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84" r:id="rId2"/>
  </p:sldMasterIdLst>
  <p:notesMasterIdLst>
    <p:notesMasterId r:id="rId56"/>
  </p:notesMasterIdLst>
  <p:handoutMasterIdLst>
    <p:handoutMasterId r:id="rId57"/>
  </p:handoutMasterIdLst>
  <p:sldIdLst>
    <p:sldId id="272" r:id="rId3"/>
    <p:sldId id="282" r:id="rId4"/>
    <p:sldId id="283" r:id="rId5"/>
    <p:sldId id="306" r:id="rId6"/>
    <p:sldId id="284" r:id="rId7"/>
    <p:sldId id="307" r:id="rId8"/>
    <p:sldId id="285" r:id="rId9"/>
    <p:sldId id="286" r:id="rId10"/>
    <p:sldId id="291" r:id="rId11"/>
    <p:sldId id="292" r:id="rId12"/>
    <p:sldId id="294" r:id="rId13"/>
    <p:sldId id="295" r:id="rId14"/>
    <p:sldId id="296" r:id="rId15"/>
    <p:sldId id="297" r:id="rId16"/>
    <p:sldId id="304" r:id="rId17"/>
    <p:sldId id="302" r:id="rId18"/>
    <p:sldId id="324" r:id="rId19"/>
    <p:sldId id="325" r:id="rId20"/>
    <p:sldId id="311" r:id="rId21"/>
    <p:sldId id="321" r:id="rId22"/>
    <p:sldId id="305" r:id="rId23"/>
    <p:sldId id="320" r:id="rId24"/>
    <p:sldId id="287" r:id="rId25"/>
    <p:sldId id="326" r:id="rId26"/>
    <p:sldId id="327" r:id="rId27"/>
    <p:sldId id="333" r:id="rId28"/>
    <p:sldId id="334" r:id="rId29"/>
    <p:sldId id="328" r:id="rId30"/>
    <p:sldId id="329" r:id="rId31"/>
    <p:sldId id="330" r:id="rId32"/>
    <p:sldId id="288" r:id="rId33"/>
    <p:sldId id="289" r:id="rId34"/>
    <p:sldId id="290" r:id="rId35"/>
    <p:sldId id="293" r:id="rId36"/>
    <p:sldId id="316" r:id="rId37"/>
    <p:sldId id="317" r:id="rId38"/>
    <p:sldId id="318" r:id="rId39"/>
    <p:sldId id="319" r:id="rId40"/>
    <p:sldId id="331" r:id="rId41"/>
    <p:sldId id="338" r:id="rId42"/>
    <p:sldId id="298" r:id="rId43"/>
    <p:sldId id="300" r:id="rId44"/>
    <p:sldId id="336" r:id="rId45"/>
    <p:sldId id="337" r:id="rId46"/>
    <p:sldId id="301" r:id="rId47"/>
    <p:sldId id="314" r:id="rId48"/>
    <p:sldId id="322" r:id="rId49"/>
    <p:sldId id="323" r:id="rId50"/>
    <p:sldId id="335" r:id="rId51"/>
    <p:sldId id="310" r:id="rId52"/>
    <p:sldId id="312" r:id="rId53"/>
    <p:sldId id="313" r:id="rId54"/>
    <p:sldId id="31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FF7C8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83816" autoAdjust="0"/>
  </p:normalViewPr>
  <p:slideViewPr>
    <p:cSldViewPr snapToGrid="0">
      <p:cViewPr varScale="1">
        <p:scale>
          <a:sx n="66" d="100"/>
          <a:sy n="66" d="100"/>
        </p:scale>
        <p:origin x="882" y="6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AE</c:v>
                </c:pt>
              </c:strCache>
            </c:strRef>
          </c:tx>
          <c:spPr>
            <a:solidFill>
              <a:schemeClr val="accent1"/>
            </a:solidFill>
            <a:ln>
              <a:noFill/>
            </a:ln>
            <a:effectLst/>
          </c:spPr>
          <c:invertIfNegative val="0"/>
          <c:cat>
            <c:strRef>
              <c:f>Sheet1!$A$2:$A$3</c:f>
              <c:strCache>
                <c:ptCount val="2"/>
                <c:pt idx="0">
                  <c:v>Máy bơm</c:v>
                </c:pt>
                <c:pt idx="1">
                  <c:v>Thanh ray trượt</c:v>
                </c:pt>
              </c:strCache>
            </c:strRef>
          </c:cat>
          <c:val>
            <c:numRef>
              <c:f>Sheet1!$B$2:$B$3</c:f>
              <c:numCache>
                <c:formatCode>General</c:formatCode>
                <c:ptCount val="2"/>
                <c:pt idx="0">
                  <c:v>0.79710000000000003</c:v>
                </c:pt>
                <c:pt idx="1">
                  <c:v>0.96120000000000005</c:v>
                </c:pt>
              </c:numCache>
            </c:numRef>
          </c:val>
          <c:extLst>
            <c:ext xmlns:c16="http://schemas.microsoft.com/office/drawing/2014/chart" uri="{C3380CC4-5D6E-409C-BE32-E72D297353CC}">
              <c16:uniqueId val="{00000000-FCB2-4DBC-BED8-C6CA294EFB00}"/>
            </c:ext>
          </c:extLst>
        </c:ser>
        <c:ser>
          <c:idx val="1"/>
          <c:order val="1"/>
          <c:tx>
            <c:strRef>
              <c:f>Sheet1!$C$1</c:f>
              <c:strCache>
                <c:ptCount val="1"/>
                <c:pt idx="0">
                  <c:v>VAE</c:v>
                </c:pt>
              </c:strCache>
            </c:strRef>
          </c:tx>
          <c:spPr>
            <a:solidFill>
              <a:schemeClr val="accent2"/>
            </a:solidFill>
            <a:ln>
              <a:noFill/>
            </a:ln>
            <a:effectLst/>
          </c:spPr>
          <c:invertIfNegative val="0"/>
          <c:cat>
            <c:strRef>
              <c:f>Sheet1!$A$2:$A$3</c:f>
              <c:strCache>
                <c:ptCount val="2"/>
                <c:pt idx="0">
                  <c:v>Máy bơm</c:v>
                </c:pt>
                <c:pt idx="1">
                  <c:v>Thanh ray trượt</c:v>
                </c:pt>
              </c:strCache>
            </c:strRef>
          </c:cat>
          <c:val>
            <c:numRef>
              <c:f>Sheet1!$C$2:$C$3</c:f>
              <c:numCache>
                <c:formatCode>General</c:formatCode>
                <c:ptCount val="2"/>
                <c:pt idx="0">
                  <c:v>0.82830000000000004</c:v>
                </c:pt>
                <c:pt idx="1">
                  <c:v>0.96540000000000004</c:v>
                </c:pt>
              </c:numCache>
            </c:numRef>
          </c:val>
          <c:extLst>
            <c:ext xmlns:c16="http://schemas.microsoft.com/office/drawing/2014/chart" uri="{C3380CC4-5D6E-409C-BE32-E72D297353CC}">
              <c16:uniqueId val="{00000001-FCB2-4DBC-BED8-C6CA294EFB00}"/>
            </c:ext>
          </c:extLst>
        </c:ser>
        <c:ser>
          <c:idx val="2"/>
          <c:order val="2"/>
          <c:tx>
            <c:strRef>
              <c:f>Sheet1!$D$1</c:f>
              <c:strCache>
                <c:ptCount val="1"/>
                <c:pt idx="0">
                  <c:v>CAE</c:v>
                </c:pt>
              </c:strCache>
            </c:strRef>
          </c:tx>
          <c:spPr>
            <a:solidFill>
              <a:schemeClr val="accent3"/>
            </a:solidFill>
            <a:ln>
              <a:noFill/>
            </a:ln>
            <a:effectLst/>
          </c:spPr>
          <c:invertIfNegative val="0"/>
          <c:cat>
            <c:strRef>
              <c:f>Sheet1!$A$2:$A$3</c:f>
              <c:strCache>
                <c:ptCount val="2"/>
                <c:pt idx="0">
                  <c:v>Máy bơm</c:v>
                </c:pt>
                <c:pt idx="1">
                  <c:v>Thanh ray trượt</c:v>
                </c:pt>
              </c:strCache>
            </c:strRef>
          </c:cat>
          <c:val>
            <c:numRef>
              <c:f>Sheet1!$D$2:$D$3</c:f>
              <c:numCache>
                <c:formatCode>General</c:formatCode>
                <c:ptCount val="2"/>
                <c:pt idx="0">
                  <c:v>0.81059999999999999</c:v>
                </c:pt>
                <c:pt idx="1">
                  <c:v>0.96970000000000001</c:v>
                </c:pt>
              </c:numCache>
            </c:numRef>
          </c:val>
          <c:extLst>
            <c:ext xmlns:c16="http://schemas.microsoft.com/office/drawing/2014/chart" uri="{C3380CC4-5D6E-409C-BE32-E72D297353CC}">
              <c16:uniqueId val="{00000002-FCB2-4DBC-BED8-C6CA294EFB00}"/>
            </c:ext>
          </c:extLst>
        </c:ser>
        <c:ser>
          <c:idx val="3"/>
          <c:order val="3"/>
          <c:tx>
            <c:strRef>
              <c:f>Sheet1!$E$1</c:f>
              <c:strCache>
                <c:ptCount val="1"/>
                <c:pt idx="0">
                  <c:v>CRAE</c:v>
                </c:pt>
              </c:strCache>
            </c:strRef>
          </c:tx>
          <c:spPr>
            <a:solidFill>
              <a:schemeClr val="accent4"/>
            </a:solidFill>
            <a:ln>
              <a:noFill/>
            </a:ln>
            <a:effectLst/>
          </c:spPr>
          <c:invertIfNegative val="0"/>
          <c:cat>
            <c:strRef>
              <c:f>Sheet1!$A$2:$A$3</c:f>
              <c:strCache>
                <c:ptCount val="2"/>
                <c:pt idx="0">
                  <c:v>Máy bơm</c:v>
                </c:pt>
                <c:pt idx="1">
                  <c:v>Thanh ray trượt</c:v>
                </c:pt>
              </c:strCache>
            </c:strRef>
          </c:cat>
          <c:val>
            <c:numRef>
              <c:f>Sheet1!$E$2:$E$3</c:f>
              <c:numCache>
                <c:formatCode>General</c:formatCode>
                <c:ptCount val="2"/>
                <c:pt idx="0">
                  <c:v>0.84570000000000001</c:v>
                </c:pt>
                <c:pt idx="1">
                  <c:v>0.97960000000000003</c:v>
                </c:pt>
              </c:numCache>
            </c:numRef>
          </c:val>
          <c:extLst>
            <c:ext xmlns:c16="http://schemas.microsoft.com/office/drawing/2014/chart" uri="{C3380CC4-5D6E-409C-BE32-E72D297353CC}">
              <c16:uniqueId val="{00000003-FCB2-4DBC-BED8-C6CA294EFB00}"/>
            </c:ext>
          </c:extLst>
        </c:ser>
        <c:dLbls>
          <c:showLegendKey val="0"/>
          <c:showVal val="0"/>
          <c:showCatName val="0"/>
          <c:showSerName val="0"/>
          <c:showPercent val="0"/>
          <c:showBubbleSize val="0"/>
        </c:dLbls>
        <c:gapWidth val="219"/>
        <c:overlap val="-27"/>
        <c:axId val="2065880080"/>
        <c:axId val="2065882160"/>
      </c:barChart>
      <c:catAx>
        <c:axId val="2065880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2065882160"/>
        <c:crosses val="autoZero"/>
        <c:auto val="1"/>
        <c:lblAlgn val="ctr"/>
        <c:lblOffset val="100"/>
        <c:noMultiLvlLbl val="0"/>
      </c:catAx>
      <c:valAx>
        <c:axId val="2065882160"/>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mn-ea"/>
                    <a:cs typeface="Calibri" panose="020F0502020204030204" pitchFamily="34" charset="0"/>
                  </a:defRPr>
                </a:pPr>
                <a:r>
                  <a:rPr lang="en-US" sz="1400" b="0">
                    <a:solidFill>
                      <a:schemeClr val="tx1"/>
                    </a:solidFill>
                    <a:latin typeface="Calibri" panose="020F0502020204030204" pitchFamily="34" charset="0"/>
                    <a:cs typeface="Calibri" panose="020F0502020204030204" pitchFamily="34" charset="0"/>
                  </a:rPr>
                  <a:t>F1</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2065880080"/>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AE</c:v>
                </c:pt>
              </c:strCache>
            </c:strRef>
          </c:tx>
          <c:spPr>
            <a:solidFill>
              <a:schemeClr val="accent1"/>
            </a:solidFill>
            <a:ln>
              <a:noFill/>
            </a:ln>
            <a:effectLst/>
          </c:spPr>
          <c:invertIfNegative val="0"/>
          <c:cat>
            <c:strRef>
              <c:f>Sheet1!$A$2:$A$3</c:f>
              <c:strCache>
                <c:ptCount val="2"/>
                <c:pt idx="0">
                  <c:v>Máy bơm</c:v>
                </c:pt>
                <c:pt idx="1">
                  <c:v>Thanh ray trượt</c:v>
                </c:pt>
              </c:strCache>
            </c:strRef>
          </c:cat>
          <c:val>
            <c:numRef>
              <c:f>Sheet1!$B$2:$B$3</c:f>
              <c:numCache>
                <c:formatCode>General</c:formatCode>
                <c:ptCount val="2"/>
                <c:pt idx="0">
                  <c:v>0.79600000000000004</c:v>
                </c:pt>
                <c:pt idx="1">
                  <c:v>0.89939999999999998</c:v>
                </c:pt>
              </c:numCache>
            </c:numRef>
          </c:val>
          <c:extLst>
            <c:ext xmlns:c16="http://schemas.microsoft.com/office/drawing/2014/chart" uri="{C3380CC4-5D6E-409C-BE32-E72D297353CC}">
              <c16:uniqueId val="{00000000-AEF8-41C9-8D83-0D23323EDB4D}"/>
            </c:ext>
          </c:extLst>
        </c:ser>
        <c:ser>
          <c:idx val="1"/>
          <c:order val="1"/>
          <c:tx>
            <c:strRef>
              <c:f>Sheet1!$C$1</c:f>
              <c:strCache>
                <c:ptCount val="1"/>
                <c:pt idx="0">
                  <c:v>VAE</c:v>
                </c:pt>
              </c:strCache>
            </c:strRef>
          </c:tx>
          <c:spPr>
            <a:solidFill>
              <a:schemeClr val="accent2"/>
            </a:solidFill>
            <a:ln>
              <a:noFill/>
            </a:ln>
            <a:effectLst/>
          </c:spPr>
          <c:invertIfNegative val="0"/>
          <c:cat>
            <c:strRef>
              <c:f>Sheet1!$A$2:$A$3</c:f>
              <c:strCache>
                <c:ptCount val="2"/>
                <c:pt idx="0">
                  <c:v>Máy bơm</c:v>
                </c:pt>
                <c:pt idx="1">
                  <c:v>Thanh ray trượt</c:v>
                </c:pt>
              </c:strCache>
            </c:strRef>
          </c:cat>
          <c:val>
            <c:numRef>
              <c:f>Sheet1!$C$2:$C$3</c:f>
              <c:numCache>
                <c:formatCode>General</c:formatCode>
                <c:ptCount val="2"/>
                <c:pt idx="0">
                  <c:v>0.79959999999999998</c:v>
                </c:pt>
                <c:pt idx="1">
                  <c:v>0.90029999999999999</c:v>
                </c:pt>
              </c:numCache>
            </c:numRef>
          </c:val>
          <c:extLst>
            <c:ext xmlns:c16="http://schemas.microsoft.com/office/drawing/2014/chart" uri="{C3380CC4-5D6E-409C-BE32-E72D297353CC}">
              <c16:uniqueId val="{00000001-AEF8-41C9-8D83-0D23323EDB4D}"/>
            </c:ext>
          </c:extLst>
        </c:ser>
        <c:ser>
          <c:idx val="2"/>
          <c:order val="2"/>
          <c:tx>
            <c:strRef>
              <c:f>Sheet1!$D$1</c:f>
              <c:strCache>
                <c:ptCount val="1"/>
                <c:pt idx="0">
                  <c:v>CAE</c:v>
                </c:pt>
              </c:strCache>
            </c:strRef>
          </c:tx>
          <c:spPr>
            <a:solidFill>
              <a:schemeClr val="accent3"/>
            </a:solidFill>
            <a:ln>
              <a:noFill/>
            </a:ln>
            <a:effectLst/>
          </c:spPr>
          <c:invertIfNegative val="0"/>
          <c:cat>
            <c:strRef>
              <c:f>Sheet1!$A$2:$A$3</c:f>
              <c:strCache>
                <c:ptCount val="2"/>
                <c:pt idx="0">
                  <c:v>Máy bơm</c:v>
                </c:pt>
                <c:pt idx="1">
                  <c:v>Thanh ray trượt</c:v>
                </c:pt>
              </c:strCache>
            </c:strRef>
          </c:cat>
          <c:val>
            <c:numRef>
              <c:f>Sheet1!$D$2:$D$3</c:f>
              <c:numCache>
                <c:formatCode>General</c:formatCode>
                <c:ptCount val="2"/>
                <c:pt idx="0">
                  <c:v>0.8115</c:v>
                </c:pt>
                <c:pt idx="1">
                  <c:v>0.9113</c:v>
                </c:pt>
              </c:numCache>
            </c:numRef>
          </c:val>
          <c:extLst>
            <c:ext xmlns:c16="http://schemas.microsoft.com/office/drawing/2014/chart" uri="{C3380CC4-5D6E-409C-BE32-E72D297353CC}">
              <c16:uniqueId val="{00000002-AEF8-41C9-8D83-0D23323EDB4D}"/>
            </c:ext>
          </c:extLst>
        </c:ser>
        <c:ser>
          <c:idx val="3"/>
          <c:order val="3"/>
          <c:tx>
            <c:strRef>
              <c:f>Sheet1!$E$1</c:f>
              <c:strCache>
                <c:ptCount val="1"/>
                <c:pt idx="0">
                  <c:v>CRAE</c:v>
                </c:pt>
              </c:strCache>
            </c:strRef>
          </c:tx>
          <c:spPr>
            <a:solidFill>
              <a:schemeClr val="accent4"/>
            </a:solidFill>
            <a:ln>
              <a:noFill/>
            </a:ln>
            <a:effectLst/>
          </c:spPr>
          <c:invertIfNegative val="0"/>
          <c:cat>
            <c:strRef>
              <c:f>Sheet1!$A$2:$A$3</c:f>
              <c:strCache>
                <c:ptCount val="2"/>
                <c:pt idx="0">
                  <c:v>Máy bơm</c:v>
                </c:pt>
                <c:pt idx="1">
                  <c:v>Thanh ray trượt</c:v>
                </c:pt>
              </c:strCache>
            </c:strRef>
          </c:cat>
          <c:val>
            <c:numRef>
              <c:f>Sheet1!$E$2:$E$3</c:f>
              <c:numCache>
                <c:formatCode>General</c:formatCode>
                <c:ptCount val="2"/>
                <c:pt idx="0">
                  <c:v>0.83079999999999998</c:v>
                </c:pt>
                <c:pt idx="1">
                  <c:v>0.93500000000000005</c:v>
                </c:pt>
              </c:numCache>
            </c:numRef>
          </c:val>
          <c:extLst>
            <c:ext xmlns:c16="http://schemas.microsoft.com/office/drawing/2014/chart" uri="{C3380CC4-5D6E-409C-BE32-E72D297353CC}">
              <c16:uniqueId val="{00000003-AEF8-41C9-8D83-0D23323EDB4D}"/>
            </c:ext>
          </c:extLst>
        </c:ser>
        <c:dLbls>
          <c:showLegendKey val="0"/>
          <c:showVal val="0"/>
          <c:showCatName val="0"/>
          <c:showSerName val="0"/>
          <c:showPercent val="0"/>
          <c:showBubbleSize val="0"/>
        </c:dLbls>
        <c:gapWidth val="219"/>
        <c:overlap val="-27"/>
        <c:axId val="2065880080"/>
        <c:axId val="2065882160"/>
      </c:barChart>
      <c:catAx>
        <c:axId val="2065880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2065882160"/>
        <c:crosses val="autoZero"/>
        <c:auto val="1"/>
        <c:lblAlgn val="ctr"/>
        <c:lblOffset val="100"/>
        <c:noMultiLvlLbl val="0"/>
      </c:catAx>
      <c:valAx>
        <c:axId val="2065882160"/>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mn-ea"/>
                    <a:cs typeface="Calibri" panose="020F0502020204030204" pitchFamily="34" charset="0"/>
                  </a:defRPr>
                </a:pPr>
                <a:r>
                  <a:rPr lang="en-US" sz="1400" b="0">
                    <a:solidFill>
                      <a:schemeClr val="tx1"/>
                    </a:solidFill>
                    <a:latin typeface="Calibri" panose="020F0502020204030204" pitchFamily="34" charset="0"/>
                    <a:cs typeface="Calibri" panose="020F0502020204030204" pitchFamily="34" charset="0"/>
                  </a:rPr>
                  <a:t>AUC</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2065880080"/>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AE</c:v>
                </c:pt>
              </c:strCache>
            </c:strRef>
          </c:tx>
          <c:spPr>
            <a:solidFill>
              <a:schemeClr val="accent1"/>
            </a:solidFill>
            <a:ln>
              <a:noFill/>
            </a:ln>
            <a:effectLst/>
          </c:spPr>
          <c:invertIfNegative val="0"/>
          <c:cat>
            <c:strRef>
              <c:f>Sheet1!$A$2:$A$3</c:f>
              <c:strCache>
                <c:ptCount val="2"/>
                <c:pt idx="0">
                  <c:v>Máy bơm</c:v>
                </c:pt>
                <c:pt idx="1">
                  <c:v>Thanh ray trượt</c:v>
                </c:pt>
              </c:strCache>
            </c:strRef>
          </c:cat>
          <c:val>
            <c:numRef>
              <c:f>Sheet1!$B$2:$B$3</c:f>
              <c:numCache>
                <c:formatCode>General</c:formatCode>
                <c:ptCount val="2"/>
                <c:pt idx="0">
                  <c:v>0.79600000000000004</c:v>
                </c:pt>
                <c:pt idx="1">
                  <c:v>0.89939999999999998</c:v>
                </c:pt>
              </c:numCache>
            </c:numRef>
          </c:val>
          <c:extLst>
            <c:ext xmlns:c16="http://schemas.microsoft.com/office/drawing/2014/chart" uri="{C3380CC4-5D6E-409C-BE32-E72D297353CC}">
              <c16:uniqueId val="{00000000-D571-4F31-B78E-7C66A8549DE3}"/>
            </c:ext>
          </c:extLst>
        </c:ser>
        <c:ser>
          <c:idx val="1"/>
          <c:order val="1"/>
          <c:tx>
            <c:strRef>
              <c:f>Sheet1!$C$1</c:f>
              <c:strCache>
                <c:ptCount val="1"/>
                <c:pt idx="0">
                  <c:v>VAE</c:v>
                </c:pt>
              </c:strCache>
            </c:strRef>
          </c:tx>
          <c:spPr>
            <a:solidFill>
              <a:schemeClr val="accent2"/>
            </a:solidFill>
            <a:ln>
              <a:noFill/>
            </a:ln>
            <a:effectLst/>
          </c:spPr>
          <c:invertIfNegative val="0"/>
          <c:cat>
            <c:strRef>
              <c:f>Sheet1!$A$2:$A$3</c:f>
              <c:strCache>
                <c:ptCount val="2"/>
                <c:pt idx="0">
                  <c:v>Máy bơm</c:v>
                </c:pt>
                <c:pt idx="1">
                  <c:v>Thanh ray trượt</c:v>
                </c:pt>
              </c:strCache>
            </c:strRef>
          </c:cat>
          <c:val>
            <c:numRef>
              <c:f>Sheet1!$C$2:$C$3</c:f>
              <c:numCache>
                <c:formatCode>General</c:formatCode>
                <c:ptCount val="2"/>
                <c:pt idx="0">
                  <c:v>0.79959999999999998</c:v>
                </c:pt>
                <c:pt idx="1">
                  <c:v>0.90029999999999999</c:v>
                </c:pt>
              </c:numCache>
            </c:numRef>
          </c:val>
          <c:extLst>
            <c:ext xmlns:c16="http://schemas.microsoft.com/office/drawing/2014/chart" uri="{C3380CC4-5D6E-409C-BE32-E72D297353CC}">
              <c16:uniqueId val="{00000001-D571-4F31-B78E-7C66A8549DE3}"/>
            </c:ext>
          </c:extLst>
        </c:ser>
        <c:ser>
          <c:idx val="2"/>
          <c:order val="2"/>
          <c:tx>
            <c:strRef>
              <c:f>Sheet1!$D$1</c:f>
              <c:strCache>
                <c:ptCount val="1"/>
                <c:pt idx="0">
                  <c:v>CAE</c:v>
                </c:pt>
              </c:strCache>
            </c:strRef>
          </c:tx>
          <c:spPr>
            <a:solidFill>
              <a:schemeClr val="accent3"/>
            </a:solidFill>
            <a:ln>
              <a:noFill/>
            </a:ln>
            <a:effectLst/>
          </c:spPr>
          <c:invertIfNegative val="0"/>
          <c:cat>
            <c:strRef>
              <c:f>Sheet1!$A$2:$A$3</c:f>
              <c:strCache>
                <c:ptCount val="2"/>
                <c:pt idx="0">
                  <c:v>Máy bơm</c:v>
                </c:pt>
                <c:pt idx="1">
                  <c:v>Thanh ray trượt</c:v>
                </c:pt>
              </c:strCache>
            </c:strRef>
          </c:cat>
          <c:val>
            <c:numRef>
              <c:f>Sheet1!$D$2:$D$3</c:f>
              <c:numCache>
                <c:formatCode>General</c:formatCode>
                <c:ptCount val="2"/>
                <c:pt idx="0">
                  <c:v>0.8115</c:v>
                </c:pt>
                <c:pt idx="1">
                  <c:v>0.9113</c:v>
                </c:pt>
              </c:numCache>
            </c:numRef>
          </c:val>
          <c:extLst>
            <c:ext xmlns:c16="http://schemas.microsoft.com/office/drawing/2014/chart" uri="{C3380CC4-5D6E-409C-BE32-E72D297353CC}">
              <c16:uniqueId val="{00000002-D571-4F31-B78E-7C66A8549DE3}"/>
            </c:ext>
          </c:extLst>
        </c:ser>
        <c:ser>
          <c:idx val="3"/>
          <c:order val="3"/>
          <c:tx>
            <c:strRef>
              <c:f>Sheet1!$E$1</c:f>
              <c:strCache>
                <c:ptCount val="1"/>
                <c:pt idx="0">
                  <c:v>CRAE</c:v>
                </c:pt>
              </c:strCache>
            </c:strRef>
          </c:tx>
          <c:spPr>
            <a:solidFill>
              <a:schemeClr val="accent4"/>
            </a:solidFill>
            <a:ln>
              <a:noFill/>
            </a:ln>
            <a:effectLst/>
          </c:spPr>
          <c:invertIfNegative val="0"/>
          <c:cat>
            <c:strRef>
              <c:f>Sheet1!$A$2:$A$3</c:f>
              <c:strCache>
                <c:ptCount val="2"/>
                <c:pt idx="0">
                  <c:v>Máy bơm</c:v>
                </c:pt>
                <c:pt idx="1">
                  <c:v>Thanh ray trượt</c:v>
                </c:pt>
              </c:strCache>
            </c:strRef>
          </c:cat>
          <c:val>
            <c:numRef>
              <c:f>Sheet1!$E$2:$E$3</c:f>
              <c:numCache>
                <c:formatCode>General</c:formatCode>
                <c:ptCount val="2"/>
                <c:pt idx="0">
                  <c:v>0.83079999999999998</c:v>
                </c:pt>
                <c:pt idx="1">
                  <c:v>0.93500000000000005</c:v>
                </c:pt>
              </c:numCache>
            </c:numRef>
          </c:val>
          <c:extLst>
            <c:ext xmlns:c16="http://schemas.microsoft.com/office/drawing/2014/chart" uri="{C3380CC4-5D6E-409C-BE32-E72D297353CC}">
              <c16:uniqueId val="{00000003-D571-4F31-B78E-7C66A8549DE3}"/>
            </c:ext>
          </c:extLst>
        </c:ser>
        <c:ser>
          <c:idx val="4"/>
          <c:order val="4"/>
          <c:tx>
            <c:strRef>
              <c:f>Sheet1!$F$1</c:f>
              <c:strCache>
                <c:ptCount val="1"/>
                <c:pt idx="0">
                  <c:v>BS</c:v>
                </c:pt>
              </c:strCache>
            </c:strRef>
          </c:tx>
          <c:spPr>
            <a:solidFill>
              <a:schemeClr val="accent5"/>
            </a:solidFill>
            <a:ln>
              <a:noFill/>
            </a:ln>
            <a:effectLst/>
          </c:spPr>
          <c:invertIfNegative val="0"/>
          <c:cat>
            <c:strRef>
              <c:f>Sheet1!$A$2:$A$3</c:f>
              <c:strCache>
                <c:ptCount val="2"/>
                <c:pt idx="0">
                  <c:v>Máy bơm</c:v>
                </c:pt>
                <c:pt idx="1">
                  <c:v>Thanh ray trượt</c:v>
                </c:pt>
              </c:strCache>
            </c:strRef>
          </c:cat>
          <c:val>
            <c:numRef>
              <c:f>Sheet1!$F$2:$F$3</c:f>
              <c:numCache>
                <c:formatCode>General</c:formatCode>
                <c:ptCount val="2"/>
                <c:pt idx="0">
                  <c:v>0.67149999999999999</c:v>
                </c:pt>
                <c:pt idx="1">
                  <c:v>0.78969999999999996</c:v>
                </c:pt>
              </c:numCache>
            </c:numRef>
          </c:val>
          <c:extLst>
            <c:ext xmlns:c16="http://schemas.microsoft.com/office/drawing/2014/chart" uri="{C3380CC4-5D6E-409C-BE32-E72D297353CC}">
              <c16:uniqueId val="{00000004-D571-4F31-B78E-7C66A8549DE3}"/>
            </c:ext>
          </c:extLst>
        </c:ser>
        <c:dLbls>
          <c:showLegendKey val="0"/>
          <c:showVal val="0"/>
          <c:showCatName val="0"/>
          <c:showSerName val="0"/>
          <c:showPercent val="0"/>
          <c:showBubbleSize val="0"/>
        </c:dLbls>
        <c:gapWidth val="219"/>
        <c:overlap val="-27"/>
        <c:axId val="2065880080"/>
        <c:axId val="2065882160"/>
      </c:barChart>
      <c:catAx>
        <c:axId val="2065880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2065882160"/>
        <c:crosses val="autoZero"/>
        <c:auto val="1"/>
        <c:lblAlgn val="ctr"/>
        <c:lblOffset val="100"/>
        <c:noMultiLvlLbl val="0"/>
      </c:catAx>
      <c:valAx>
        <c:axId val="2065882160"/>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mn-ea"/>
                    <a:cs typeface="Calibri" panose="020F0502020204030204" pitchFamily="34" charset="0"/>
                  </a:defRPr>
                </a:pPr>
                <a:r>
                  <a:rPr lang="en-US" sz="1400" b="0">
                    <a:solidFill>
                      <a:schemeClr val="tx1"/>
                    </a:solidFill>
                    <a:latin typeface="Calibri" panose="020F0502020204030204" pitchFamily="34" charset="0"/>
                    <a:cs typeface="Calibri" panose="020F0502020204030204" pitchFamily="34" charset="0"/>
                  </a:rPr>
                  <a:t>AUC</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20658800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6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 Id="rId4" Type="http://schemas.openxmlformats.org/officeDocument/2006/relationships/image" Target="../media/image3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19.emf"/><Relationship Id="rId4"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 Id="rId4" Type="http://schemas.openxmlformats.org/officeDocument/2006/relationships/image" Target="../media/image3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image" Target="../media/image4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6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0A302B-A5E0-4A82-8DB3-8F2000FF4A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39DCE6B-E7AE-4C31-9FC8-FEA98D974E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FDA04F-9C00-49B1-899E-EB3BDC03CFE8}" type="datetimeFigureOut">
              <a:rPr lang="en-US" smtClean="0"/>
              <a:t>7/15/2020</a:t>
            </a:fld>
            <a:endParaRPr lang="en-US"/>
          </a:p>
        </p:txBody>
      </p:sp>
      <p:sp>
        <p:nvSpPr>
          <p:cNvPr id="4" name="Footer Placeholder 3">
            <a:extLst>
              <a:ext uri="{FF2B5EF4-FFF2-40B4-BE49-F238E27FC236}">
                <a16:creationId xmlns:a16="http://schemas.microsoft.com/office/drawing/2014/main" id="{1DE9CE4B-20D5-4A68-B960-DBB6C3E2AB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CE876C0-16C7-48F3-88F1-E7143C157C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33A0F6-B8D9-44C3-8E64-E6540ADBC4BE}" type="slidenum">
              <a:rPr lang="en-US" smtClean="0"/>
              <a:t>‹#›</a:t>
            </a:fld>
            <a:endParaRPr lang="en-US"/>
          </a:p>
        </p:txBody>
      </p:sp>
    </p:spTree>
    <p:extLst>
      <p:ext uri="{BB962C8B-B14F-4D97-AF65-F5344CB8AC3E}">
        <p14:creationId xmlns:p14="http://schemas.microsoft.com/office/powerpoint/2010/main" val="21335773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D4573-58E7-4156-A133-2731F5F8D1A6}" type="datetimeFigureOut">
              <a:rPr lang="en-US" smtClean="0"/>
              <a:t>7/15/2020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B0CF2-7F87-4E02-A248-870047730F99}" type="slidenum">
              <a:rPr lang="en-US" smtClean="0"/>
              <a:t>‹#›</a:t>
            </a:fld>
            <a:endParaRPr lang="en-US"/>
          </a:p>
        </p:txBody>
      </p:sp>
    </p:spTree>
    <p:extLst>
      <p:ext uri="{BB962C8B-B14F-4D97-AF65-F5344CB8AC3E}">
        <p14:creationId xmlns:p14="http://schemas.microsoft.com/office/powerpoint/2010/main" val="3614981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mtClean="0"/>
              <a:t>Kính thưa thày Chủ tịch hội đồng và các thày trong hội đồng, thưa toàn thể các bạn. Em là Nguyễn </a:t>
            </a:r>
            <a:r>
              <a:rPr lang="en-US" smtClean="0"/>
              <a:t>Minh Hiếu</a:t>
            </a:r>
            <a:r>
              <a:rPr lang="en-US" baseline="0" smtClean="0"/>
              <a:t> lớp ĐT03 K60</a:t>
            </a:r>
            <a:r>
              <a:rPr lang="vi-VN" smtClean="0"/>
              <a:t>. Hôm nay em xin trình bày đồ án tốt nghiệp của với đề tài </a:t>
            </a:r>
            <a:r>
              <a:rPr lang="vi-VN" sz="1200" smtClean="0">
                <a:latin typeface="Calibri" panose="020F0502020204030204" pitchFamily="34" charset="0"/>
                <a:cs typeface="Calibri" panose="020F0502020204030204" pitchFamily="34" charset="0"/>
              </a:rPr>
              <a:t>XÂY DỰNG HỆ THỐNG PHÁT HIỆN ÂM THANH BẤT THƯỜNG SỬ DỤNG AUTOENCODERS</a:t>
            </a:r>
            <a:r>
              <a:rPr lang="vi-VN" smtClean="0"/>
              <a:t>. Sau đây em xin bắt đầu</a:t>
            </a:r>
            <a:endParaRPr lang="en-US" smtClean="0"/>
          </a:p>
          <a:p>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1</a:t>
            </a:fld>
            <a:endParaRPr lang="en-US"/>
          </a:p>
        </p:txBody>
      </p:sp>
    </p:spTree>
    <p:extLst>
      <p:ext uri="{BB962C8B-B14F-4D97-AF65-F5344CB8AC3E}">
        <p14:creationId xmlns:p14="http://schemas.microsoft.com/office/powerpoint/2010/main" val="1495133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Sau</a:t>
            </a:r>
            <a:r>
              <a:rPr lang="en-US" sz="1200" kern="1200" baseline="0" smtClean="0">
                <a:solidFill>
                  <a:schemeClr val="tx1"/>
                </a:solidFill>
                <a:effectLst/>
                <a:latin typeface="+mn-lt"/>
                <a:ea typeface="+mn-ea"/>
                <a:cs typeface="+mn-cs"/>
              </a:rPr>
              <a:t> khi tính toán được phổ công suất của các frames, các phổ công suất này được nhân với các bộ lọc Filter Banks để thu được đặc trưng MFBs của các frames. Tiếp theo ta lấy logarithm và cuối cùng chuẩn hóa các đặc trưng</a:t>
            </a:r>
          </a:p>
          <a:p>
            <a:r>
              <a:rPr lang="en-US" sz="1200" kern="1200" baseline="0" smtClean="0">
                <a:solidFill>
                  <a:schemeClr val="tx1"/>
                </a:solidFill>
                <a:effectLst/>
                <a:latin typeface="+mn-lt"/>
                <a:ea typeface="+mn-ea"/>
                <a:cs typeface="+mn-cs"/>
              </a:rPr>
              <a:t>Các đặc trưng trích xuất được biểu diễn dưới dạng ma trận M, mỗi hàng của M là Nf giá trị đặc trưng của một frame, trong đó Nf là số bộ lọc Filter Banks được sử dụng</a:t>
            </a:r>
          </a:p>
        </p:txBody>
      </p:sp>
      <p:sp>
        <p:nvSpPr>
          <p:cNvPr id="4" name="Slide Number Placeholder 3"/>
          <p:cNvSpPr>
            <a:spLocks noGrp="1"/>
          </p:cNvSpPr>
          <p:nvPr>
            <p:ph type="sldNum" sz="quarter" idx="10"/>
          </p:nvPr>
        </p:nvSpPr>
        <p:spPr/>
        <p:txBody>
          <a:bodyPr/>
          <a:lstStyle/>
          <a:p>
            <a:fld id="{893B0CF2-7F87-4E02-A248-870047730F99}" type="slidenum">
              <a:rPr lang="en-US" smtClean="0"/>
              <a:t>10</a:t>
            </a:fld>
            <a:endParaRPr lang="en-US"/>
          </a:p>
        </p:txBody>
      </p:sp>
    </p:spTree>
    <p:extLst>
      <p:ext uri="{BB962C8B-B14F-4D97-AF65-F5344CB8AC3E}">
        <p14:creationId xmlns:p14="http://schemas.microsoft.com/office/powerpoint/2010/main" val="2764405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Các</a:t>
            </a:r>
            <a:r>
              <a:rPr lang="en-US" baseline="0" smtClean="0"/>
              <a:t> đặc trưng đã trích xuất sẽ tiếp tục được đưa vào mạng neural. AE là mạng neural đơn giản nhất để tái tạo dữ liệu âm thanh</a:t>
            </a:r>
          </a:p>
          <a:p>
            <a:r>
              <a:rPr lang="en-US" baseline="0" smtClean="0"/>
              <a:t>Các đặc trưng của từng frame âm thanh (tương ứng một hàng của ma trận đặc trưng M) được đưa vào AE</a:t>
            </a:r>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AE là</a:t>
            </a:r>
            <a:r>
              <a:rPr lang="en-US" sz="1200" kern="1200" baseline="0" smtClean="0">
                <a:solidFill>
                  <a:schemeClr val="tx1"/>
                </a:solidFill>
                <a:effectLst/>
                <a:latin typeface="+mn-lt"/>
                <a:ea typeface="+mn-ea"/>
                <a:cs typeface="+mn-cs"/>
              </a:rPr>
              <a:t> 1 mạng neural với số neurons đầu vào luôn bằng số neurons đầu ra vì mục đích tái tạo dữ liệu</a:t>
            </a:r>
          </a:p>
          <a:p>
            <a:r>
              <a:rPr lang="en-US" sz="1200" kern="1200" smtClean="0">
                <a:solidFill>
                  <a:schemeClr val="tx1"/>
                </a:solidFill>
                <a:effectLst/>
                <a:latin typeface="+mn-lt"/>
                <a:ea typeface="+mn-ea"/>
                <a:cs typeface="+mn-cs"/>
              </a:rPr>
              <a:t>Kiến</a:t>
            </a:r>
            <a:r>
              <a:rPr lang="en-US" sz="1200" kern="1200" baseline="0" smtClean="0">
                <a:solidFill>
                  <a:schemeClr val="tx1"/>
                </a:solidFill>
                <a:effectLst/>
                <a:latin typeface="+mn-lt"/>
                <a:ea typeface="+mn-ea"/>
                <a:cs typeface="+mn-cs"/>
              </a:rPr>
              <a:t> trúc của AE gồm hai phần: Encoder và Decoder. Encoder có các lớp neural với số neurons giảm dần, Encoder có nhiệm vụ nén các đặc trưng đầu vào xuống lớp ẩn với số chiều ít hơn. Ngược lại với Encoder, Decoder có các lớp neural với số neurons tăng dần, Decoder có nhiệm vụ giải nén dữ liệu lớp ẩn để tái tạo lại các đặc trưng đầu vào của AE</a:t>
            </a:r>
          </a:p>
          <a:p>
            <a:r>
              <a:rPr lang="en-US" sz="1200" kern="1200" baseline="0" smtClean="0">
                <a:solidFill>
                  <a:schemeClr val="tx1"/>
                </a:solidFill>
                <a:effectLst/>
                <a:latin typeface="+mn-lt"/>
                <a:ea typeface="+mn-ea"/>
                <a:cs typeface="+mn-cs"/>
              </a:rPr>
              <a:t>Ở đây, lỗi tái tạo thể hiện sự sai khác giữa dữ liệu đầu vào và dữ liệu đầu ra của AE. Nhiệm vụ của ta khi huấn luyện AE là cần tối thiểu hóa lỗi tái tạo này</a:t>
            </a:r>
          </a:p>
          <a:p>
            <a:r>
              <a:rPr lang="en-US" sz="1200" kern="1200" baseline="0" smtClean="0">
                <a:solidFill>
                  <a:schemeClr val="tx1"/>
                </a:solidFill>
                <a:effectLst/>
                <a:latin typeface="+mn-lt"/>
                <a:ea typeface="+mn-ea"/>
                <a:cs typeface="+mn-cs"/>
              </a:rPr>
              <a:t>Nguyên lí hoạt động của AE để phát hiện âm thanh bất thường là, ta chỉ sử dụng âm thanh bình thường để huấn luyện AE. Khi sử dụng mô hình AE đã huấn luyện để tái tạo dữ liệu âm thanh thì lỗi tái tạo của âm thanh bất thường sẽ cao hơn so với âm thanh bình thường, từ đó có thể phát hiện bất thường</a:t>
            </a:r>
          </a:p>
        </p:txBody>
      </p:sp>
      <p:sp>
        <p:nvSpPr>
          <p:cNvPr id="4" name="Slide Number Placeholder 3"/>
          <p:cNvSpPr>
            <a:spLocks noGrp="1"/>
          </p:cNvSpPr>
          <p:nvPr>
            <p:ph type="sldNum" sz="quarter" idx="10"/>
          </p:nvPr>
        </p:nvSpPr>
        <p:spPr/>
        <p:txBody>
          <a:bodyPr/>
          <a:lstStyle/>
          <a:p>
            <a:fld id="{893B0CF2-7F87-4E02-A248-870047730F99}" type="slidenum">
              <a:rPr lang="en-US" smtClean="0"/>
              <a:t>11</a:t>
            </a:fld>
            <a:endParaRPr lang="en-US"/>
          </a:p>
        </p:txBody>
      </p:sp>
    </p:spTree>
    <p:extLst>
      <p:ext uri="{BB962C8B-B14F-4D97-AF65-F5344CB8AC3E}">
        <p14:creationId xmlns:p14="http://schemas.microsoft.com/office/powerpoint/2010/main" val="653866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Một</a:t>
            </a:r>
            <a:r>
              <a:rPr lang="en-US" baseline="0" smtClean="0"/>
              <a:t> biến thể của AE, có tên </a:t>
            </a:r>
            <a:r>
              <a:rPr lang="en-US" smtClean="0"/>
              <a:t>VAE là</a:t>
            </a:r>
            <a:r>
              <a:rPr lang="en-US" baseline="0" smtClean="0"/>
              <a:t> một phiên bản AE được cải tiến, b</a:t>
            </a:r>
            <a:r>
              <a:rPr lang="vi-VN" baseline="0" smtClean="0"/>
              <a:t>iểu diễn lớp ẩn bằng phân phối thay vì bằng lớp neural cố định như AE</a:t>
            </a:r>
            <a:endParaRPr lang="en-US" baseline="0" smtClean="0"/>
          </a:p>
          <a:p>
            <a:r>
              <a:rPr lang="en-US" baseline="0" smtClean="0"/>
              <a:t>Mỗi chiều trong lớp ẩn được biểu diễn bằng một phân phối chuẩn. Các giá trị kì vọng và phương sai của các phân phối này được thể hiện bằng các neurons</a:t>
            </a:r>
          </a:p>
          <a:p>
            <a:r>
              <a:rPr lang="en-US" baseline="0" smtClean="0"/>
              <a:t>Tiêp theo ta lấy mẫu từ các phân phối lớp ẩn và đưa vào phần Decoder giống như AE</a:t>
            </a:r>
          </a:p>
          <a:p>
            <a:r>
              <a:rPr lang="en-US" baseline="0" smtClean="0"/>
              <a:t>Lỗi tái tạo của VAE gồm 2 phần:</a:t>
            </a:r>
          </a:p>
          <a:p>
            <a:pPr marL="171450" indent="-171450">
              <a:buFontTx/>
              <a:buChar char="-"/>
            </a:pPr>
            <a:r>
              <a:rPr lang="en-US" baseline="0" smtClean="0"/>
              <a:t>Phần thứ nhất giống như AE, là sự sai khác giữa đầu vào và đầu ra của VAE</a:t>
            </a:r>
          </a:p>
          <a:p>
            <a:pPr marL="171450" indent="-171450">
              <a:buFontTx/>
              <a:buChar char="-"/>
            </a:pPr>
            <a:r>
              <a:rPr lang="en-US" baseline="0" smtClean="0"/>
              <a:t>Phần thứ hai được gọi là DKL (</a:t>
            </a:r>
            <a:r>
              <a:rPr lang="en-US" sz="1200" smtClean="0">
                <a:latin typeface="Calibri" panose="020F0502020204030204" pitchFamily="34" charset="0"/>
                <a:cs typeface="Calibri" panose="020F0502020204030204" pitchFamily="34" charset="0"/>
              </a:rPr>
              <a:t>Kulback-Leibler Divergence)</a:t>
            </a:r>
            <a:r>
              <a:rPr lang="en-US" baseline="0" smtClean="0"/>
              <a:t>, thể hiện mất mát do sự xấp xỉ phân phối lớp ẩn với phân phối thực sự của nó</a:t>
            </a:r>
          </a:p>
          <a:p>
            <a:r>
              <a:rPr lang="en-US" baseline="0" smtClean="0"/>
              <a:t>Vì ta ko biết chính xác phân phối lớp ẩn nên ta cần sử dụng phương pháp xấp xỉ phân phối</a:t>
            </a:r>
          </a:p>
          <a:p>
            <a:r>
              <a:rPr lang="en-US" baseline="0" smtClean="0"/>
              <a:t>Các tác giả của VAE đã chứng minh DKL được tính toán như sau</a:t>
            </a:r>
          </a:p>
        </p:txBody>
      </p:sp>
      <p:sp>
        <p:nvSpPr>
          <p:cNvPr id="4" name="Slide Number Placeholder 3"/>
          <p:cNvSpPr>
            <a:spLocks noGrp="1"/>
          </p:cNvSpPr>
          <p:nvPr>
            <p:ph type="sldNum" sz="quarter" idx="10"/>
          </p:nvPr>
        </p:nvSpPr>
        <p:spPr/>
        <p:txBody>
          <a:bodyPr/>
          <a:lstStyle/>
          <a:p>
            <a:fld id="{893B0CF2-7F87-4E02-A248-870047730F99}" type="slidenum">
              <a:rPr lang="en-US" smtClean="0"/>
              <a:t>12</a:t>
            </a:fld>
            <a:endParaRPr lang="en-US"/>
          </a:p>
        </p:txBody>
      </p:sp>
    </p:spTree>
    <p:extLst>
      <p:ext uri="{BB962C8B-B14F-4D97-AF65-F5344CB8AC3E}">
        <p14:creationId xmlns:p14="http://schemas.microsoft.com/office/powerpoint/2010/main" val="3293179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Một</a:t>
            </a:r>
            <a:r>
              <a:rPr lang="en-US" baseline="0" smtClean="0"/>
              <a:t> dạng khác của AE là CAE, thay vì đưa từng frame vào mạng thì ta ghép nhiều frame tạo thành dạng ảnh 2 chiều để đưa vào mạng, tương ứng với việc ghép nhiều hàng của ma trận M lại với nhau</a:t>
            </a:r>
          </a:p>
          <a:p>
            <a:r>
              <a:rPr lang="en-US" baseline="0" smtClean="0"/>
              <a:t>Mỗi giá trị đặc trưng chính là giá trị điểm ảnh của ảnh đưa vào CAE</a:t>
            </a:r>
          </a:p>
          <a:p>
            <a:r>
              <a:rPr lang="en-US" baseline="0" smtClean="0"/>
              <a:t>Các lớp Convolution và Transposed Convolution được sử dụng để xử lí dữ liệu dạng ảnh</a:t>
            </a:r>
          </a:p>
          <a:p>
            <a:r>
              <a:rPr lang="en-US" baseline="0" smtClean="0"/>
              <a:t>Kiến trúc của CAE về cơ bản cũng giống như AE, gồm 2 phần Encoder và Decoder</a:t>
            </a:r>
          </a:p>
          <a:p>
            <a:r>
              <a:rPr lang="en-US" baseline="0" smtClean="0"/>
              <a:t>Phần Encoder của CAE là các lớp Convolution, sau mỗi lớp thì kích thước ảnh giảm dần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smtClean="0"/>
              <a:t>Phần Decoder của CAE là các lớp Transposed Convolution, sau mỗi lớp thì kích thước ảnh tăng dần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smtClean="0"/>
              <a:t>Nguyên lí hđ của CAE giống với AE, chỉ khác ở các lớp là ảnh 2 chiều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smtClean="0"/>
              <a:t>Lỗi tái tạo của CAE được tính trên sự khác nhau giữa ảnh đầu vào và ảnh đầu ra</a:t>
            </a:r>
          </a:p>
          <a:p>
            <a:endParaRPr lang="en-US" baseline="0" smtClean="0"/>
          </a:p>
          <a:p>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13</a:t>
            </a:fld>
            <a:endParaRPr lang="en-US"/>
          </a:p>
        </p:txBody>
      </p:sp>
    </p:spTree>
    <p:extLst>
      <p:ext uri="{BB962C8B-B14F-4D97-AF65-F5344CB8AC3E}">
        <p14:creationId xmlns:p14="http://schemas.microsoft.com/office/powerpoint/2010/main" val="3432966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Cuối</a:t>
            </a:r>
            <a:r>
              <a:rPr lang="en-US" sz="1200" kern="1200" baseline="0" smtClean="0">
                <a:solidFill>
                  <a:schemeClr val="tx1"/>
                </a:solidFill>
                <a:effectLst/>
                <a:latin typeface="+mn-lt"/>
                <a:ea typeface="+mn-ea"/>
                <a:cs typeface="+mn-cs"/>
              </a:rPr>
              <a:t> cùng, CRAE là một dạng AE mới được sử dụng gần đây</a:t>
            </a:r>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Như</a:t>
            </a:r>
            <a:r>
              <a:rPr lang="en-US" sz="1200" kern="1200" baseline="0" smtClean="0">
                <a:solidFill>
                  <a:schemeClr val="tx1"/>
                </a:solidFill>
                <a:effectLst/>
                <a:latin typeface="+mn-lt"/>
                <a:ea typeface="+mn-ea"/>
                <a:cs typeface="+mn-cs"/>
              </a:rPr>
              <a:t> chúng ta đã biết, v</a:t>
            </a:r>
            <a:r>
              <a:rPr lang="en-US" sz="1200" kern="1200" smtClean="0">
                <a:solidFill>
                  <a:schemeClr val="tx1"/>
                </a:solidFill>
                <a:effectLst/>
                <a:latin typeface="+mn-lt"/>
                <a:ea typeface="+mn-ea"/>
                <a:cs typeface="+mn-cs"/>
              </a:rPr>
              <a:t>ề bản chất, âm thanh là một chuỗi các frames theo thời gian. Một frame âm thanh có thể phụ thuộc vào các frames trước đó</a:t>
            </a:r>
          </a:p>
          <a:p>
            <a:r>
              <a:rPr lang="en-US" sz="1200" kern="1200" smtClean="0">
                <a:solidFill>
                  <a:schemeClr val="tx1"/>
                </a:solidFill>
                <a:effectLst/>
                <a:latin typeface="+mn-lt"/>
                <a:ea typeface="+mn-ea"/>
                <a:cs typeface="+mn-cs"/>
              </a:rPr>
              <a:t>Mạng RNN được tạo ra để xử lí dữ liệu dạng chuỗi thời gian. CRAE được</a:t>
            </a:r>
            <a:r>
              <a:rPr lang="en-US" sz="1200" kern="1200" baseline="0" smtClean="0">
                <a:solidFill>
                  <a:schemeClr val="tx1"/>
                </a:solidFill>
                <a:effectLst/>
                <a:latin typeface="+mn-lt"/>
                <a:ea typeface="+mn-ea"/>
                <a:cs typeface="+mn-cs"/>
              </a:rPr>
              <a:t> xây dựng là</a:t>
            </a:r>
            <a:r>
              <a:rPr lang="en-US" sz="1200" kern="1200" smtClean="0">
                <a:solidFill>
                  <a:schemeClr val="tx1"/>
                </a:solidFill>
                <a:effectLst/>
                <a:latin typeface="+mn-lt"/>
                <a:ea typeface="+mn-ea"/>
                <a:cs typeface="+mn-cs"/>
              </a:rPr>
              <a:t> kết hợp của CAE và RNN.</a:t>
            </a:r>
            <a:r>
              <a:rPr lang="en-US" sz="1200" kern="1200" baseline="0" smtClean="0">
                <a:solidFill>
                  <a:schemeClr val="tx1"/>
                </a:solidFill>
                <a:effectLst/>
                <a:latin typeface="+mn-lt"/>
                <a:ea typeface="+mn-ea"/>
                <a:cs typeface="+mn-cs"/>
              </a:rPr>
              <a:t> </a:t>
            </a:r>
            <a:r>
              <a:rPr lang="en-US" sz="1200" kern="1200" smtClean="0">
                <a:solidFill>
                  <a:schemeClr val="tx1"/>
                </a:solidFill>
                <a:effectLst/>
                <a:latin typeface="+mn-lt"/>
                <a:ea typeface="+mn-ea"/>
                <a:cs typeface="+mn-cs"/>
              </a:rPr>
              <a:t>Phần Encoder và Decoder của CRAE hoàn toàn giống với CAE. Điểm</a:t>
            </a:r>
            <a:r>
              <a:rPr lang="en-US" sz="1200" kern="1200" baseline="0" smtClean="0">
                <a:solidFill>
                  <a:schemeClr val="tx1"/>
                </a:solidFill>
                <a:effectLst/>
                <a:latin typeface="+mn-lt"/>
                <a:ea typeface="+mn-ea"/>
                <a:cs typeface="+mn-cs"/>
              </a:rPr>
              <a:t> khác biệt của CRAE so với CAE </a:t>
            </a:r>
            <a:r>
              <a:rPr lang="en-US" sz="1200" kern="1200" smtClean="0">
                <a:solidFill>
                  <a:schemeClr val="tx1"/>
                </a:solidFill>
                <a:effectLst/>
                <a:latin typeface="+mn-lt"/>
                <a:ea typeface="+mn-ea"/>
                <a:cs typeface="+mn-cs"/>
              </a:rPr>
              <a:t>là</a:t>
            </a:r>
            <a:r>
              <a:rPr lang="en-US" sz="1200" kern="1200" baseline="0" smtClean="0">
                <a:solidFill>
                  <a:schemeClr val="tx1"/>
                </a:solidFill>
                <a:effectLst/>
                <a:latin typeface="+mn-lt"/>
                <a:ea typeface="+mn-ea"/>
                <a:cs typeface="+mn-cs"/>
              </a:rPr>
              <a:t> đưa thêm mạng RNN vào lớp ẩn</a:t>
            </a:r>
            <a:endParaRPr lang="en-US" sz="1200" kern="1200" smtClean="0">
              <a:solidFill>
                <a:schemeClr val="tx1"/>
              </a:solidFill>
              <a:effectLst/>
              <a:latin typeface="+mn-lt"/>
              <a:ea typeface="+mn-ea"/>
              <a:cs typeface="+mn-cs"/>
            </a:endParaRPr>
          </a:p>
          <a:p>
            <a:r>
              <a:rPr lang="en-US" smtClean="0"/>
              <a:t>RNN bao gồm</a:t>
            </a:r>
            <a:r>
              <a:rPr lang="en-US" baseline="0" smtClean="0"/>
              <a:t> các cell, đầu ra của cell trước được đưa vào cell tiêp theo</a:t>
            </a:r>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14</a:t>
            </a:fld>
            <a:endParaRPr lang="en-US"/>
          </a:p>
        </p:txBody>
      </p:sp>
    </p:spTree>
    <p:extLst>
      <p:ext uri="{BB962C8B-B14F-4D97-AF65-F5344CB8AC3E}">
        <p14:creationId xmlns:p14="http://schemas.microsoft.com/office/powerpoint/2010/main" val="3450240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Sau khi đã</a:t>
            </a:r>
            <a:r>
              <a:rPr lang="en-US" baseline="0" smtClean="0"/>
              <a:t> xây dựng các mạng neural, e tiến hành các thí nghiệm phát hiện âm thanh bất thường, sử dụng tập dữ liệu MIMII, âm thanh sử dụng là tiếng máy bơm và tiếng thanh ray trượt. Bảng trên đây thể hiện chi tiết về thiết lập tập dữ liệu, chia thành các tập huấn luyện, tập xác thực và tập kiếm tra</a:t>
            </a:r>
          </a:p>
          <a:p>
            <a:r>
              <a:rPr lang="en-US" baseline="0" smtClean="0"/>
              <a:t>Để đánh giá hiệu quả của các mô hình, em sử dụng hai tham số là F-Score (còn đgl F1) và ROC AUC. Giá trị hai tham số này nằm trong khoảng (0, 1), giá trị càng cao thể hiện mô hình càng tốt</a:t>
            </a:r>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15</a:t>
            </a:fld>
            <a:endParaRPr lang="en-US"/>
          </a:p>
        </p:txBody>
      </p:sp>
    </p:spTree>
    <p:extLst>
      <p:ext uri="{BB962C8B-B14F-4D97-AF65-F5344CB8AC3E}">
        <p14:creationId xmlns:p14="http://schemas.microsoft.com/office/powerpoint/2010/main" val="1190780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Trên</a:t>
            </a:r>
            <a:r>
              <a:rPr lang="en-US" baseline="0" smtClean="0"/>
              <a:t> đầy là các hình minh họa đặc trưng MFBs cho các loại tiếng máy</a:t>
            </a:r>
          </a:p>
          <a:p>
            <a:r>
              <a:rPr lang="en-US" baseline="0" smtClean="0"/>
              <a:t>Chúng ta có thể thấy … do vậy có thể phân biệt âm thanh bất thường với âm thanh bình thường</a:t>
            </a:r>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16</a:t>
            </a:fld>
            <a:endParaRPr lang="en-US"/>
          </a:p>
        </p:txBody>
      </p:sp>
    </p:spTree>
    <p:extLst>
      <p:ext uri="{BB962C8B-B14F-4D97-AF65-F5344CB8AC3E}">
        <p14:creationId xmlns:p14="http://schemas.microsoft.com/office/powerpoint/2010/main" val="2691824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Tiếp theo e thể hiện kết quả minh họa phát hiện bất thường thông qua lỗi tái tạo</a:t>
            </a:r>
          </a:p>
          <a:p>
            <a:r>
              <a:rPr lang="en-US" baseline="0" smtClean="0"/>
              <a:t>Chúng ta có thể thấy MFBs của các segments bất thường khác so với các segments bình thường</a:t>
            </a:r>
          </a:p>
          <a:p>
            <a:r>
              <a:rPr lang="en-US" baseline="0" smtClean="0"/>
              <a:t>Các segments âm thanh bất thường sẽ có lỗi tái tạo cao hơn so với segments âm thanh bình thường</a:t>
            </a:r>
          </a:p>
          <a:p>
            <a:r>
              <a:rPr lang="en-US" baseline="0" smtClean="0"/>
              <a:t>Một số segments bình thường được tái tạo với lỗi tái tạo cao sẽ bị phân loại sai</a:t>
            </a:r>
          </a:p>
          <a:p>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17</a:t>
            </a:fld>
            <a:endParaRPr lang="en-US"/>
          </a:p>
        </p:txBody>
      </p:sp>
    </p:spTree>
    <p:extLst>
      <p:ext uri="{BB962C8B-B14F-4D97-AF65-F5344CB8AC3E}">
        <p14:creationId xmlns:p14="http://schemas.microsoft.com/office/powerpoint/2010/main" val="1493532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Đây</a:t>
            </a:r>
            <a:r>
              <a:rPr lang="en-US" baseline="0" smtClean="0"/>
              <a:t> là các kết quả thí nghiệm để so sánh hiệu quả của các mô hình. Từ kết quả thí nghiệm ta có một số nhận xét như sau:</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smtClean="0">
                <a:solidFill>
                  <a:schemeClr val="tx1"/>
                </a:solidFill>
                <a:effectLst/>
                <a:latin typeface="+mn-lt"/>
                <a:ea typeface="+mn-ea"/>
                <a:cs typeface="+mn-cs"/>
              </a:rPr>
              <a:t>Đối với tiếng máy bơm, CRAE cho F1 và</a:t>
            </a:r>
            <a:r>
              <a:rPr lang="en-US" sz="1200" kern="1200" baseline="0" smtClean="0">
                <a:solidFill>
                  <a:schemeClr val="tx1"/>
                </a:solidFill>
                <a:effectLst/>
                <a:latin typeface="+mn-lt"/>
                <a:ea typeface="+mn-ea"/>
                <a:cs typeface="+mn-cs"/>
              </a:rPr>
              <a:t> AUC</a:t>
            </a:r>
            <a:r>
              <a:rPr lang="en-US" sz="1200" kern="1200" smtClean="0">
                <a:solidFill>
                  <a:schemeClr val="tx1"/>
                </a:solidFill>
                <a:effectLst/>
                <a:latin typeface="+mn-lt"/>
                <a:ea typeface="+mn-ea"/>
                <a:cs typeface="+mn-cs"/>
              </a:rPr>
              <a:t> tốt nhất và AE là</a:t>
            </a:r>
            <a:r>
              <a:rPr lang="en-US" sz="1200" kern="1200" baseline="0" smtClean="0">
                <a:solidFill>
                  <a:schemeClr val="tx1"/>
                </a:solidFill>
                <a:effectLst/>
                <a:latin typeface="+mn-lt"/>
                <a:ea typeface="+mn-ea"/>
                <a:cs typeface="+mn-cs"/>
              </a:rPr>
              <a:t> </a:t>
            </a:r>
            <a:r>
              <a:rPr lang="en-US" sz="1200" kern="1200" smtClean="0">
                <a:solidFill>
                  <a:schemeClr val="tx1"/>
                </a:solidFill>
                <a:effectLst/>
                <a:latin typeface="+mn-lt"/>
                <a:ea typeface="+mn-ea"/>
                <a:cs typeface="+mn-cs"/>
              </a:rPr>
              <a:t>kém nhất. Tuy nhiên, độ</a:t>
            </a:r>
            <a:r>
              <a:rPr lang="en-US" sz="1200" kern="1200" baseline="0" smtClean="0">
                <a:solidFill>
                  <a:schemeClr val="tx1"/>
                </a:solidFill>
                <a:effectLst/>
                <a:latin typeface="+mn-lt"/>
                <a:ea typeface="+mn-ea"/>
                <a:cs typeface="+mn-cs"/>
              </a:rPr>
              <a:t> hiệu quả</a:t>
            </a:r>
            <a:r>
              <a:rPr lang="en-US" sz="1200" kern="1200" smtClean="0">
                <a:solidFill>
                  <a:schemeClr val="tx1"/>
                </a:solidFill>
                <a:effectLst/>
                <a:latin typeface="+mn-lt"/>
                <a:ea typeface="+mn-ea"/>
                <a:cs typeface="+mn-cs"/>
              </a:rPr>
              <a:t> của VAE và CAE lại khá ngang nhau,</a:t>
            </a:r>
            <a:r>
              <a:rPr lang="en-US" sz="1200" kern="1200" baseline="0" smtClean="0">
                <a:solidFill>
                  <a:schemeClr val="tx1"/>
                </a:solidFill>
                <a:effectLst/>
                <a:latin typeface="+mn-lt"/>
                <a:ea typeface="+mn-ea"/>
                <a:cs typeface="+mn-cs"/>
              </a:rPr>
              <a:t> đ</a:t>
            </a:r>
            <a:r>
              <a:rPr lang="en-US" sz="1200" kern="1200" smtClean="0">
                <a:solidFill>
                  <a:schemeClr val="tx1"/>
                </a:solidFill>
                <a:effectLst/>
                <a:latin typeface="+mn-lt"/>
                <a:ea typeface="+mn-ea"/>
                <a:cs typeface="+mn-cs"/>
              </a:rPr>
              <a:t>iều này được giải thích là do CAE có lợi thế xử lí dữ liệu ảnh hai chiều, nhưng lại không có tính phân phối dữ liệu lớp ẩn như VAE nên thiếu đi tính linh hoạt khi tái tạo dữ liệu. Nhìn</a:t>
            </a:r>
            <a:r>
              <a:rPr lang="en-US" sz="1200" kern="1200" baseline="0" smtClean="0">
                <a:solidFill>
                  <a:schemeClr val="tx1"/>
                </a:solidFill>
                <a:effectLst/>
                <a:latin typeface="+mn-lt"/>
                <a:ea typeface="+mn-ea"/>
                <a:cs typeface="+mn-cs"/>
              </a:rPr>
              <a:t> chung k</a:t>
            </a:r>
            <a:r>
              <a:rPr lang="en-US" sz="1200" kern="1200" smtClean="0">
                <a:solidFill>
                  <a:schemeClr val="tx1"/>
                </a:solidFill>
                <a:effectLst/>
                <a:latin typeface="+mn-lt"/>
                <a:ea typeface="+mn-ea"/>
                <a:cs typeface="+mn-cs"/>
              </a:rPr>
              <a:t>ết</a:t>
            </a:r>
            <a:r>
              <a:rPr lang="en-US" sz="1200" kern="1200" baseline="0" smtClean="0">
                <a:solidFill>
                  <a:schemeClr val="tx1"/>
                </a:solidFill>
                <a:effectLst/>
                <a:latin typeface="+mn-lt"/>
                <a:ea typeface="+mn-ea"/>
                <a:cs typeface="+mn-cs"/>
              </a:rPr>
              <a:t> </a:t>
            </a:r>
            <a:r>
              <a:rPr lang="en-US" sz="1200" kern="1200" smtClean="0">
                <a:solidFill>
                  <a:schemeClr val="tx1"/>
                </a:solidFill>
                <a:effectLst/>
                <a:latin typeface="+mn-lt"/>
                <a:ea typeface="+mn-ea"/>
                <a:cs typeface="+mn-cs"/>
              </a:rPr>
              <a:t>quả được</a:t>
            </a:r>
            <a:r>
              <a:rPr lang="en-US" sz="1200" kern="1200" baseline="0" smtClean="0">
                <a:solidFill>
                  <a:schemeClr val="tx1"/>
                </a:solidFill>
                <a:effectLst/>
                <a:latin typeface="+mn-lt"/>
                <a:ea typeface="+mn-ea"/>
                <a:cs typeface="+mn-cs"/>
              </a:rPr>
              <a:t> cải thiện </a:t>
            </a:r>
            <a:r>
              <a:rPr lang="en-US" sz="1200" kern="1200" smtClean="0">
                <a:solidFill>
                  <a:schemeClr val="tx1"/>
                </a:solidFill>
                <a:effectLst/>
                <a:latin typeface="+mn-lt"/>
                <a:ea typeface="+mn-ea"/>
                <a:cs typeface="+mn-cs"/>
              </a:rPr>
              <a:t>theo độ phức tạp mô hình, CRAE vượt trội so với ba mô hình còn lại</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smtClean="0">
                <a:solidFill>
                  <a:schemeClr val="tx1"/>
                </a:solidFill>
                <a:effectLst/>
                <a:latin typeface="+mn-lt"/>
                <a:ea typeface="+mn-ea"/>
                <a:cs typeface="+mn-cs"/>
              </a:rPr>
              <a:t>Đối</a:t>
            </a:r>
            <a:r>
              <a:rPr lang="en-US" sz="1200" kern="1200" baseline="0" smtClean="0">
                <a:solidFill>
                  <a:schemeClr val="tx1"/>
                </a:solidFill>
                <a:effectLst/>
                <a:latin typeface="+mn-lt"/>
                <a:ea typeface="+mn-ea"/>
                <a:cs typeface="+mn-cs"/>
              </a:rPr>
              <a:t> với </a:t>
            </a:r>
            <a:r>
              <a:rPr lang="en-US" sz="1200" kern="1200" smtClean="0">
                <a:solidFill>
                  <a:schemeClr val="tx1"/>
                </a:solidFill>
                <a:effectLst/>
                <a:latin typeface="+mn-lt"/>
                <a:ea typeface="+mn-ea"/>
                <a:cs typeface="+mn-cs"/>
              </a:rPr>
              <a:t>tiếng thanh ray trượt, F1 của</a:t>
            </a:r>
            <a:r>
              <a:rPr lang="en-US" sz="1200" kern="1200" baseline="0" smtClean="0">
                <a:solidFill>
                  <a:schemeClr val="tx1"/>
                </a:solidFill>
                <a:effectLst/>
                <a:latin typeface="+mn-lt"/>
                <a:ea typeface="+mn-ea"/>
                <a:cs typeface="+mn-cs"/>
              </a:rPr>
              <a:t> các mô hình thay đổi khá ít</a:t>
            </a:r>
            <a:r>
              <a:rPr lang="en-US" sz="1200" kern="1200" smtClean="0">
                <a:solidFill>
                  <a:schemeClr val="tx1"/>
                </a:solidFill>
                <a:effectLst/>
                <a:latin typeface="+mn-lt"/>
                <a:ea typeface="+mn-ea"/>
                <a:cs typeface="+mn-cs"/>
              </a:rPr>
              <a:t>. Tiếng thanh ray trượt có âm thanh hoạt động bình thường và bất thường khác nhau rõ hơn so với tiếng máy bơm, nên một mô hình đơn giản nhất như AE cũng có thể phân biệt âm thanh bất thường tốt, việc tăng độ phức tạp mô hình không mang lại hiệu quả đáng kể. . Kết</a:t>
            </a:r>
            <a:r>
              <a:rPr lang="en-US" sz="1200" kern="1200" baseline="0" smtClean="0">
                <a:solidFill>
                  <a:schemeClr val="tx1"/>
                </a:solidFill>
                <a:effectLst/>
                <a:latin typeface="+mn-lt"/>
                <a:ea typeface="+mn-ea"/>
                <a:cs typeface="+mn-cs"/>
              </a:rPr>
              <a:t> quả AUC </a:t>
            </a:r>
            <a:r>
              <a:rPr lang="en-US" sz="1200" kern="1200" smtClean="0">
                <a:solidFill>
                  <a:schemeClr val="tx1"/>
                </a:solidFill>
                <a:effectLst/>
                <a:latin typeface="+mn-lt"/>
                <a:ea typeface="+mn-ea"/>
                <a:cs typeface="+mn-cs"/>
              </a:rPr>
              <a:t>của</a:t>
            </a:r>
            <a:r>
              <a:rPr lang="en-US" sz="1200" kern="1200" baseline="0" smtClean="0">
                <a:solidFill>
                  <a:schemeClr val="tx1"/>
                </a:solidFill>
                <a:effectLst/>
                <a:latin typeface="+mn-lt"/>
                <a:ea typeface="+mn-ea"/>
                <a:cs typeface="+mn-cs"/>
              </a:rPr>
              <a:t> </a:t>
            </a:r>
            <a:r>
              <a:rPr lang="en-US" sz="1200" kern="1200" smtClean="0">
                <a:solidFill>
                  <a:schemeClr val="tx1"/>
                </a:solidFill>
                <a:effectLst/>
                <a:latin typeface="+mn-lt"/>
                <a:ea typeface="+mn-ea"/>
                <a:cs typeface="+mn-cs"/>
              </a:rPr>
              <a:t>CRAE vẫn tốt nhất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kern="120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aseline="0" smtClean="0"/>
          </a:p>
          <a:p>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18</a:t>
            </a:fld>
            <a:endParaRPr lang="en-US"/>
          </a:p>
        </p:txBody>
      </p:sp>
    </p:spTree>
    <p:extLst>
      <p:ext uri="{BB962C8B-B14F-4D97-AF65-F5344CB8AC3E}">
        <p14:creationId xmlns:p14="http://schemas.microsoft.com/office/powerpoint/2010/main" val="154506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Cuối</a:t>
            </a:r>
            <a:r>
              <a:rPr lang="en-US" baseline="0" smtClean="0"/>
              <a:t> cùng em tổng kết lại một số kết luận rút ra được:</a:t>
            </a:r>
          </a:p>
          <a:p>
            <a:r>
              <a:rPr lang="en-US" smtClean="0"/>
              <a:t>… cải</a:t>
            </a:r>
            <a:r>
              <a:rPr lang="en-US" baseline="0" smtClean="0"/>
              <a:t> thiện nhưng không nhiều</a:t>
            </a:r>
          </a:p>
          <a:p>
            <a:r>
              <a:rPr lang="en-US" smtClean="0"/>
              <a:t>âm</a:t>
            </a:r>
            <a:r>
              <a:rPr lang="en-US" baseline="0" smtClean="0"/>
              <a:t> thanh đường phố có độ biến động theo thời gian cao =&gt; tận dụng tốt hơn CRAE</a:t>
            </a:r>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19</a:t>
            </a:fld>
            <a:endParaRPr lang="en-US"/>
          </a:p>
        </p:txBody>
      </p:sp>
    </p:spTree>
    <p:extLst>
      <p:ext uri="{BB962C8B-B14F-4D97-AF65-F5344CB8AC3E}">
        <p14:creationId xmlns:p14="http://schemas.microsoft.com/office/powerpoint/2010/main" val="491444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Nội</a:t>
            </a:r>
            <a:r>
              <a:rPr lang="en-US" baseline="0" smtClean="0"/>
              <a:t> dung bài thuyết trình của e gồm 5 phần</a:t>
            </a:r>
          </a:p>
          <a:p>
            <a:r>
              <a:rPr lang="en-US" baseline="0" smtClean="0"/>
              <a:t>Đầu tiên e giới thiệu chung về đề tài của e</a:t>
            </a:r>
          </a:p>
          <a:p>
            <a:r>
              <a:rPr lang="en-US" baseline="0" smtClean="0"/>
              <a:t>Tiếp theo e trình bày về mô hình hệ thống phát hiện âm thanh bất thường</a:t>
            </a:r>
          </a:p>
          <a:p>
            <a:r>
              <a:rPr lang="en-US" baseline="0" smtClean="0"/>
              <a:t>Sau đó e trình bày chi tiết về các mạng neural được sử dụng</a:t>
            </a:r>
          </a:p>
          <a:p>
            <a:r>
              <a:rPr lang="en-US" baseline="0" smtClean="0"/>
              <a:t>Em thực hiện các thí nghiệm, đưa ra các kết quả để từ đó rút ra kết luận và đưa ra hướng phát triển</a:t>
            </a:r>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2</a:t>
            </a:fld>
            <a:endParaRPr lang="en-US"/>
          </a:p>
        </p:txBody>
      </p:sp>
    </p:spTree>
    <p:extLst>
      <p:ext uri="{BB962C8B-B14F-4D97-AF65-F5344CB8AC3E}">
        <p14:creationId xmlns:p14="http://schemas.microsoft.com/office/powerpoint/2010/main" val="1696904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E</a:t>
            </a:r>
            <a:r>
              <a:rPr lang="en-US" baseline="0" smtClean="0"/>
              <a:t> </a:t>
            </a:r>
            <a:r>
              <a:rPr lang="vi-VN" smtClean="0"/>
              <a:t>đã trình bày xong đồ án tốt nghiệp của mình. E xin </a:t>
            </a:r>
            <a:r>
              <a:rPr lang="en-US" smtClean="0"/>
              <a:t>cảm</a:t>
            </a:r>
            <a:r>
              <a:rPr lang="en-US" baseline="0" smtClean="0"/>
              <a:t> ơn các thầy trong hội đồng và các bạn đã chú ý lằng nghe</a:t>
            </a:r>
            <a:r>
              <a:rPr lang="vi-VN" smtClean="0"/>
              <a:t>. E rất mong nhận được ý kiến </a:t>
            </a:r>
            <a:r>
              <a:rPr lang="en-US" smtClean="0"/>
              <a:t>đóng</a:t>
            </a:r>
            <a:r>
              <a:rPr lang="en-US" baseline="0" smtClean="0"/>
              <a:t> góp </a:t>
            </a:r>
            <a:r>
              <a:rPr lang="vi-VN" smtClean="0"/>
              <a:t>của các thày</a:t>
            </a:r>
            <a:r>
              <a:rPr lang="en-US" smtClean="0"/>
              <a:t> cho ĐATN</a:t>
            </a:r>
            <a:r>
              <a:rPr lang="en-US" baseline="0" smtClean="0"/>
              <a:t> của e</a:t>
            </a:r>
            <a:r>
              <a:rPr lang="vi-VN" smtClean="0"/>
              <a:t>. E xin chân thành cảm ơn</a:t>
            </a:r>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21</a:t>
            </a:fld>
            <a:endParaRPr lang="en-US"/>
          </a:p>
        </p:txBody>
      </p:sp>
    </p:spTree>
    <p:extLst>
      <p:ext uri="{BB962C8B-B14F-4D97-AF65-F5344CB8AC3E}">
        <p14:creationId xmlns:p14="http://schemas.microsoft.com/office/powerpoint/2010/main" val="2354841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Trên</a:t>
            </a:r>
            <a:r>
              <a:rPr lang="en-US" baseline="0" smtClean="0"/>
              <a:t> đây là một số nghiên cứu liên quan đến lĩnh vực phát hiện bất thường nói chung và phát hiện âm thanh bất thường nói riêng</a:t>
            </a:r>
          </a:p>
          <a:p>
            <a:r>
              <a:rPr lang="en-US" baseline="0" smtClean="0"/>
              <a:t>Em nghiên cứu về bốn mạng chính</a:t>
            </a:r>
          </a:p>
          <a:p>
            <a:pPr marL="171450" indent="-171450">
              <a:buFontTx/>
              <a:buChar char="-"/>
            </a:pPr>
            <a:r>
              <a:rPr lang="en-US" baseline="0" smtClean="0"/>
              <a:t>AE cơ bản</a:t>
            </a:r>
          </a:p>
          <a:p>
            <a:pPr marL="171450" indent="-171450">
              <a:buFontTx/>
              <a:buChar char="-"/>
            </a:pPr>
            <a:r>
              <a:rPr lang="en-US" baseline="0" smtClean="0"/>
              <a:t>VAE</a:t>
            </a:r>
          </a:p>
          <a:p>
            <a:pPr marL="171450" indent="-171450">
              <a:buFontTx/>
              <a:buChar char="-"/>
            </a:pPr>
            <a:r>
              <a:rPr lang="en-US" baseline="0" smtClean="0"/>
              <a:t>CAE</a:t>
            </a:r>
          </a:p>
          <a:p>
            <a:pPr marL="171450" indent="-171450">
              <a:buFontTx/>
              <a:buChar char="-"/>
            </a:pPr>
            <a:r>
              <a:rPr lang="en-US" baseline="0" smtClean="0"/>
              <a:t>CRAE, đã được …</a:t>
            </a:r>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22</a:t>
            </a:fld>
            <a:endParaRPr lang="en-US"/>
          </a:p>
        </p:txBody>
      </p:sp>
    </p:spTree>
    <p:extLst>
      <p:ext uri="{BB962C8B-B14F-4D97-AF65-F5344CB8AC3E}">
        <p14:creationId xmlns:p14="http://schemas.microsoft.com/office/powerpoint/2010/main" val="98233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23</a:t>
            </a:fld>
            <a:endParaRPr lang="en-US"/>
          </a:p>
        </p:txBody>
      </p:sp>
    </p:spTree>
    <p:extLst>
      <p:ext uri="{BB962C8B-B14F-4D97-AF65-F5344CB8AC3E}">
        <p14:creationId xmlns:p14="http://schemas.microsoft.com/office/powerpoint/2010/main" val="1426667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39</a:t>
            </a:fld>
            <a:endParaRPr lang="en-US"/>
          </a:p>
        </p:txBody>
      </p:sp>
    </p:spTree>
    <p:extLst>
      <p:ext uri="{BB962C8B-B14F-4D97-AF65-F5344CB8AC3E}">
        <p14:creationId xmlns:p14="http://schemas.microsoft.com/office/powerpoint/2010/main" val="3057098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40</a:t>
            </a:fld>
            <a:endParaRPr lang="en-US"/>
          </a:p>
        </p:txBody>
      </p:sp>
    </p:spTree>
    <p:extLst>
      <p:ext uri="{BB962C8B-B14F-4D97-AF65-F5344CB8AC3E}">
        <p14:creationId xmlns:p14="http://schemas.microsoft.com/office/powerpoint/2010/main" val="3116584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Hai hình trên minh họa đường cong ROC của các mô hình</a:t>
            </a:r>
          </a:p>
          <a:p>
            <a:r>
              <a:rPr lang="en-US" baseline="0" smtClean="0"/>
              <a:t>Phần diện tích dưới đường cong ROC thể hiện tham số AUC của các mô hình</a:t>
            </a:r>
          </a:p>
          <a:p>
            <a:r>
              <a:rPr lang="en-US" baseline="0" smtClean="0"/>
              <a:t>Như có thể thấy trên hai hình, …</a:t>
            </a:r>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50</a:t>
            </a:fld>
            <a:endParaRPr lang="en-US"/>
          </a:p>
        </p:txBody>
      </p:sp>
    </p:spTree>
    <p:extLst>
      <p:ext uri="{BB962C8B-B14F-4D97-AF65-F5344CB8AC3E}">
        <p14:creationId xmlns:p14="http://schemas.microsoft.com/office/powerpoint/2010/main" val="929845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Hiện</a:t>
            </a:r>
            <a:r>
              <a:rPr lang="en-US" baseline="0" smtClean="0"/>
              <a:t> nay các nhu cầu về giám sát đang tăng cao. Các hệ thống giám sát được sử dụng trong các công ty, nhà máy, cửa hàng và cả nhà ở</a:t>
            </a:r>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3</a:t>
            </a:fld>
            <a:endParaRPr lang="en-US"/>
          </a:p>
        </p:txBody>
      </p:sp>
    </p:spTree>
    <p:extLst>
      <p:ext uri="{BB962C8B-B14F-4D97-AF65-F5344CB8AC3E}">
        <p14:creationId xmlns:p14="http://schemas.microsoft.com/office/powerpoint/2010/main" val="3479824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Các</a:t>
            </a:r>
            <a:r>
              <a:rPr lang="en-US" baseline="0" smtClean="0"/>
              <a:t> hệ thống giám sát được sử dụng phổ biến hiện nay thường giám sát bằng video thông qua camera. Hình thức giám sát này hoạt động rất hiệu quả, tuy nhiên cũng có hạn chế …</a:t>
            </a:r>
          </a:p>
          <a:p>
            <a:r>
              <a:rPr lang="en-US" baseline="0" smtClean="0"/>
              <a:t>Một hình thức giám sát khác là giám sát bằng âm thanh thông qua microphone. Hình thức này có thể bù đắp các hạn chế của giám sát bằng video. Từ đó ta có thể kết hợp giám sát bằng video và camera để tạo ra hệ thống giám sát tốt hơn</a:t>
            </a:r>
          </a:p>
          <a:p>
            <a:pPr marL="171450" indent="-171450">
              <a:buFont typeface="Symbol" panose="05050102010706020507" pitchFamily="18" charset="2"/>
              <a:buChar char="Þ"/>
            </a:pPr>
            <a:r>
              <a:rPr lang="en-US" baseline="0" smtClean="0"/>
              <a:t>ĐATN của e nghiên cứu về hình thức giám sát bằng âm thanh, cụ thể là hệ thống phát hiện âm thanh bất thường</a:t>
            </a:r>
          </a:p>
          <a:p>
            <a:pPr marL="0" indent="0">
              <a:buFont typeface="Symbol" panose="05050102010706020507" pitchFamily="18" charset="2"/>
              <a:buNone/>
            </a:pPr>
            <a:r>
              <a:rPr lang="en-US" baseline="0" smtClean="0"/>
              <a:t>1 VD ứng dụng của phát hiện âm thanh bất thường đó là trong nhà máy khi phát hiện tiếng máy hoạt động khác thường thì có thể phát cảnh báo kiểm tra máy</a:t>
            </a:r>
          </a:p>
        </p:txBody>
      </p:sp>
      <p:sp>
        <p:nvSpPr>
          <p:cNvPr id="4" name="Slide Number Placeholder 3"/>
          <p:cNvSpPr>
            <a:spLocks noGrp="1"/>
          </p:cNvSpPr>
          <p:nvPr>
            <p:ph type="sldNum" sz="quarter" idx="10"/>
          </p:nvPr>
        </p:nvSpPr>
        <p:spPr/>
        <p:txBody>
          <a:bodyPr/>
          <a:lstStyle/>
          <a:p>
            <a:fld id="{893B0CF2-7F87-4E02-A248-870047730F99}" type="slidenum">
              <a:rPr lang="en-US" smtClean="0"/>
              <a:t>4</a:t>
            </a:fld>
            <a:endParaRPr lang="en-US"/>
          </a:p>
        </p:txBody>
      </p:sp>
    </p:spTree>
    <p:extLst>
      <p:ext uri="{BB962C8B-B14F-4D97-AF65-F5344CB8AC3E}">
        <p14:creationId xmlns:p14="http://schemas.microsoft.com/office/powerpoint/2010/main" val="1206597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Nói về hệ thống phát hiện bất thường, em nghiên cứu về phương pháp phát hiện âm thanh bất thường sử dụng mạng neural</a:t>
            </a:r>
          </a:p>
          <a:p>
            <a:r>
              <a:rPr lang="en-US" smtClean="0"/>
              <a:t>Có</a:t>
            </a:r>
            <a:r>
              <a:rPr lang="en-US" baseline="0" smtClean="0"/>
              <a:t> 2 phương pháp sử dụng mạng neural để phát hiện âm thanh bất thường:</a:t>
            </a:r>
          </a:p>
          <a:p>
            <a:pPr marL="171450" indent="-171450">
              <a:buFontTx/>
              <a:buChar char="-"/>
            </a:pPr>
            <a:r>
              <a:rPr lang="en-US" baseline="0" smtClean="0"/>
              <a:t>Phương pháp học có giám sát: Huấn luyện mạng neural với nhãn của âm thanh bình thường và bất thường. Phương pháp truyền thống này hoạt động hiệu quả, tuy nhiên lại tốn công sức và chi phí đánh nhãn cho dữ liệu âm thanh</a:t>
            </a:r>
          </a:p>
          <a:p>
            <a:pPr marL="171450" indent="-171450">
              <a:buFontTx/>
              <a:buChar char="-"/>
            </a:pPr>
            <a:r>
              <a:rPr lang="en-US" baseline="0" smtClean="0"/>
              <a:t>Một phương pháp khác đó là học bán giám sát: Huấn luyện mạng neural chỉ sử dụng âm thanh bình thường với mục đích nén và tái tạo lại âm thanh bình thường. Khi áp dụng mạng neural đã huấn luyện vào âm thanh bất thường sẽ sinh ra lỗi tái tạo cao, từ đó hát hiện được bất thường. Lỗi tái tạo sẽ dc e trình bày cụ thể ở phần mạng neural</a:t>
            </a:r>
          </a:p>
          <a:p>
            <a:pPr marL="0" indent="0">
              <a:buFontTx/>
              <a:buNone/>
            </a:pPr>
            <a:r>
              <a:rPr lang="en-US" baseline="0" smtClean="0"/>
              <a:t>Các mạng neural được sử dụng ở phương pháp này được gọi là Autoencoder. ĐATN của e tập trung nghiên cứu về AE và các biến thể của nó.</a:t>
            </a:r>
          </a:p>
        </p:txBody>
      </p:sp>
      <p:sp>
        <p:nvSpPr>
          <p:cNvPr id="4" name="Slide Number Placeholder 3"/>
          <p:cNvSpPr>
            <a:spLocks noGrp="1"/>
          </p:cNvSpPr>
          <p:nvPr>
            <p:ph type="sldNum" sz="quarter" idx="10"/>
          </p:nvPr>
        </p:nvSpPr>
        <p:spPr/>
        <p:txBody>
          <a:bodyPr/>
          <a:lstStyle/>
          <a:p>
            <a:fld id="{893B0CF2-7F87-4E02-A248-870047730F99}" type="slidenum">
              <a:rPr lang="en-US" smtClean="0"/>
              <a:t>5</a:t>
            </a:fld>
            <a:endParaRPr lang="en-US"/>
          </a:p>
        </p:txBody>
      </p:sp>
    </p:spTree>
    <p:extLst>
      <p:ext uri="{BB962C8B-B14F-4D97-AF65-F5344CB8AC3E}">
        <p14:creationId xmlns:p14="http://schemas.microsoft.com/office/powerpoint/2010/main" val="2653520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a:t>
            </a:r>
            <a:r>
              <a:rPr lang="en-US" baseline="0" smtClean="0"/>
              <a:t> </a:t>
            </a:r>
            <a:r>
              <a:rPr lang="en-US" smtClean="0"/>
              <a:t>xin </a:t>
            </a:r>
            <a:r>
              <a:rPr lang="en-US" baseline="0" smtClean="0"/>
              <a:t>nêu ra một số nghiên cứu liên quan đến lĩnh vực phát hiện bất thường</a:t>
            </a:r>
          </a:p>
          <a:p>
            <a:r>
              <a:rPr lang="en-US" baseline="0" smtClean="0"/>
              <a:t>Ở đây, một nghiên cứu đã sử dụng AE và VAE để phát hiện bất thường trên chữ số viết tay và xâm nhập mạng</a:t>
            </a:r>
          </a:p>
          <a:p>
            <a:r>
              <a:rPr lang="en-US" baseline="0" smtClean="0"/>
              <a:t>Phát hiện âm thanh bất thường đã được thí nghiệm trên một số loại âm thanh như âm thanh đường phố, âm thanh trong nhà và ngoài trời và âm thanh máy móc. Các mô hình được sử dụng là WaveNet, AE, VAE và CRAE</a:t>
            </a:r>
          </a:p>
          <a:p>
            <a:r>
              <a:rPr lang="en-US" baseline="0" smtClean="0"/>
              <a:t>Ngoài ra có 1 mô hình CRAE đã được sử dụng trong lĩnh vực dự đoán trường dòng chảy chất lỏng, nhưng chưa được sử dụng để phát hiện âm thanh bất thường</a:t>
            </a:r>
          </a:p>
          <a:p>
            <a:r>
              <a:rPr lang="en-US" baseline="0" smtClean="0"/>
              <a:t>ĐATN của e tập trung vào phần âm thanh máy móc sử dụng AE, VAE, CAE và CRAE</a:t>
            </a:r>
          </a:p>
        </p:txBody>
      </p:sp>
      <p:sp>
        <p:nvSpPr>
          <p:cNvPr id="4" name="Slide Number Placeholder 3"/>
          <p:cNvSpPr>
            <a:spLocks noGrp="1"/>
          </p:cNvSpPr>
          <p:nvPr>
            <p:ph type="sldNum" sz="quarter" idx="10"/>
          </p:nvPr>
        </p:nvSpPr>
        <p:spPr/>
        <p:txBody>
          <a:bodyPr/>
          <a:lstStyle/>
          <a:p>
            <a:fld id="{893B0CF2-7F87-4E02-A248-870047730F99}" type="slidenum">
              <a:rPr lang="en-US" smtClean="0"/>
              <a:t>6</a:t>
            </a:fld>
            <a:endParaRPr lang="en-US"/>
          </a:p>
        </p:txBody>
      </p:sp>
    </p:spTree>
    <p:extLst>
      <p:ext uri="{BB962C8B-B14F-4D97-AF65-F5344CB8AC3E}">
        <p14:creationId xmlns:p14="http://schemas.microsoft.com/office/powerpoint/2010/main" val="95354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Tiếp</a:t>
            </a:r>
            <a:r>
              <a:rPr lang="en-US" baseline="0" smtClean="0"/>
              <a:t> theo e</a:t>
            </a:r>
            <a:r>
              <a:rPr lang="en-US" smtClean="0"/>
              <a:t> xin trình</a:t>
            </a:r>
            <a:r>
              <a:rPr lang="en-US" baseline="0" smtClean="0"/>
              <a:t> bày về mô hình hệ thống phát hiện âm thanh bất thường, gồm 2 pha: pha huấn luyện và pha kiểm tra</a:t>
            </a:r>
          </a:p>
          <a:p>
            <a:pPr marL="171450" indent="-171450">
              <a:buFontTx/>
              <a:buChar char="-"/>
            </a:pPr>
            <a:r>
              <a:rPr lang="en-US" sz="1200" kern="1200" smtClean="0">
                <a:solidFill>
                  <a:schemeClr val="tx1"/>
                </a:solidFill>
                <a:effectLst/>
                <a:latin typeface="+mn-lt"/>
                <a:ea typeface="+mn-ea"/>
                <a:cs typeface="+mn-cs"/>
              </a:rPr>
              <a:t>Trong pha huấn luyện, dữ liệu âm thanh (chỉ</a:t>
            </a:r>
            <a:r>
              <a:rPr lang="en-US" sz="1200" kern="1200" baseline="0" smtClean="0">
                <a:solidFill>
                  <a:schemeClr val="tx1"/>
                </a:solidFill>
                <a:effectLst/>
                <a:latin typeface="+mn-lt"/>
                <a:ea typeface="+mn-ea"/>
                <a:cs typeface="+mn-cs"/>
              </a:rPr>
              <a:t> gồm âm thanh bình thường)</a:t>
            </a:r>
            <a:r>
              <a:rPr lang="en-US" sz="1200" kern="1200" smtClean="0">
                <a:solidFill>
                  <a:schemeClr val="tx1"/>
                </a:solidFill>
                <a:effectLst/>
                <a:latin typeface="+mn-lt"/>
                <a:ea typeface="+mn-ea"/>
                <a:cs typeface="+mn-cs"/>
              </a:rPr>
              <a:t> được đưa vào khối trích xuất đặc trưng để tính toán đặc</a:t>
            </a:r>
            <a:r>
              <a:rPr lang="en-US" sz="1200" kern="1200" baseline="0" smtClean="0">
                <a:solidFill>
                  <a:schemeClr val="tx1"/>
                </a:solidFill>
                <a:effectLst/>
                <a:latin typeface="+mn-lt"/>
                <a:ea typeface="+mn-ea"/>
                <a:cs typeface="+mn-cs"/>
              </a:rPr>
              <a:t> trưng</a:t>
            </a:r>
            <a:r>
              <a:rPr lang="en-US" sz="1200" kern="1200" smtClean="0">
                <a:solidFill>
                  <a:schemeClr val="tx1"/>
                </a:solidFill>
                <a:effectLst/>
                <a:latin typeface="+mn-lt"/>
                <a:ea typeface="+mn-ea"/>
                <a:cs typeface="+mn-cs"/>
              </a:rPr>
              <a:t> Mel Filter Banks của dữ liệu âm thanh,</a:t>
            </a:r>
            <a:r>
              <a:rPr lang="en-US" sz="1200" kern="1200" baseline="0" smtClean="0">
                <a:solidFill>
                  <a:schemeClr val="tx1"/>
                </a:solidFill>
                <a:effectLst/>
                <a:latin typeface="+mn-lt"/>
                <a:ea typeface="+mn-ea"/>
                <a:cs typeface="+mn-cs"/>
              </a:rPr>
              <a:t> sau đó được đưa vào mạng neural để </a:t>
            </a:r>
            <a:r>
              <a:rPr lang="en-US" sz="1200" kern="1200" smtClean="0">
                <a:solidFill>
                  <a:schemeClr val="tx1"/>
                </a:solidFill>
                <a:effectLst/>
                <a:latin typeface="+mn-lt"/>
                <a:ea typeface="+mn-ea"/>
                <a:cs typeface="+mn-cs"/>
              </a:rPr>
              <a:t>huấn luyện để tái tạo các</a:t>
            </a:r>
            <a:r>
              <a:rPr lang="en-US" sz="1200" kern="1200" baseline="0" smtClean="0">
                <a:solidFill>
                  <a:schemeClr val="tx1"/>
                </a:solidFill>
                <a:effectLst/>
                <a:latin typeface="+mn-lt"/>
                <a:ea typeface="+mn-ea"/>
                <a:cs typeface="+mn-cs"/>
              </a:rPr>
              <a:t> đặc trưng</a:t>
            </a:r>
          </a:p>
          <a:p>
            <a:pPr marL="171450" indent="-171450">
              <a:buFontTx/>
              <a:buChar char="-"/>
            </a:pPr>
            <a:r>
              <a:rPr lang="en-US" sz="1200" kern="1200" smtClean="0">
                <a:solidFill>
                  <a:schemeClr val="tx1"/>
                </a:solidFill>
                <a:effectLst/>
                <a:latin typeface="+mn-lt"/>
                <a:ea typeface="+mn-ea"/>
                <a:cs typeface="+mn-cs"/>
              </a:rPr>
              <a:t>Trong pha kiểm tra, dữ liệu gồm cả âm thanh bình thường và bất thường cũng được trích xuất đặc trưng và chuẩn hóa. Mạng neural đã được huấn luyện được</a:t>
            </a:r>
            <a:r>
              <a:rPr lang="en-US" sz="1200" kern="1200" baseline="0" smtClean="0">
                <a:solidFill>
                  <a:schemeClr val="tx1"/>
                </a:solidFill>
                <a:effectLst/>
                <a:latin typeface="+mn-lt"/>
                <a:ea typeface="+mn-ea"/>
                <a:cs typeface="+mn-cs"/>
              </a:rPr>
              <a:t> sử dụng </a:t>
            </a:r>
            <a:r>
              <a:rPr lang="en-US" sz="1200" kern="1200" smtClean="0">
                <a:solidFill>
                  <a:schemeClr val="tx1"/>
                </a:solidFill>
                <a:effectLst/>
                <a:latin typeface="+mn-lt"/>
                <a:ea typeface="+mn-ea"/>
                <a:cs typeface="+mn-cs"/>
              </a:rPr>
              <a:t>để tái tạo đặc</a:t>
            </a:r>
            <a:r>
              <a:rPr lang="en-US" sz="1200" kern="1200" baseline="0" smtClean="0">
                <a:solidFill>
                  <a:schemeClr val="tx1"/>
                </a:solidFill>
                <a:effectLst/>
                <a:latin typeface="+mn-lt"/>
                <a:ea typeface="+mn-ea"/>
                <a:cs typeface="+mn-cs"/>
              </a:rPr>
              <a:t> trưng</a:t>
            </a:r>
            <a:r>
              <a:rPr lang="en-US" sz="1200" kern="1200" smtClean="0">
                <a:solidFill>
                  <a:schemeClr val="tx1"/>
                </a:solidFill>
                <a:effectLst/>
                <a:latin typeface="+mn-lt"/>
                <a:ea typeface="+mn-ea"/>
                <a:cs typeface="+mn-cs"/>
              </a:rPr>
              <a:t>, sau đó lỗi tái tạo được tính toán. Nếu một mẫu dữ liệu âm thanh có lỗi tái tạo này lớn hơn ngưỡng đã tính toán từ trước thì âm thanh tại đó được xác định là bất thường.</a:t>
            </a:r>
          </a:p>
          <a:p>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7</a:t>
            </a:fld>
            <a:endParaRPr lang="en-US"/>
          </a:p>
        </p:txBody>
      </p:sp>
    </p:spTree>
    <p:extLst>
      <p:ext uri="{BB962C8B-B14F-4D97-AF65-F5344CB8AC3E}">
        <p14:creationId xmlns:p14="http://schemas.microsoft.com/office/powerpoint/2010/main" val="3415095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Sau đây</a:t>
            </a:r>
            <a:r>
              <a:rPr lang="en-US" sz="1200" kern="1200" baseline="0" smtClean="0">
                <a:solidFill>
                  <a:schemeClr val="tx1"/>
                </a:solidFill>
                <a:effectLst/>
                <a:latin typeface="+mn-lt"/>
                <a:ea typeface="+mn-ea"/>
                <a:cs typeface="+mn-cs"/>
              </a:rPr>
              <a:t> em sẽ trình bày về khối trích xuất đặc trưng.</a:t>
            </a:r>
            <a:endParaRPr lang="en-US" sz="1200" kern="120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Dữ liệu âm thanh gốc ban đầu được đưa vào khối STFT (biến</a:t>
            </a:r>
            <a:r>
              <a:rPr lang="en-US" sz="1200" kern="1200" baseline="0" smtClean="0">
                <a:solidFill>
                  <a:schemeClr val="tx1"/>
                </a:solidFill>
                <a:effectLst/>
                <a:latin typeface="+mn-lt"/>
                <a:ea typeface="+mn-ea"/>
                <a:cs typeface="+mn-cs"/>
              </a:rPr>
              <a:t> đổi Fourier thời gian ngắn) </a:t>
            </a:r>
            <a:r>
              <a:rPr lang="en-US" sz="1200" kern="1200" smtClean="0">
                <a:solidFill>
                  <a:schemeClr val="tx1"/>
                </a:solidFill>
                <a:effectLst/>
                <a:latin typeface="+mn-lt"/>
                <a:ea typeface="+mn-ea"/>
                <a:cs typeface="+mn-cs"/>
              </a:rPr>
              <a:t>để tính toán phổ công suất của tín hiệu. Tiếp theo, khối tạo Filter Banks tạo ra các bộ lọc Filter Banks. Tiếp tục nhân các bộ lọc này với phổ công</a:t>
            </a:r>
            <a:r>
              <a:rPr lang="en-US" sz="1200" kern="1200" baseline="0" smtClean="0">
                <a:solidFill>
                  <a:schemeClr val="tx1"/>
                </a:solidFill>
                <a:effectLst/>
                <a:latin typeface="+mn-lt"/>
                <a:ea typeface="+mn-ea"/>
                <a:cs typeface="+mn-cs"/>
              </a:rPr>
              <a:t> suất </a:t>
            </a:r>
            <a:r>
              <a:rPr lang="en-US" sz="1200" kern="1200" smtClean="0">
                <a:solidFill>
                  <a:schemeClr val="tx1"/>
                </a:solidFill>
                <a:effectLst/>
                <a:latin typeface="+mn-lt"/>
                <a:ea typeface="+mn-ea"/>
                <a:cs typeface="+mn-cs"/>
              </a:rPr>
              <a:t>của tín hiệu để thu được các đặc trưng MFBs Cuối cùng, lấy logarithm của MFBs, ta thu được Log MFBs.</a:t>
            </a:r>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8</a:t>
            </a:fld>
            <a:endParaRPr lang="en-US"/>
          </a:p>
        </p:txBody>
      </p:sp>
    </p:spTree>
    <p:extLst>
      <p:ext uri="{BB962C8B-B14F-4D97-AF65-F5344CB8AC3E}">
        <p14:creationId xmlns:p14="http://schemas.microsoft.com/office/powerpoint/2010/main" val="176967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smtClean="0">
                <a:solidFill>
                  <a:schemeClr val="tx1"/>
                </a:solidFill>
                <a:effectLst/>
                <a:latin typeface="+mn-lt"/>
                <a:ea typeface="+mn-ea"/>
                <a:cs typeface="+mn-cs"/>
              </a:rPr>
              <a:t>Cụ thể về biến đổi STFT</a:t>
            </a:r>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Để thực hiện STFT, tín hiệu được chia thành các frames nhỏ (Framing) có</a:t>
            </a:r>
            <a:r>
              <a:rPr lang="en-US" sz="1200" kern="1200" baseline="0" smtClean="0">
                <a:solidFill>
                  <a:schemeClr val="tx1"/>
                </a:solidFill>
                <a:effectLst/>
                <a:latin typeface="+mn-lt"/>
                <a:ea typeface="+mn-ea"/>
                <a:cs typeface="+mn-cs"/>
              </a:rPr>
              <a:t> chồng chéo lên nhau</a:t>
            </a:r>
            <a:r>
              <a:rPr lang="en-US" sz="1200" kern="1200" smtClean="0">
                <a:solidFill>
                  <a:schemeClr val="tx1"/>
                </a:solidFill>
                <a:effectLst/>
                <a:latin typeface="+mn-lt"/>
                <a:ea typeface="+mn-ea"/>
                <a:cs typeface="+mn-cs"/>
              </a:rPr>
              <a:t>, sau đó nhân các frames với cửa sổ tín hiệu (Windowing), cuối cùng thực hiện biến đổi Fourier rời rạc (DFT) và tính phổ công suất của tín hiệu trên từng frame này </a:t>
            </a:r>
          </a:p>
        </p:txBody>
      </p:sp>
      <p:sp>
        <p:nvSpPr>
          <p:cNvPr id="4" name="Slide Number Placeholder 3"/>
          <p:cNvSpPr>
            <a:spLocks noGrp="1"/>
          </p:cNvSpPr>
          <p:nvPr>
            <p:ph type="sldNum" sz="quarter" idx="10"/>
          </p:nvPr>
        </p:nvSpPr>
        <p:spPr/>
        <p:txBody>
          <a:bodyPr/>
          <a:lstStyle/>
          <a:p>
            <a:fld id="{893B0CF2-7F87-4E02-A248-870047730F99}" type="slidenum">
              <a:rPr lang="en-US" smtClean="0"/>
              <a:t>9</a:t>
            </a:fld>
            <a:endParaRPr lang="en-US"/>
          </a:p>
        </p:txBody>
      </p:sp>
    </p:spTree>
    <p:extLst>
      <p:ext uri="{BB962C8B-B14F-4D97-AF65-F5344CB8AC3E}">
        <p14:creationId xmlns:p14="http://schemas.microsoft.com/office/powerpoint/2010/main" val="2151053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30" name="Date Placeholder 29"/>
          <p:cNvSpPr>
            <a:spLocks noGrp="1"/>
          </p:cNvSpPr>
          <p:nvPr>
            <p:ph type="dt" sz="half" idx="10"/>
          </p:nvPr>
        </p:nvSpPr>
        <p:spPr/>
        <p:txBody>
          <a:bodyPr/>
          <a:lstStyle/>
          <a:p>
            <a:fld id="{23098D78-8101-4F30-8BBA-9E550060CEB7}" type="datetime1">
              <a:rPr lang="vi-VN" smtClean="0"/>
              <a:t>15/07/2020</a:t>
            </a:fld>
            <a:endParaRPr lang="en-US" dirty="0"/>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tx1"/>
                </a:solidFill>
                <a:effectLst/>
                <a:latin typeface="Arial" panose="020B0604020202020204" pitchFamily="34" charset="0"/>
                <a:ea typeface="+mj-ea"/>
                <a:cs typeface="Arial" panose="020B0604020202020204" pitchFamily="34" charset="0"/>
              </a:defRPr>
            </a:lvl1pPr>
          </a:lstStyle>
          <a:p>
            <a:r>
              <a:rPr kumimoji="0" lang="en-US" dirty="0"/>
              <a:t>Click to edit Master title style</a:t>
            </a:r>
          </a:p>
        </p:txBody>
      </p:sp>
      <p:cxnSp>
        <p:nvCxnSpPr>
          <p:cNvPr id="5" name="Straight Connector 4"/>
          <p:cNvCxnSpPr/>
          <p:nvPr/>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1"/>
          <p:cNvSpPr>
            <a:spLocks noGrp="1"/>
          </p:cNvSpPr>
          <p:nvPr>
            <p:ph type="ftr" sz="quarter" idx="3"/>
          </p:nvPr>
        </p:nvSpPr>
        <p:spPr>
          <a:xfrm>
            <a:off x="4044856" y="6665743"/>
            <a:ext cx="4155120" cy="192257"/>
          </a:xfrm>
          <a:prstGeom prst="rect">
            <a:avLst/>
          </a:prstGeom>
        </p:spPr>
        <p:txBody>
          <a:bodyPr vert="horz" lIns="0" tIns="0" rIns="0" bIns="0" anchor="b"/>
          <a:lstStyle>
            <a:lvl1pPr algn="ctr" eaLnBrk="1" latinLnBrk="0" hangingPunct="1">
              <a:defRPr kumimoji="0" sz="1600">
                <a:solidFill>
                  <a:schemeClr val="bg1"/>
                </a:solidFill>
                <a:latin typeface="Calibri" panose="020F0502020204030204" pitchFamily="34" charset="0"/>
                <a:cs typeface="Calibri" panose="020F0502020204030204" pitchFamily="34" charset="0"/>
              </a:defRPr>
            </a:lvl1pPr>
          </a:lstStyle>
          <a:p>
            <a:r>
              <a:rPr lang="en-US" smtClean="0"/>
              <a:t>Signal Processing and Radio Communications Lab</a:t>
            </a:r>
            <a:endParaRPr lang="en-US" dirty="0"/>
          </a:p>
        </p:txBody>
      </p:sp>
      <p:sp>
        <p:nvSpPr>
          <p:cNvPr id="12" name="Slide Number Placeholder 17"/>
          <p:cNvSpPr>
            <a:spLocks noGrp="1"/>
          </p:cNvSpPr>
          <p:nvPr>
            <p:ph type="sldNum" sz="quarter" idx="4"/>
          </p:nvPr>
        </p:nvSpPr>
        <p:spPr>
          <a:xfrm>
            <a:off x="10837852" y="6683374"/>
            <a:ext cx="1025524" cy="180976"/>
          </a:xfrm>
          <a:prstGeom prst="rect">
            <a:avLst/>
          </a:prstGeom>
        </p:spPr>
        <p:txBody>
          <a:bodyPr vert="horz" lIns="0" tIns="0" rIns="0" bIns="0" anchor="b"/>
          <a:lstStyle>
            <a:lvl1pPr algn="r" eaLnBrk="1" latinLnBrk="0" hangingPunct="1">
              <a:defRPr kumimoji="0" sz="1600">
                <a:solidFill>
                  <a:schemeClr val="bg1"/>
                </a:solidFill>
                <a:latin typeface="Calibri" panose="020F0502020204030204" pitchFamily="34" charset="0"/>
                <a:cs typeface="Calibri" panose="020F0502020204030204" pitchFamily="34" charset="0"/>
              </a:defRPr>
            </a:lvl1pPr>
          </a:lstStyle>
          <a:p>
            <a:fld id="{401CF334-2D5C-4859-84A6-CA7E6E43FAEB}" type="slidenum">
              <a:rPr lang="en-US" smtClean="0"/>
              <a:pPr/>
              <a:t>‹#›</a:t>
            </a:fld>
            <a:endParaRPr lang="en-US" dirty="0"/>
          </a:p>
        </p:txBody>
      </p:sp>
    </p:spTree>
    <p:extLst>
      <p:ext uri="{BB962C8B-B14F-4D97-AF65-F5344CB8AC3E}">
        <p14:creationId xmlns:p14="http://schemas.microsoft.com/office/powerpoint/2010/main" val="298082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Calibri" panose="020F0502020204030204" pitchFamily="34" charset="0"/>
                <a:cs typeface="Calibri" panose="020F0502020204030204" pitchFamily="34" charset="0"/>
              </a:defRPr>
            </a:lvl1pPr>
          </a:lstStyle>
          <a:p>
            <a:fld id="{CDA52DCF-2F3F-4A39-BC85-2EC3232F68F7}" type="datetime1">
              <a:rPr lang="vi-VN" smtClean="0"/>
              <a:t>15/07/2020</a:t>
            </a:fld>
            <a:endParaRPr lang="en-US" dirty="0"/>
          </a:p>
        </p:txBody>
      </p:sp>
      <p:sp>
        <p:nvSpPr>
          <p:cNvPr id="3" name="Content Placeholder 2"/>
          <p:cNvSpPr>
            <a:spLocks noGrp="1"/>
          </p:cNvSpPr>
          <p:nvPr>
            <p:ph idx="1"/>
          </p:nvPr>
        </p:nvSpPr>
        <p:spPr>
          <a:xfrm>
            <a:off x="219075" y="1156625"/>
            <a:ext cx="11853182" cy="5159396"/>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a:xfrm>
            <a:off x="219075" y="191259"/>
            <a:ext cx="9363837" cy="754842"/>
          </a:xfrm>
        </p:spPr>
        <p:txBody>
          <a:bodyPr>
            <a:normAutofit/>
          </a:bodyPr>
          <a:lstStyle>
            <a:lvl1pPr>
              <a:defRPr sz="4000"/>
            </a:lvl1pPr>
          </a:lstStyle>
          <a:p>
            <a:r>
              <a:rPr kumimoji="0" lang="en-US" dirty="0"/>
              <a:t>Click to edit Master title style</a:t>
            </a:r>
          </a:p>
        </p:txBody>
      </p:sp>
      <p:sp>
        <p:nvSpPr>
          <p:cNvPr id="7" name="Footer Placeholder 21"/>
          <p:cNvSpPr>
            <a:spLocks noGrp="1"/>
          </p:cNvSpPr>
          <p:nvPr>
            <p:ph type="ftr" sz="quarter" idx="3"/>
          </p:nvPr>
        </p:nvSpPr>
        <p:spPr>
          <a:xfrm>
            <a:off x="4068106" y="6665743"/>
            <a:ext cx="4155120" cy="192257"/>
          </a:xfrm>
          <a:prstGeom prst="rect">
            <a:avLst/>
          </a:prstGeom>
        </p:spPr>
        <p:txBody>
          <a:bodyPr vert="horz" lIns="0" tIns="0" rIns="0" bIns="0" anchor="b"/>
          <a:lstStyle>
            <a:lvl1pPr algn="ctr" eaLnBrk="1" latinLnBrk="0" hangingPunct="1">
              <a:defRPr kumimoji="0" sz="1600">
                <a:solidFill>
                  <a:schemeClr val="bg1"/>
                </a:solidFill>
                <a:latin typeface="Calibri" panose="020F0502020204030204" pitchFamily="34" charset="0"/>
                <a:cs typeface="Calibri" panose="020F0502020204030204" pitchFamily="34" charset="0"/>
              </a:defRPr>
            </a:lvl1pPr>
          </a:lstStyle>
          <a:p>
            <a:r>
              <a:rPr lang="en-US" smtClean="0"/>
              <a:t>Signal Processing and Radio Communications Lab</a:t>
            </a:r>
            <a:endParaRPr lang="en-US" dirty="0"/>
          </a:p>
        </p:txBody>
      </p:sp>
      <p:sp>
        <p:nvSpPr>
          <p:cNvPr id="8" name="Slide Number Placeholder 17"/>
          <p:cNvSpPr>
            <a:spLocks noGrp="1"/>
          </p:cNvSpPr>
          <p:nvPr>
            <p:ph type="sldNum" sz="quarter" idx="4"/>
          </p:nvPr>
        </p:nvSpPr>
        <p:spPr>
          <a:xfrm>
            <a:off x="10837852" y="6683374"/>
            <a:ext cx="1025524" cy="180976"/>
          </a:xfrm>
          <a:prstGeom prst="rect">
            <a:avLst/>
          </a:prstGeom>
        </p:spPr>
        <p:txBody>
          <a:bodyPr vert="horz" lIns="0" tIns="0" rIns="0" bIns="0" anchor="b"/>
          <a:lstStyle>
            <a:lvl1pPr algn="r" eaLnBrk="1" latinLnBrk="0" hangingPunct="1">
              <a:defRPr kumimoji="0" sz="1600">
                <a:solidFill>
                  <a:schemeClr val="bg1"/>
                </a:solidFill>
                <a:latin typeface="Calibri" panose="020F0502020204030204" pitchFamily="34" charset="0"/>
                <a:cs typeface="Calibri" panose="020F0502020204030204" pitchFamily="34" charset="0"/>
              </a:defRPr>
            </a:lvl1pPr>
          </a:lstStyle>
          <a:p>
            <a:fld id="{401CF334-2D5C-4859-84A6-CA7E6E43FAEB}" type="slidenum">
              <a:rPr lang="en-US" smtClean="0"/>
              <a:pPr/>
              <a:t>‹#›</a:t>
            </a:fld>
            <a:endParaRPr lang="en-US" dirty="0"/>
          </a:p>
        </p:txBody>
      </p:sp>
    </p:spTree>
    <p:extLst>
      <p:ext uri="{BB962C8B-B14F-4D97-AF65-F5344CB8AC3E}">
        <p14:creationId xmlns:p14="http://schemas.microsoft.com/office/powerpoint/2010/main" val="148168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27" name="Group 26"/>
          <p:cNvGrpSpPr/>
          <p:nvPr/>
        </p:nvGrpSpPr>
        <p:grpSpPr>
          <a:xfrm>
            <a:off x="-16371" y="-22283"/>
            <a:ext cx="10424678" cy="475036"/>
            <a:chOff x="-12700" y="-22283"/>
            <a:chExt cx="10573248" cy="475036"/>
          </a:xfrm>
        </p:grpSpPr>
        <p:sp>
          <p:nvSpPr>
            <p:cNvPr id="28" name="Freeform 27"/>
            <p:cNvSpPr>
              <a:spLocks/>
            </p:cNvSpPr>
            <p:nvPr/>
          </p:nvSpPr>
          <p:spPr bwMode="auto">
            <a:xfrm>
              <a:off x="-12700" y="-22283"/>
              <a:ext cx="10573248" cy="365183"/>
            </a:xfrm>
            <a:custGeom>
              <a:avLst>
                <a:gd name="A1" fmla="val 0"/>
                <a:gd name="A2" fmla="val 0"/>
                <a:gd name="A3" fmla="val 0"/>
                <a:gd name="A4" fmla="val 0"/>
                <a:gd name="A5" fmla="val 0"/>
                <a:gd name="A6" fmla="val 0"/>
                <a:gd name="A7" fmla="val 0"/>
                <a:gd name="A8" fmla="val 0"/>
              </a:avLst>
              <a:gdLst>
                <a:gd name="connsiteX0" fmla="*/ 10 w 10010"/>
                <a:gd name="connsiteY0" fmla="*/ 30 h 10000"/>
                <a:gd name="connsiteX1" fmla="*/ 4404 w 10010"/>
                <a:gd name="connsiteY1" fmla="*/ 0 h 10000"/>
                <a:gd name="connsiteX2" fmla="*/ 7578 w 10010"/>
                <a:gd name="connsiteY2" fmla="*/ 5595 h 10000"/>
                <a:gd name="connsiteX3" fmla="*/ 9990 w 10010"/>
                <a:gd name="connsiteY3" fmla="*/ 838 h 10000"/>
                <a:gd name="connsiteX4" fmla="*/ 10010 w 10010"/>
                <a:gd name="connsiteY4" fmla="*/ 936 h 10000"/>
                <a:gd name="connsiteX5" fmla="*/ 7453 w 10010"/>
                <a:gd name="connsiteY5" fmla="*/ 6692 h 10000"/>
                <a:gd name="connsiteX6" fmla="*/ 2578 w 10010"/>
                <a:gd name="connsiteY6" fmla="*/ 3064 h 10000"/>
                <a:gd name="connsiteX7" fmla="*/ 0 w 10010"/>
                <a:gd name="connsiteY7" fmla="*/ 10000 h 10000"/>
                <a:gd name="connsiteX8" fmla="*/ 10 w 10010"/>
                <a:gd name="connsiteY8" fmla="*/ 30 h 10000"/>
                <a:gd name="connsiteX0" fmla="*/ 10 w 9991"/>
                <a:gd name="connsiteY0" fmla="*/ 89 h 10059"/>
                <a:gd name="connsiteX1" fmla="*/ 4404 w 9991"/>
                <a:gd name="connsiteY1" fmla="*/ 59 h 10059"/>
                <a:gd name="connsiteX2" fmla="*/ 7578 w 9991"/>
                <a:gd name="connsiteY2" fmla="*/ 5654 h 10059"/>
                <a:gd name="connsiteX3" fmla="*/ 9990 w 9991"/>
                <a:gd name="connsiteY3" fmla="*/ 897 h 10059"/>
                <a:gd name="connsiteX4" fmla="*/ 9991 w 9991"/>
                <a:gd name="connsiteY4" fmla="*/ 170 h 10059"/>
                <a:gd name="connsiteX5" fmla="*/ 7453 w 9991"/>
                <a:gd name="connsiteY5" fmla="*/ 6751 h 10059"/>
                <a:gd name="connsiteX6" fmla="*/ 2578 w 9991"/>
                <a:gd name="connsiteY6" fmla="*/ 3123 h 10059"/>
                <a:gd name="connsiteX7" fmla="*/ 0 w 9991"/>
                <a:gd name="connsiteY7" fmla="*/ 10059 h 10059"/>
                <a:gd name="connsiteX8" fmla="*/ 10 w 9991"/>
                <a:gd name="connsiteY8" fmla="*/ 89 h 10059"/>
                <a:gd name="connsiteX0" fmla="*/ 10 w 10000"/>
                <a:gd name="connsiteY0" fmla="*/ 555 h 10467"/>
                <a:gd name="connsiteX1" fmla="*/ 4408 w 10000"/>
                <a:gd name="connsiteY1" fmla="*/ 526 h 10467"/>
                <a:gd name="connsiteX2" fmla="*/ 7585 w 10000"/>
                <a:gd name="connsiteY2" fmla="*/ 6088 h 10467"/>
                <a:gd name="connsiteX3" fmla="*/ 9999 w 10000"/>
                <a:gd name="connsiteY3" fmla="*/ 1359 h 10467"/>
                <a:gd name="connsiteX4" fmla="*/ 10000 w 10000"/>
                <a:gd name="connsiteY4" fmla="*/ 144 h 10467"/>
                <a:gd name="connsiteX5" fmla="*/ 7460 w 10000"/>
                <a:gd name="connsiteY5" fmla="*/ 7178 h 10467"/>
                <a:gd name="connsiteX6" fmla="*/ 2580 w 10000"/>
                <a:gd name="connsiteY6" fmla="*/ 3572 h 10467"/>
                <a:gd name="connsiteX7" fmla="*/ 0 w 10000"/>
                <a:gd name="connsiteY7" fmla="*/ 10467 h 10467"/>
                <a:gd name="connsiteX8" fmla="*/ 10 w 10000"/>
                <a:gd name="connsiteY8" fmla="*/ 555 h 10467"/>
                <a:gd name="connsiteX0" fmla="*/ 10 w 10000"/>
                <a:gd name="connsiteY0" fmla="*/ 611 h 10523"/>
                <a:gd name="connsiteX1" fmla="*/ 4408 w 10000"/>
                <a:gd name="connsiteY1" fmla="*/ 582 h 10523"/>
                <a:gd name="connsiteX2" fmla="*/ 7585 w 10000"/>
                <a:gd name="connsiteY2" fmla="*/ 6144 h 10523"/>
                <a:gd name="connsiteX3" fmla="*/ 9999 w 10000"/>
                <a:gd name="connsiteY3" fmla="*/ 503 h 10523"/>
                <a:gd name="connsiteX4" fmla="*/ 10000 w 10000"/>
                <a:gd name="connsiteY4" fmla="*/ 200 h 10523"/>
                <a:gd name="connsiteX5" fmla="*/ 7460 w 10000"/>
                <a:gd name="connsiteY5" fmla="*/ 7234 h 10523"/>
                <a:gd name="connsiteX6" fmla="*/ 2580 w 10000"/>
                <a:gd name="connsiteY6" fmla="*/ 3628 h 10523"/>
                <a:gd name="connsiteX7" fmla="*/ 0 w 10000"/>
                <a:gd name="connsiteY7" fmla="*/ 10523 h 10523"/>
                <a:gd name="connsiteX8" fmla="*/ 10 w 10000"/>
                <a:gd name="connsiteY8" fmla="*/ 611 h 10523"/>
                <a:gd name="connsiteX0" fmla="*/ 10 w 10000"/>
                <a:gd name="connsiteY0" fmla="*/ 271 h 10183"/>
                <a:gd name="connsiteX1" fmla="*/ 4408 w 10000"/>
                <a:gd name="connsiteY1" fmla="*/ 242 h 10183"/>
                <a:gd name="connsiteX2" fmla="*/ 7585 w 10000"/>
                <a:gd name="connsiteY2" fmla="*/ 5804 h 10183"/>
                <a:gd name="connsiteX3" fmla="*/ 9999 w 10000"/>
                <a:gd name="connsiteY3" fmla="*/ 163 h 10183"/>
                <a:gd name="connsiteX4" fmla="*/ 10000 w 10000"/>
                <a:gd name="connsiteY4" fmla="*/ 240 h 10183"/>
                <a:gd name="connsiteX5" fmla="*/ 7460 w 10000"/>
                <a:gd name="connsiteY5" fmla="*/ 6894 h 10183"/>
                <a:gd name="connsiteX6" fmla="*/ 2580 w 10000"/>
                <a:gd name="connsiteY6" fmla="*/ 3288 h 10183"/>
                <a:gd name="connsiteX7" fmla="*/ 0 w 10000"/>
                <a:gd name="connsiteY7" fmla="*/ 10183 h 10183"/>
                <a:gd name="connsiteX8" fmla="*/ 10 w 10000"/>
                <a:gd name="connsiteY8" fmla="*/ 271 h 1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183">
                  <a:moveTo>
                    <a:pt x="10" y="271"/>
                  </a:moveTo>
                  <a:lnTo>
                    <a:pt x="4408" y="242"/>
                  </a:lnTo>
                  <a:cubicBezTo>
                    <a:pt x="4761" y="1773"/>
                    <a:pt x="6653" y="5817"/>
                    <a:pt x="7585" y="5804"/>
                  </a:cubicBezTo>
                  <a:cubicBezTo>
                    <a:pt x="8517" y="5791"/>
                    <a:pt x="9583" y="1633"/>
                    <a:pt x="9999" y="163"/>
                  </a:cubicBezTo>
                  <a:cubicBezTo>
                    <a:pt x="10002" y="961"/>
                    <a:pt x="9997" y="-558"/>
                    <a:pt x="10000" y="240"/>
                  </a:cubicBezTo>
                  <a:cubicBezTo>
                    <a:pt x="9823" y="907"/>
                    <a:pt x="8697" y="6386"/>
                    <a:pt x="7460" y="6894"/>
                  </a:cubicBezTo>
                  <a:cubicBezTo>
                    <a:pt x="6223" y="7402"/>
                    <a:pt x="3823" y="2742"/>
                    <a:pt x="2580" y="3288"/>
                  </a:cubicBezTo>
                  <a:cubicBezTo>
                    <a:pt x="1300" y="3409"/>
                    <a:pt x="468" y="7547"/>
                    <a:pt x="0" y="10183"/>
                  </a:cubicBezTo>
                  <a:cubicBezTo>
                    <a:pt x="3" y="6879"/>
                    <a:pt x="7" y="3575"/>
                    <a:pt x="10" y="271"/>
                  </a:cubicBezTo>
                  <a:close/>
                </a:path>
              </a:pathLst>
            </a:custGeom>
            <a:solidFill>
              <a:srgbClr val="C00000"/>
            </a:soli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dirty="0">
                <a:solidFill>
                  <a:schemeClr val="tx1"/>
                </a:solidFill>
                <a:latin typeface="+mn-lt"/>
                <a:ea typeface="+mn-ea"/>
                <a:cs typeface="+mn-cs"/>
              </a:endParaRPr>
            </a:p>
          </p:txBody>
        </p:sp>
        <p:sp>
          <p:nvSpPr>
            <p:cNvPr id="33" name="Freeform 32"/>
            <p:cNvSpPr>
              <a:spLocks/>
            </p:cNvSpPr>
            <p:nvPr/>
          </p:nvSpPr>
          <p:spPr bwMode="auto">
            <a:xfrm rot="21436420">
              <a:off x="-8847" y="-4359"/>
              <a:ext cx="10516742" cy="457112"/>
            </a:xfrm>
            <a:custGeom>
              <a:avLst>
                <a:gd name="A1" fmla="val 0"/>
                <a:gd name="A2" fmla="val 0"/>
                <a:gd name="A3" fmla="val 0"/>
                <a:gd name="A4" fmla="val 0"/>
                <a:gd name="A5" fmla="val 0"/>
                <a:gd name="A6" fmla="val 0"/>
                <a:gd name="A7" fmla="val 0"/>
                <a:gd name="A8" fmla="val 0"/>
              </a:avLst>
              <a:gdLst>
                <a:gd name="connsiteX0" fmla="*/ 0 w 10000"/>
                <a:gd name="connsiteY0" fmla="*/ 9684 h 10681"/>
                <a:gd name="connsiteX1" fmla="*/ 2858 w 10000"/>
                <a:gd name="connsiteY1" fmla="*/ 2 h 10681"/>
                <a:gd name="connsiteX2" fmla="*/ 7149 w 10000"/>
                <a:gd name="connsiteY2" fmla="*/ 10668 h 10681"/>
                <a:gd name="connsiteX3" fmla="*/ 10000 w 10000"/>
                <a:gd name="connsiteY3" fmla="*/ 1113 h 10681"/>
                <a:gd name="connsiteX0" fmla="*/ 0 w 10000"/>
                <a:gd name="connsiteY0" fmla="*/ 9705 h 12979"/>
                <a:gd name="connsiteX1" fmla="*/ 2858 w 10000"/>
                <a:gd name="connsiteY1" fmla="*/ 23 h 12979"/>
                <a:gd name="connsiteX2" fmla="*/ 7146 w 10000"/>
                <a:gd name="connsiteY2" fmla="*/ 12968 h 12979"/>
                <a:gd name="connsiteX3" fmla="*/ 10000 w 10000"/>
                <a:gd name="connsiteY3" fmla="*/ 1134 h 12979"/>
                <a:gd name="connsiteX0" fmla="*/ 0 w 9979"/>
                <a:gd name="connsiteY0" fmla="*/ 11997 h 12957"/>
                <a:gd name="connsiteX1" fmla="*/ 2837 w 9979"/>
                <a:gd name="connsiteY1" fmla="*/ 2 h 12957"/>
                <a:gd name="connsiteX2" fmla="*/ 7125 w 9979"/>
                <a:gd name="connsiteY2" fmla="*/ 12947 h 12957"/>
                <a:gd name="connsiteX3" fmla="*/ 9979 w 9979"/>
                <a:gd name="connsiteY3" fmla="*/ 1113 h 12957"/>
                <a:gd name="connsiteX0" fmla="*/ 0 w 10018"/>
                <a:gd name="connsiteY0" fmla="*/ 262 h 12499"/>
                <a:gd name="connsiteX1" fmla="*/ 2861 w 10018"/>
                <a:gd name="connsiteY1" fmla="*/ 2499 h 12499"/>
                <a:gd name="connsiteX2" fmla="*/ 7158 w 10018"/>
                <a:gd name="connsiteY2" fmla="*/ 12489 h 12499"/>
                <a:gd name="connsiteX3" fmla="*/ 10018 w 10018"/>
                <a:gd name="connsiteY3" fmla="*/ 3356 h 12499"/>
                <a:gd name="connsiteX0" fmla="*/ 0 w 10018"/>
                <a:gd name="connsiteY0" fmla="*/ 2276 h 14510"/>
                <a:gd name="connsiteX1" fmla="*/ 2883 w 10018"/>
                <a:gd name="connsiteY1" fmla="*/ 725 h 14510"/>
                <a:gd name="connsiteX2" fmla="*/ 7158 w 10018"/>
                <a:gd name="connsiteY2" fmla="*/ 14503 h 14510"/>
                <a:gd name="connsiteX3" fmla="*/ 10018 w 10018"/>
                <a:gd name="connsiteY3" fmla="*/ 5370 h 14510"/>
                <a:gd name="connsiteX0" fmla="*/ 0 w 10024"/>
                <a:gd name="connsiteY0" fmla="*/ 127 h 19133"/>
                <a:gd name="connsiteX1" fmla="*/ 2889 w 10024"/>
                <a:gd name="connsiteY1" fmla="*/ 5348 h 19133"/>
                <a:gd name="connsiteX2" fmla="*/ 7164 w 10024"/>
                <a:gd name="connsiteY2" fmla="*/ 19126 h 19133"/>
                <a:gd name="connsiteX3" fmla="*/ 10024 w 10024"/>
                <a:gd name="connsiteY3" fmla="*/ 9993 h 19133"/>
              </a:gdLst>
              <a:ahLst/>
              <a:cxnLst>
                <a:cxn ang="0">
                  <a:pos x="connsiteX0" y="connsiteY0"/>
                </a:cxn>
                <a:cxn ang="0">
                  <a:pos x="connsiteX1" y="connsiteY1"/>
                </a:cxn>
                <a:cxn ang="0">
                  <a:pos x="connsiteX2" y="connsiteY2"/>
                </a:cxn>
                <a:cxn ang="0">
                  <a:pos x="connsiteX3" y="connsiteY3"/>
                </a:cxn>
              </a:cxnLst>
              <a:rect l="l" t="t" r="r" b="b"/>
              <a:pathLst>
                <a:path w="10024" h="19133">
                  <a:moveTo>
                    <a:pt x="0" y="127"/>
                  </a:moveTo>
                  <a:cubicBezTo>
                    <a:pt x="474" y="-641"/>
                    <a:pt x="1695" y="2182"/>
                    <a:pt x="2889" y="5348"/>
                  </a:cubicBezTo>
                  <a:cubicBezTo>
                    <a:pt x="4083" y="8514"/>
                    <a:pt x="5968" y="19470"/>
                    <a:pt x="7164" y="19126"/>
                  </a:cubicBezTo>
                  <a:cubicBezTo>
                    <a:pt x="8360" y="18783"/>
                    <a:pt x="9430" y="11530"/>
                    <a:pt x="10024" y="9993"/>
                  </a:cubicBezTo>
                </a:path>
              </a:pathLst>
            </a:custGeom>
            <a:noFill/>
            <a:ln w="28575" cap="flat" cmpd="sng" algn="ctr">
              <a:solidFill>
                <a:srgbClr val="FFC000"/>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grpSp>
      <p:sp>
        <p:nvSpPr>
          <p:cNvPr id="30" name="Text Placeholder 29"/>
          <p:cNvSpPr>
            <a:spLocks noGrp="1"/>
          </p:cNvSpPr>
          <p:nvPr>
            <p:ph type="body" idx="1"/>
          </p:nvPr>
        </p:nvSpPr>
        <p:spPr>
          <a:xfrm>
            <a:off x="288471" y="1069862"/>
            <a:ext cx="11667890" cy="5512832"/>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9" name="Title Placeholder 8"/>
          <p:cNvSpPr>
            <a:spLocks noGrp="1"/>
          </p:cNvSpPr>
          <p:nvPr>
            <p:ph type="title"/>
          </p:nvPr>
        </p:nvSpPr>
        <p:spPr>
          <a:xfrm>
            <a:off x="268519" y="383412"/>
            <a:ext cx="9364340" cy="614724"/>
          </a:xfrm>
          <a:prstGeom prst="rect">
            <a:avLst/>
          </a:prstGeom>
        </p:spPr>
        <p:txBody>
          <a:bodyPr vert="horz" lIns="0" rIns="0" bIns="0" anchor="b">
            <a:normAutofit/>
          </a:bodyPr>
          <a:lstStyle/>
          <a:p>
            <a:r>
              <a:rPr kumimoji="0" lang="en-US" dirty="0"/>
              <a:t>Click to edit Master title style</a:t>
            </a:r>
          </a:p>
        </p:txBody>
      </p:sp>
      <p:pic>
        <p:nvPicPr>
          <p:cNvPr id="15" name="Picture 2" descr="Image result for hust logo"/>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432799" y="100864"/>
            <a:ext cx="523562" cy="7724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set hust logo"/>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1003622" y="267140"/>
            <a:ext cx="429176" cy="42255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userDrawn="1"/>
        </p:nvGrpSpPr>
        <p:grpSpPr>
          <a:xfrm>
            <a:off x="-12700" y="6582693"/>
            <a:ext cx="12204700" cy="290272"/>
            <a:chOff x="0" y="6208894"/>
            <a:chExt cx="12201794" cy="649106"/>
          </a:xfrm>
          <a:solidFill>
            <a:srgbClr val="FF0000"/>
          </a:solidFill>
        </p:grpSpPr>
        <p:sp>
          <p:nvSpPr>
            <p:cNvPr id="19" name="Rectangle 18"/>
            <p:cNvSpPr/>
            <p:nvPr/>
          </p:nvSpPr>
          <p:spPr>
            <a:xfrm>
              <a:off x="12842" y="6220177"/>
              <a:ext cx="12188952" cy="637823"/>
            </a:xfrm>
            <a:prstGeom prst="rect">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dirty="0">
                <a:solidFill>
                  <a:srgbClr val="C00000"/>
                </a:solidFill>
                <a:latin typeface="Calibri" panose="020F0502020204030204" pitchFamily="34" charset="0"/>
                <a:cs typeface="Calibri" panose="020F0502020204030204" pitchFamily="34" charset="0"/>
              </a:endParaRPr>
            </a:p>
          </p:txBody>
        </p:sp>
        <p:cxnSp>
          <p:nvCxnSpPr>
            <p:cNvPr id="20" name="Straight Connector 19"/>
            <p:cNvCxnSpPr/>
            <p:nvPr/>
          </p:nvCxnSpPr>
          <p:spPr>
            <a:xfrm>
              <a:off x="0" y="6208894"/>
              <a:ext cx="121920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2" name="Footer Placeholder 21"/>
          <p:cNvSpPr>
            <a:spLocks noGrp="1"/>
          </p:cNvSpPr>
          <p:nvPr>
            <p:ph type="ftr" sz="quarter" idx="3"/>
          </p:nvPr>
        </p:nvSpPr>
        <p:spPr>
          <a:xfrm>
            <a:off x="4044856" y="6665743"/>
            <a:ext cx="4155120" cy="192257"/>
          </a:xfrm>
          <a:prstGeom prst="rect">
            <a:avLst/>
          </a:prstGeom>
        </p:spPr>
        <p:txBody>
          <a:bodyPr vert="horz" lIns="0" tIns="0" rIns="0" bIns="0" anchor="b"/>
          <a:lstStyle>
            <a:lvl1pPr algn="ctr" eaLnBrk="1" latinLnBrk="0" hangingPunct="1">
              <a:defRPr kumimoji="0" sz="1600">
                <a:solidFill>
                  <a:schemeClr val="bg1"/>
                </a:solidFill>
                <a:latin typeface="Calibri" panose="020F0502020204030204" pitchFamily="34" charset="0"/>
                <a:cs typeface="Calibri" panose="020F0502020204030204" pitchFamily="34" charset="0"/>
              </a:defRPr>
            </a:lvl1pPr>
          </a:lstStyle>
          <a:p>
            <a:r>
              <a:rPr lang="en-US" smtClean="0"/>
              <a:t>Signal Processing and Radio Communications Lab</a:t>
            </a:r>
            <a:endParaRPr lang="en-US" dirty="0"/>
          </a:p>
        </p:txBody>
      </p:sp>
      <p:sp>
        <p:nvSpPr>
          <p:cNvPr id="18" name="Slide Number Placeholder 17"/>
          <p:cNvSpPr>
            <a:spLocks noGrp="1"/>
          </p:cNvSpPr>
          <p:nvPr>
            <p:ph type="sldNum" sz="quarter" idx="4"/>
          </p:nvPr>
        </p:nvSpPr>
        <p:spPr>
          <a:xfrm>
            <a:off x="10837852" y="6683374"/>
            <a:ext cx="1025524" cy="180976"/>
          </a:xfrm>
          <a:prstGeom prst="rect">
            <a:avLst/>
          </a:prstGeom>
        </p:spPr>
        <p:txBody>
          <a:bodyPr vert="horz" lIns="0" tIns="0" rIns="0" bIns="0" anchor="b"/>
          <a:lstStyle>
            <a:lvl1pPr algn="r" eaLnBrk="1" latinLnBrk="0" hangingPunct="1">
              <a:defRPr kumimoji="0" sz="1600">
                <a:solidFill>
                  <a:schemeClr val="bg1"/>
                </a:solidFill>
                <a:latin typeface="Calibri" panose="020F0502020204030204" pitchFamily="34" charset="0"/>
                <a:cs typeface="Calibri" panose="020F0502020204030204" pitchFamily="34" charset="0"/>
              </a:defRPr>
            </a:lvl1pPr>
          </a:lstStyle>
          <a:p>
            <a:fld id="{401CF334-2D5C-4859-84A6-CA7E6E43FAEB}" type="slidenum">
              <a:rPr lang="en-US" smtClean="0"/>
              <a:pPr/>
              <a:t>‹#›</a:t>
            </a:fld>
            <a:endParaRPr lang="en-US" dirty="0"/>
          </a:p>
        </p:txBody>
      </p:sp>
      <p:sp>
        <p:nvSpPr>
          <p:cNvPr id="10" name="Date Placeholder 9"/>
          <p:cNvSpPr>
            <a:spLocks noGrp="1"/>
          </p:cNvSpPr>
          <p:nvPr>
            <p:ph type="dt" sz="half" idx="2"/>
          </p:nvPr>
        </p:nvSpPr>
        <p:spPr>
          <a:xfrm>
            <a:off x="288471" y="6665701"/>
            <a:ext cx="2616200" cy="180976"/>
          </a:xfrm>
          <a:prstGeom prst="rect">
            <a:avLst/>
          </a:prstGeom>
        </p:spPr>
        <p:txBody>
          <a:bodyPr vert="horz" lIns="0" tIns="0" rIns="0" bIns="0" anchor="b"/>
          <a:lstStyle>
            <a:lvl1pPr algn="l" eaLnBrk="1" latinLnBrk="0" hangingPunct="1">
              <a:defRPr kumimoji="0" sz="1600">
                <a:solidFill>
                  <a:schemeClr val="bg1"/>
                </a:solidFill>
                <a:latin typeface="Calibri" panose="020F0502020204030204" pitchFamily="34" charset="0"/>
                <a:cs typeface="Calibri" panose="020F0502020204030204" pitchFamily="34" charset="0"/>
              </a:defRPr>
            </a:lvl1pPr>
          </a:lstStyle>
          <a:p>
            <a:fld id="{6EC4D6CB-BFDD-4815-AE67-53EBB5364557}" type="datetime1">
              <a:rPr lang="vi-VN" smtClean="0"/>
              <a:t>15/07/2020</a:t>
            </a:fld>
            <a:endParaRPr lang="en-US" dirty="0"/>
          </a:p>
        </p:txBody>
      </p:sp>
      <p:pic>
        <p:nvPicPr>
          <p:cNvPr id="21" name="Picture 20" descr="A picture containing drawing, clock&#10;&#10;Description automatically generated">
            <a:extLst>
              <a:ext uri="{FF2B5EF4-FFF2-40B4-BE49-F238E27FC236}">
                <a16:creationId xmlns:a16="http://schemas.microsoft.com/office/drawing/2014/main" id="{7C905286-1B75-4B38-8B72-5896CE7B87A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679768" y="262745"/>
            <a:ext cx="1318570" cy="426949"/>
          </a:xfrm>
          <a:prstGeom prst="rect">
            <a:avLst/>
          </a:prstGeom>
        </p:spPr>
      </p:pic>
    </p:spTree>
    <p:extLst>
      <p:ext uri="{BB962C8B-B14F-4D97-AF65-F5344CB8AC3E}">
        <p14:creationId xmlns:p14="http://schemas.microsoft.com/office/powerpoint/2010/main" val="94285284"/>
      </p:ext>
    </p:extLst>
  </p:cSld>
  <p:clrMap bg1="lt1" tx1="dk1" bg2="lt2" tx2="dk2" accent1="accent1" accent2="accent2" accent3="accent3" accent4="accent4" accent5="accent5" accent6="accent6" hlink="hlink" folHlink="folHlink"/>
  <p:sldLayoutIdLst>
    <p:sldLayoutId id="2147483685" r:id="rId1"/>
    <p:sldLayoutId id="2147483686"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rtl="0" eaLnBrk="1" latinLnBrk="0" hangingPunct="1">
        <a:spcBef>
          <a:spcPct val="0"/>
        </a:spcBef>
        <a:buNone/>
        <a:defRPr kumimoji="0" sz="3600" b="1" kern="1200">
          <a:ln>
            <a:noFill/>
          </a:ln>
          <a:solidFill>
            <a:schemeClr val="tx1"/>
          </a:solidFill>
          <a:effectLst/>
          <a:latin typeface="Arial" panose="020B0604020202020204" pitchFamily="34" charset="0"/>
          <a:ea typeface="+mj-ea"/>
          <a:cs typeface="Arial" panose="020B0604020202020204" pitchFamily="34" charset="0"/>
        </a:defRPr>
      </a:lvl1pPr>
    </p:titleStyle>
    <p:bodyStyle>
      <a:lvl1pPr marL="274320" indent="-274320" algn="l" rtl="0" eaLnBrk="1" latinLnBrk="0" hangingPunct="1">
        <a:spcBef>
          <a:spcPct val="20000"/>
        </a:spcBef>
        <a:buClr>
          <a:schemeClr val="tx1"/>
        </a:buClr>
        <a:buSzPct val="100000"/>
        <a:buFont typeface="Wingdings 2"/>
        <a:buChar char=""/>
        <a:defRPr kumimoji="0" sz="2000" kern="1200">
          <a:solidFill>
            <a:schemeClr val="tx1"/>
          </a:solidFill>
          <a:latin typeface="Arial" panose="020B0604020202020204" pitchFamily="34" charset="0"/>
          <a:ea typeface="+mn-ea"/>
          <a:cs typeface="Arial" panose="020B0604020202020204" pitchFamily="34" charset="0"/>
        </a:defRPr>
      </a:lvl1pPr>
      <a:lvl2pPr marL="640080" indent="-246888" algn="l" rtl="0" eaLnBrk="1" latinLnBrk="0" hangingPunct="1">
        <a:spcBef>
          <a:spcPct val="20000"/>
        </a:spcBef>
        <a:buClr>
          <a:schemeClr val="tx1"/>
        </a:buClr>
        <a:buSzPct val="90000"/>
        <a:buFont typeface="Wingdings 2"/>
        <a:buChar char=""/>
        <a:defRPr kumimoji="0" sz="1800" kern="1200">
          <a:solidFill>
            <a:schemeClr val="tx1"/>
          </a:solidFill>
          <a:latin typeface="Arial" panose="020B0604020202020204" pitchFamily="34" charset="0"/>
          <a:ea typeface="+mn-ea"/>
          <a:cs typeface="Arial" panose="020B0604020202020204" pitchFamily="34" charset="0"/>
        </a:defRPr>
      </a:lvl2pPr>
      <a:lvl3pPr marL="914400" indent="-246888" algn="l" rtl="0" eaLnBrk="1" latinLnBrk="0" hangingPunct="1">
        <a:spcBef>
          <a:spcPct val="20000"/>
        </a:spcBef>
        <a:buClr>
          <a:schemeClr val="tx1"/>
        </a:buClr>
        <a:buSzPct val="75000"/>
        <a:buFont typeface="Wingdings 2"/>
        <a:buChar char=""/>
        <a:defRPr kumimoji="0" sz="1800" kern="1200">
          <a:solidFill>
            <a:schemeClr val="tx1"/>
          </a:solidFill>
          <a:latin typeface="Arial" panose="020B0604020202020204" pitchFamily="34" charset="0"/>
          <a:ea typeface="+mn-ea"/>
          <a:cs typeface="Arial" panose="020B0604020202020204" pitchFamily="34" charset="0"/>
        </a:defRPr>
      </a:lvl3pPr>
      <a:lvl4pPr marL="1188720" indent="-210312" algn="l" rtl="0" eaLnBrk="1" latinLnBrk="0" hangingPunct="1">
        <a:spcBef>
          <a:spcPct val="20000"/>
        </a:spcBef>
        <a:buClr>
          <a:schemeClr val="tx1"/>
        </a:buClr>
        <a:buSzPct val="65000"/>
        <a:buFont typeface="Wingdings 2"/>
        <a:buChar char=""/>
        <a:defRPr kumimoji="0" sz="1600" kern="1200">
          <a:solidFill>
            <a:schemeClr val="tx1"/>
          </a:solidFill>
          <a:latin typeface="Arial" panose="020B0604020202020204" pitchFamily="34" charset="0"/>
          <a:ea typeface="+mn-ea"/>
          <a:cs typeface="Arial" panose="020B0604020202020204" pitchFamily="34" charset="0"/>
        </a:defRPr>
      </a:lvl4pPr>
      <a:lvl5pPr marL="1463040" indent="-210312" algn="l" rtl="0" eaLnBrk="1" latinLnBrk="0" hangingPunct="1">
        <a:spcBef>
          <a:spcPct val="20000"/>
        </a:spcBef>
        <a:buClr>
          <a:schemeClr val="tx1"/>
        </a:buClr>
        <a:buSzPct val="65000"/>
        <a:buFont typeface="Wingdings 2"/>
        <a:buChar char=""/>
        <a:defRPr kumimoji="0" sz="1600" kern="1200">
          <a:solidFill>
            <a:schemeClr val="tx1"/>
          </a:solidFill>
          <a:latin typeface="Arial" panose="020B0604020202020204" pitchFamily="34" charset="0"/>
          <a:ea typeface="+mn-ea"/>
          <a:cs typeface="Arial" panose="020B0604020202020204" pitchFamily="34" charset="0"/>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5.emf"/><Relationship Id="rId3" Type="http://schemas.openxmlformats.org/officeDocument/2006/relationships/notesSlide" Target="../notesSlides/notesSlide10.xml"/><Relationship Id="rId7" Type="http://schemas.openxmlformats.org/officeDocument/2006/relationships/oleObject" Target="../embeddings/oleObject3.bin"/><Relationship Id="rId12" Type="http://schemas.openxmlformats.org/officeDocument/2006/relationships/image" Target="../media/image240.png"/><Relationship Id="rId17" Type="http://schemas.openxmlformats.org/officeDocument/2006/relationships/image" Target="../media/image27.png"/><Relationship Id="rId2" Type="http://schemas.openxmlformats.org/officeDocument/2006/relationships/slideLayout" Target="../slideLayouts/slideLayout2.xml"/><Relationship Id="rId16" Type="http://schemas.openxmlformats.org/officeDocument/2006/relationships/image" Target="../media/image26.png"/><Relationship Id="rId1" Type="http://schemas.openxmlformats.org/officeDocument/2006/relationships/vmlDrawing" Target="../drawings/vmlDrawing2.vml"/><Relationship Id="rId6" Type="http://schemas.openxmlformats.org/officeDocument/2006/relationships/image" Target="../media/image19.emf"/><Relationship Id="rId11" Type="http://schemas.openxmlformats.org/officeDocument/2006/relationships/image" Target="../media/image230.png"/><Relationship Id="rId5" Type="http://schemas.openxmlformats.org/officeDocument/2006/relationships/oleObject" Target="../embeddings/oleObject2.bin"/><Relationship Id="rId15" Type="http://schemas.openxmlformats.org/officeDocument/2006/relationships/image" Target="../media/image23.emf"/><Relationship Id="rId10" Type="http://schemas.openxmlformats.org/officeDocument/2006/relationships/image" Target="../media/image22.emf"/><Relationship Id="rId4" Type="http://schemas.openxmlformats.org/officeDocument/2006/relationships/image" Target="../media/image24.emf"/><Relationship Id="rId9" Type="http://schemas.openxmlformats.org/officeDocument/2006/relationships/oleObject" Target="../embeddings/oleObject4.bin"/><Relationship Id="rId14"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1.xml"/><Relationship Id="rId7"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25.emf"/><Relationship Id="rId10" Type="http://schemas.openxmlformats.org/officeDocument/2006/relationships/image" Target="../media/image32.png"/><Relationship Id="rId4" Type="http://schemas.openxmlformats.org/officeDocument/2006/relationships/image" Target="../media/image27.emf"/><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13.xml"/><Relationship Id="rId7" Type="http://schemas.openxmlformats.org/officeDocument/2006/relationships/image" Target="../media/image29.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31.emf"/><Relationship Id="rId5" Type="http://schemas.openxmlformats.org/officeDocument/2006/relationships/image" Target="../media/image25.emf"/><Relationship Id="rId10" Type="http://schemas.openxmlformats.org/officeDocument/2006/relationships/oleObject" Target="../embeddings/oleObject9.bin"/><Relationship Id="rId4" Type="http://schemas.openxmlformats.org/officeDocument/2006/relationships/image" Target="../media/image32.emf"/><Relationship Id="rId9" Type="http://schemas.openxmlformats.org/officeDocument/2006/relationships/image" Target="../media/image30.emf"/><Relationship Id="rId1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4.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16.xml"/><Relationship Id="rId7" Type="http://schemas.openxmlformats.org/officeDocument/2006/relationships/image" Target="../media/image36.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2.bin"/><Relationship Id="rId11" Type="http://schemas.openxmlformats.org/officeDocument/2006/relationships/image" Target="../media/image38.emf"/><Relationship Id="rId5" Type="http://schemas.openxmlformats.org/officeDocument/2006/relationships/image" Target="../media/image35.e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37.emf"/></Relationships>
</file>

<file path=ppt/slides/_rels/slide1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7.emf"/><Relationship Id="rId3" Type="http://schemas.openxmlformats.org/officeDocument/2006/relationships/notesSlide" Target="../notesSlides/notesSlide22.xml"/><Relationship Id="rId21" Type="http://schemas.openxmlformats.org/officeDocument/2006/relationships/image" Target="../media/image62.png"/><Relationship Id="rId7" Type="http://schemas.openxmlformats.org/officeDocument/2006/relationships/image" Target="../media/image46.emf"/><Relationship Id="rId12" Type="http://schemas.openxmlformats.org/officeDocument/2006/relationships/oleObject" Target="../embeddings/oleObject16.bin"/><Relationship Id="rId17" Type="http://schemas.openxmlformats.org/officeDocument/2006/relationships/image" Target="../media/image48.emf"/><Relationship Id="rId2" Type="http://schemas.openxmlformats.org/officeDocument/2006/relationships/slideLayout" Target="../slideLayouts/slideLayout2.xml"/><Relationship Id="rId16" Type="http://schemas.openxmlformats.org/officeDocument/2006/relationships/oleObject" Target="../embeddings/oleObject17.bin"/><Relationship Id="rId20" Type="http://schemas.openxmlformats.org/officeDocument/2006/relationships/image" Target="../media/image61.png"/><Relationship Id="rId1" Type="http://schemas.openxmlformats.org/officeDocument/2006/relationships/vmlDrawing" Target="../drawings/vmlDrawing7.vml"/><Relationship Id="rId6" Type="http://schemas.openxmlformats.org/officeDocument/2006/relationships/oleObject" Target="../embeddings/oleObject15.bin"/><Relationship Id="rId11" Type="http://schemas.openxmlformats.org/officeDocument/2006/relationships/image" Target="../media/image58.png"/><Relationship Id="rId24" Type="http://schemas.openxmlformats.org/officeDocument/2006/relationships/image" Target="../media/image65.png"/><Relationship Id="rId5" Type="http://schemas.openxmlformats.org/officeDocument/2006/relationships/image" Target="../media/image550.png"/><Relationship Id="rId15" Type="http://schemas.openxmlformats.org/officeDocument/2006/relationships/image" Target="../media/image60.png"/><Relationship Id="rId23" Type="http://schemas.openxmlformats.org/officeDocument/2006/relationships/image" Target="../media/image64.png"/><Relationship Id="rId10" Type="http://schemas.openxmlformats.org/officeDocument/2006/relationships/image" Target="../media/image57.png"/><Relationship Id="rId19" Type="http://schemas.openxmlformats.org/officeDocument/2006/relationships/image" Target="../media/image290.png"/><Relationship Id="rId4" Type="http://schemas.openxmlformats.org/officeDocument/2006/relationships/image" Target="../media/image49.emf"/><Relationship Id="rId9" Type="http://schemas.openxmlformats.org/officeDocument/2006/relationships/image" Target="../media/image56.png"/><Relationship Id="rId14" Type="http://schemas.openxmlformats.org/officeDocument/2006/relationships/image" Target="../media/image59.png"/><Relationship Id="rId22" Type="http://schemas.openxmlformats.org/officeDocument/2006/relationships/image" Target="../media/image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50.emf"/></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3" Type="http://schemas.openxmlformats.org/officeDocument/2006/relationships/image" Target="../media/image330.png"/><Relationship Id="rId7" Type="http://schemas.openxmlformats.org/officeDocument/2006/relationships/image" Target="../media/image370.png"/><Relationship Id="rId12" Type="http://schemas.openxmlformats.org/officeDocument/2006/relationships/image" Target="../media/image420.png"/><Relationship Id="rId2" Type="http://schemas.openxmlformats.org/officeDocument/2006/relationships/image" Target="../media/image320.png"/><Relationship Id="rId16"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360.png"/><Relationship Id="rId11" Type="http://schemas.openxmlformats.org/officeDocument/2006/relationships/image" Target="../media/image410.png"/><Relationship Id="rId5" Type="http://schemas.openxmlformats.org/officeDocument/2006/relationships/image" Target="../media/image350.png"/><Relationship Id="rId15" Type="http://schemas.openxmlformats.org/officeDocument/2006/relationships/image" Target="../media/image45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0.png"/></Relationships>
</file>

<file path=ppt/slides/_rels/slide32.xml.rels><?xml version="1.0" encoding="UTF-8" standalone="yes"?>
<Relationships xmlns="http://schemas.openxmlformats.org/package/2006/relationships"><Relationship Id="rId3" Type="http://schemas.openxmlformats.org/officeDocument/2006/relationships/image" Target="../media/image490.png"/><Relationship Id="rId7" Type="http://schemas.openxmlformats.org/officeDocument/2006/relationships/image" Target="../media/image50.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8.bin"/><Relationship Id="rId5" Type="http://schemas.openxmlformats.org/officeDocument/2006/relationships/image" Target="../media/image67.emf"/><Relationship Id="rId4" Type="http://schemas.openxmlformats.org/officeDocument/2006/relationships/oleObject" Target="../embeddings/oleObject19.bin"/></Relationships>
</file>

<file path=ppt/slides/_rels/slide33.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oleObject" Target="../embeddings/oleObject20.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1.emf"/><Relationship Id="rId5" Type="http://schemas.openxmlformats.org/officeDocument/2006/relationships/oleObject" Target="../embeddings/oleObject3.bin"/><Relationship Id="rId10" Type="http://schemas.openxmlformats.org/officeDocument/2006/relationships/image" Target="../media/image25.emf"/><Relationship Id="rId4" Type="http://schemas.openxmlformats.org/officeDocument/2006/relationships/image" Target="../media/image68.emf"/><Relationship Id="rId9" Type="http://schemas.openxmlformats.org/officeDocument/2006/relationships/image" Target="../media/image69.png"/></Relationships>
</file>

<file path=ppt/slides/_rels/slide34.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oleObject" Target="../embeddings/oleObject21.bin"/><Relationship Id="rId7"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67.png"/><Relationship Id="rId5" Type="http://schemas.openxmlformats.org/officeDocument/2006/relationships/image" Target="../media/image660.png"/><Relationship Id="rId4" Type="http://schemas.openxmlformats.org/officeDocument/2006/relationships/image" Target="../media/image70.emf"/><Relationship Id="rId9"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2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oleObject" Target="../embeddings/oleObject22.bin"/><Relationship Id="rId7" Type="http://schemas.openxmlformats.org/officeDocument/2006/relationships/image" Target="../media/image30.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3.bin"/><Relationship Id="rId5" Type="http://schemas.openxmlformats.org/officeDocument/2006/relationships/image" Target="../media/image82.png"/><Relationship Id="rId10" Type="http://schemas.openxmlformats.org/officeDocument/2006/relationships/image" Target="../media/image85.png"/><Relationship Id="rId4" Type="http://schemas.openxmlformats.org/officeDocument/2006/relationships/image" Target="../media/image29.emf"/><Relationship Id="rId9"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36.emf"/><Relationship Id="rId5" Type="http://schemas.openxmlformats.org/officeDocument/2006/relationships/oleObject" Target="../embeddings/oleObject12.bin"/><Relationship Id="rId10" Type="http://schemas.openxmlformats.org/officeDocument/2006/relationships/image" Target="../media/image38.emf"/><Relationship Id="rId4" Type="http://schemas.openxmlformats.org/officeDocument/2006/relationships/image" Target="../media/image35.emf"/><Relationship Id="rId9" Type="http://schemas.openxmlformats.org/officeDocument/2006/relationships/oleObject" Target="../embeddings/oleObject14.bin"/></Relationships>
</file>

<file path=ppt/slides/_rels/slide4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9.png"/><Relationship Id="rId7" Type="http://schemas.openxmlformats.org/officeDocument/2006/relationships/image" Target="../media/image34.e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4.bin"/><Relationship Id="rId5" Type="http://schemas.openxmlformats.org/officeDocument/2006/relationships/image" Target="../media/image890.png"/><Relationship Id="rId4" Type="http://schemas.openxmlformats.org/officeDocument/2006/relationships/image" Target="../media/image880.png"/></Relationships>
</file>

<file path=ppt/slides/_rels/slide4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e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oleObject" Target="../embeddings/oleObject25.bin"/></Relationships>
</file>

<file path=ppt/slides/_rels/slide51.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2.xml"/><Relationship Id="rId5" Type="http://schemas.openxmlformats.org/officeDocument/2006/relationships/image" Target="../media/image102.emf"/><Relationship Id="rId4" Type="http://schemas.openxmlformats.org/officeDocument/2006/relationships/image" Target="../media/image101.emf"/></Relationships>
</file>

<file path=ppt/slides/_rels/slide5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 Id="rId5" Type="http://schemas.openxmlformats.org/officeDocument/2006/relationships/image" Target="../media/image106.emf"/><Relationship Id="rId4" Type="http://schemas.openxmlformats.org/officeDocument/2006/relationships/image" Target="../media/image105.emf"/></Relationships>
</file>

<file path=ppt/slides/_rels/slide5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9.emf"/><Relationship Id="rId5" Type="http://schemas.openxmlformats.org/officeDocument/2006/relationships/oleObject" Target="../embeddings/oleObject1.bin"/><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65674" y="2283336"/>
            <a:ext cx="10468864" cy="1225647"/>
          </a:xfrm>
        </p:spPr>
        <p:txBody>
          <a:bodyPr anchor="t">
            <a:noAutofit/>
          </a:bodyPr>
          <a:lstStyle/>
          <a:p>
            <a:pPr algn="ctr"/>
            <a:r>
              <a:rPr lang="vi-VN" sz="3600">
                <a:latin typeface="Calibri" panose="020F0502020204030204" pitchFamily="34" charset="0"/>
                <a:cs typeface="Calibri" panose="020F0502020204030204" pitchFamily="34" charset="0"/>
              </a:rPr>
              <a:t>XÂY DỰNG HỆ THỐNG PHÁT HIỆN ÂM THANH BẤT THƯỜNG SỬ DỤNG </a:t>
            </a:r>
            <a:r>
              <a:rPr lang="vi-VN" sz="3600" smtClean="0">
                <a:latin typeface="Calibri" panose="020F0502020204030204" pitchFamily="34" charset="0"/>
                <a:cs typeface="Calibri" panose="020F0502020204030204" pitchFamily="34" charset="0"/>
              </a:rPr>
              <a:t>AUTOENCODERS</a:t>
            </a:r>
            <a:endParaRPr lang="vi-VN" sz="3600">
              <a:latin typeface="Calibri" panose="020F0502020204030204" pitchFamily="34" charset="0"/>
              <a:cs typeface="Calibri" panose="020F0502020204030204" pitchFamily="34" charset="0"/>
            </a:endParaRPr>
          </a:p>
        </p:txBody>
      </p:sp>
      <p:sp>
        <p:nvSpPr>
          <p:cNvPr id="6" name="Title 3">
            <a:extLst>
              <a:ext uri="{FF2B5EF4-FFF2-40B4-BE49-F238E27FC236}">
                <a16:creationId xmlns:a16="http://schemas.microsoft.com/office/drawing/2014/main" id="{A92EF684-6B9F-4F5F-885D-F620C9643C54}"/>
              </a:ext>
            </a:extLst>
          </p:cNvPr>
          <p:cNvSpPr txBox="1">
            <a:spLocks/>
          </p:cNvSpPr>
          <p:nvPr/>
        </p:nvSpPr>
        <p:spPr>
          <a:xfrm>
            <a:off x="3774701" y="1502284"/>
            <a:ext cx="4850809" cy="527958"/>
          </a:xfrm>
          <a:prstGeom prst="rect">
            <a:avLst/>
          </a:prstGeom>
          <a:ln>
            <a:noFill/>
          </a:ln>
        </p:spPr>
        <p:txBody>
          <a:bodyPr vert="horz" lIns="0" tIns="0" rIns="18288" bIns="0" anchor="b">
            <a:noAutofit/>
            <a:scene3d>
              <a:camera prst="orthographicFront"/>
              <a:lightRig rig="freezing" dir="t">
                <a:rot lat="0" lon="0" rev="5640000"/>
              </a:lightRig>
            </a:scene3d>
            <a:sp3d prstMaterial="flat">
              <a:bevelT w="38100" h="38100"/>
              <a:contourClr>
                <a:schemeClr val="tx2"/>
              </a:contourClr>
            </a:sp3d>
          </a:bodyPr>
          <a:lstStyle>
            <a:lvl1pPr algn="r" rtl="0" eaLnBrk="1" latinLnBrk="0" hangingPunct="1">
              <a:spcBef>
                <a:spcPct val="0"/>
              </a:spcBef>
              <a:buNone/>
              <a:defRPr kumimoji="0" sz="5600" b="1" kern="1200">
                <a:ln>
                  <a:noFill/>
                </a:ln>
                <a:solidFill>
                  <a:schemeClr val="tx2"/>
                </a:solidFill>
                <a:effectLst/>
                <a:latin typeface="Arial" panose="020B0604020202020204" pitchFamily="34" charset="0"/>
                <a:ea typeface="+mj-ea"/>
                <a:cs typeface="Arial" panose="020B0604020202020204" pitchFamily="34" charset="0"/>
              </a:defRPr>
            </a:lvl1pPr>
          </a:lstStyle>
          <a:p>
            <a:pPr algn="l"/>
            <a:r>
              <a:rPr lang="en-US" sz="3200" smtClean="0">
                <a:solidFill>
                  <a:schemeClr val="tx1"/>
                </a:solidFill>
                <a:latin typeface="Calibri" panose="020F0502020204030204" pitchFamily="34" charset="0"/>
                <a:cs typeface="Calibri" panose="020F0502020204030204" pitchFamily="34" charset="0"/>
              </a:rPr>
              <a:t>ĐỒ ÁN TỐT NGHIỆP ĐẠI HỌC</a:t>
            </a:r>
            <a:endParaRPr lang="en-US" sz="3200" dirty="0">
              <a:solidFill>
                <a:schemeClr val="tx1"/>
              </a:solidFill>
              <a:latin typeface="Calibri" panose="020F0502020204030204" pitchFamily="34" charset="0"/>
              <a:cs typeface="Calibri" panose="020F0502020204030204" pitchFamily="34" charset="0"/>
            </a:endParaRPr>
          </a:p>
        </p:txBody>
      </p:sp>
      <p:sp>
        <p:nvSpPr>
          <p:cNvPr id="8" name="TextBox 7"/>
          <p:cNvSpPr txBox="1"/>
          <p:nvPr/>
        </p:nvSpPr>
        <p:spPr>
          <a:xfrm>
            <a:off x="4882615" y="6087195"/>
            <a:ext cx="2634977" cy="430887"/>
          </a:xfrm>
          <a:prstGeom prst="rect">
            <a:avLst/>
          </a:prstGeom>
          <a:noFill/>
          <a:ln>
            <a:noFill/>
          </a:ln>
        </p:spPr>
        <p:txBody>
          <a:bodyPr wrap="square" rtlCol="0">
            <a:spAutoFit/>
          </a:bodyPr>
          <a:lstStyle/>
          <a:p>
            <a:r>
              <a:rPr lang="en-US" sz="2200" smtClean="0">
                <a:latin typeface="Calibri" panose="020F0502020204030204" pitchFamily="34" charset="0"/>
                <a:cs typeface="Calibri" panose="020F0502020204030204" pitchFamily="34" charset="0"/>
              </a:rPr>
              <a:t>Hà Nội, tháng 7/2020</a:t>
            </a:r>
            <a:endParaRPr lang="en-US" sz="2200" dirty="0" err="1" smtClean="0">
              <a:latin typeface="Calibri" panose="020F0502020204030204" pitchFamily="34" charset="0"/>
              <a:cs typeface="Calibri" panose="020F050202020403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116868850"/>
              </p:ext>
            </p:extLst>
          </p:nvPr>
        </p:nvGraphicFramePr>
        <p:xfrm>
          <a:off x="2737226" y="3762077"/>
          <a:ext cx="6885746" cy="1767840"/>
        </p:xfrm>
        <a:graphic>
          <a:graphicData uri="http://schemas.openxmlformats.org/drawingml/2006/table">
            <a:tbl>
              <a:tblPr firstRow="1" bandRow="1">
                <a:tableStyleId>{5940675A-B579-460E-94D1-54222C63F5DA}</a:tableStyleId>
              </a:tblPr>
              <a:tblGrid>
                <a:gridCol w="3242660">
                  <a:extLst>
                    <a:ext uri="{9D8B030D-6E8A-4147-A177-3AD203B41FA5}">
                      <a16:colId xmlns:a16="http://schemas.microsoft.com/office/drawing/2014/main" val="3360138164"/>
                    </a:ext>
                  </a:extLst>
                </a:gridCol>
                <a:gridCol w="3643086">
                  <a:extLst>
                    <a:ext uri="{9D8B030D-6E8A-4147-A177-3AD203B41FA5}">
                      <a16:colId xmlns:a16="http://schemas.microsoft.com/office/drawing/2014/main" val="3774931326"/>
                    </a:ext>
                  </a:extLst>
                </a:gridCol>
              </a:tblGrid>
              <a:tr h="370840">
                <a:tc>
                  <a:txBody>
                    <a:bodyPr/>
                    <a:lstStyle/>
                    <a:p>
                      <a:r>
                        <a:rPr lang="en-US" sz="2600" smtClean="0">
                          <a:latin typeface="Calibri" panose="020F0502020204030204" pitchFamily="34" charset="0"/>
                          <a:cs typeface="Calibri" panose="020F0502020204030204" pitchFamily="34" charset="0"/>
                        </a:rPr>
                        <a:t>Sinh viên thực hiên: </a:t>
                      </a:r>
                      <a:endParaRPr lang="en-US" sz="260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smtClean="0">
                          <a:latin typeface="Calibri" panose="020F0502020204030204" pitchFamily="34" charset="0"/>
                          <a:cs typeface="Calibri" panose="020F0502020204030204" pitchFamily="34" charset="0"/>
                        </a:rPr>
                        <a:t>Nguyễn Minh Hiếu</a:t>
                      </a:r>
                      <a:endParaRPr lang="en-US" sz="2600" baseline="0" smtClean="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600" baseline="0" smtClean="0">
                          <a:latin typeface="Calibri" panose="020F0502020204030204" pitchFamily="34" charset="0"/>
                          <a:cs typeface="Calibri" panose="020F0502020204030204" pitchFamily="34" charset="0"/>
                        </a:rPr>
                        <a:t>Lớp Điện tử 03 – K60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655098"/>
                  </a:ext>
                </a:extLst>
              </a:tr>
              <a:tr h="370840">
                <a:tc>
                  <a:txBody>
                    <a:bodyPr/>
                    <a:lstStyle/>
                    <a:p>
                      <a:r>
                        <a:rPr lang="en-US" sz="2600" smtClean="0">
                          <a:latin typeface="Calibri" panose="020F0502020204030204" pitchFamily="34" charset="0"/>
                          <a:cs typeface="Calibri" panose="020F0502020204030204" pitchFamily="34" charset="0"/>
                        </a:rPr>
                        <a:t>Giảng viên hướng dẫn: </a:t>
                      </a:r>
                      <a:endParaRPr lang="en-US" sz="260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smtClean="0">
                          <a:latin typeface="Calibri" panose="020F0502020204030204" pitchFamily="34" charset="0"/>
                          <a:cs typeface="Calibri" panose="020F0502020204030204" pitchFamily="34" charset="0"/>
                        </a:rPr>
                        <a:t>TS. Nguyễn Thị Kim Thoa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600" smtClean="0">
                          <a:latin typeface="Calibri" panose="020F0502020204030204" pitchFamily="34" charset="0"/>
                          <a:cs typeface="Calibri" panose="020F0502020204030204" pitchFamily="34" charset="0"/>
                        </a:rPr>
                        <a:t>TS. Hàn Huy Dũng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1758406"/>
                  </a:ext>
                </a:extLst>
              </a:tr>
            </a:tbl>
          </a:graphicData>
        </a:graphic>
      </p:graphicFrame>
      <p:sp>
        <p:nvSpPr>
          <p:cNvPr id="9" name="Title 3">
            <a:extLst>
              <a:ext uri="{FF2B5EF4-FFF2-40B4-BE49-F238E27FC236}">
                <a16:creationId xmlns:a16="http://schemas.microsoft.com/office/drawing/2014/main" id="{A92EF684-6B9F-4F5F-885D-F620C9643C54}"/>
              </a:ext>
            </a:extLst>
          </p:cNvPr>
          <p:cNvSpPr txBox="1">
            <a:spLocks/>
          </p:cNvSpPr>
          <p:nvPr/>
        </p:nvSpPr>
        <p:spPr>
          <a:xfrm>
            <a:off x="3316607" y="112579"/>
            <a:ext cx="5766995" cy="1156632"/>
          </a:xfrm>
          <a:prstGeom prst="rect">
            <a:avLst/>
          </a:prstGeom>
          <a:ln>
            <a:noFill/>
          </a:ln>
        </p:spPr>
        <p:txBody>
          <a:bodyPr vert="horz" lIns="0" tIns="0" rIns="18288" bIns="0" anchor="b">
            <a:noAutofit/>
            <a:scene3d>
              <a:camera prst="orthographicFront"/>
              <a:lightRig rig="freezing" dir="t">
                <a:rot lat="0" lon="0" rev="5640000"/>
              </a:lightRig>
            </a:scene3d>
            <a:sp3d prstMaterial="flat">
              <a:bevelT w="38100" h="38100"/>
              <a:contourClr>
                <a:schemeClr val="tx2"/>
              </a:contourClr>
            </a:sp3d>
          </a:bodyPr>
          <a:lstStyle>
            <a:lvl1pPr algn="r" rtl="0" eaLnBrk="1" latinLnBrk="0" hangingPunct="1">
              <a:spcBef>
                <a:spcPct val="0"/>
              </a:spcBef>
              <a:buNone/>
              <a:defRPr kumimoji="0" sz="5600" b="1" kern="1200">
                <a:ln>
                  <a:noFill/>
                </a:ln>
                <a:solidFill>
                  <a:schemeClr val="tx2"/>
                </a:solidFill>
                <a:effectLst/>
                <a:latin typeface="Arial" panose="020B0604020202020204" pitchFamily="34" charset="0"/>
                <a:ea typeface="+mj-ea"/>
                <a:cs typeface="Arial" panose="020B0604020202020204" pitchFamily="34" charset="0"/>
              </a:defRPr>
            </a:lvl1pPr>
          </a:lstStyle>
          <a:p>
            <a:pPr algn="ctr"/>
            <a:r>
              <a:rPr lang="en-US" sz="2800" smtClean="0">
                <a:solidFill>
                  <a:schemeClr val="tx1"/>
                </a:solidFill>
                <a:latin typeface="Calibri" panose="020F0502020204030204" pitchFamily="34" charset="0"/>
                <a:cs typeface="Calibri" panose="020F0502020204030204" pitchFamily="34" charset="0"/>
              </a:rPr>
              <a:t>TRƯỜNG ĐẠI HỌC BÁCH KHOA HÀ NỘI</a:t>
            </a:r>
          </a:p>
          <a:p>
            <a:pPr algn="ctr"/>
            <a:r>
              <a:rPr lang="en-US" sz="2800" smtClean="0">
                <a:solidFill>
                  <a:schemeClr val="tx1"/>
                </a:solidFill>
                <a:latin typeface="Calibri" panose="020F0502020204030204" pitchFamily="34" charset="0"/>
                <a:cs typeface="Calibri" panose="020F0502020204030204" pitchFamily="34" charset="0"/>
              </a:rPr>
              <a:t>VIỆN ĐIỆN TỬ - VIỄN THÔNG</a:t>
            </a:r>
            <a:endParaRPr lang="en-US" sz="1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962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stretch>
            <a:fillRect/>
          </a:stretch>
        </p:blipFill>
        <p:spPr>
          <a:xfrm>
            <a:off x="422866" y="2981255"/>
            <a:ext cx="5726887" cy="1605302"/>
          </a:xfrm>
          <a:prstGeom prst="rect">
            <a:avLst/>
          </a:prstGeom>
        </p:spPr>
      </p:pic>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078154F1-F906-465C-A35F-A9E7CF129F38}"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0" y="382880"/>
            <a:ext cx="3045383"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Mel Filter Banks </a:t>
            </a:r>
            <a:endParaRPr lang="en-US" sz="3200" b="1" dirty="0" err="1" smtClean="0">
              <a:latin typeface="Calibri" panose="020F0502020204030204" pitchFamily="34" charset="0"/>
              <a:cs typeface="Calibri" panose="020F0502020204030204" pitchFamily="34" charset="0"/>
            </a:endParaRPr>
          </a:p>
        </p:txBody>
      </p:sp>
      <p:sp>
        <p:nvSpPr>
          <p:cNvPr id="42" name="TextBox 41"/>
          <p:cNvSpPr txBox="1"/>
          <p:nvPr/>
        </p:nvSpPr>
        <p:spPr>
          <a:xfrm>
            <a:off x="2171855" y="4261266"/>
            <a:ext cx="2625072" cy="369332"/>
          </a:xfrm>
          <a:prstGeom prst="rect">
            <a:avLst/>
          </a:prstGeom>
          <a:noFill/>
          <a:ln>
            <a:noFill/>
          </a:ln>
        </p:spPr>
        <p:txBody>
          <a:bodyPr wrap="square" rtlCol="0">
            <a:spAutoFit/>
          </a:bodyPr>
          <a:lstStyle/>
          <a:p>
            <a:r>
              <a:rPr lang="en-US" b="1" smtClean="0">
                <a:latin typeface="Calibri" panose="020F0502020204030204" pitchFamily="34" charset="0"/>
                <a:cs typeface="Calibri" panose="020F0502020204030204" pitchFamily="34" charset="0"/>
              </a:rPr>
              <a:t>Các bộ lọc Filter Banks</a:t>
            </a:r>
            <a:endParaRPr lang="en-US" b="1" dirty="0" err="1" smtClean="0">
              <a:latin typeface="Calibri" panose="020F0502020204030204" pitchFamily="34" charset="0"/>
              <a:cs typeface="Calibri" panose="020F0502020204030204" pitchFamily="34" charset="0"/>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118253545"/>
              </p:ext>
            </p:extLst>
          </p:nvPr>
        </p:nvGraphicFramePr>
        <p:xfrm>
          <a:off x="369775" y="907343"/>
          <a:ext cx="5863968" cy="1599264"/>
        </p:xfrm>
        <a:graphic>
          <a:graphicData uri="http://schemas.openxmlformats.org/presentationml/2006/ole">
            <mc:AlternateContent xmlns:mc="http://schemas.openxmlformats.org/markup-compatibility/2006">
              <mc:Choice xmlns:v="urn:schemas-microsoft-com:vml" Requires="v">
                <p:oleObj spid="_x0000_s10629" name="Visio" r:id="rId5" imgW="8620265" imgH="2343138" progId="Visio.Drawing.15">
                  <p:embed/>
                </p:oleObj>
              </mc:Choice>
              <mc:Fallback>
                <p:oleObj name="Visio" r:id="rId5" imgW="8620265" imgH="2343138" progId="Visio.Drawing.15">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775" y="907343"/>
                        <a:ext cx="5863968" cy="1599264"/>
                      </a:xfrm>
                      <a:prstGeom prst="rect">
                        <a:avLst/>
                      </a:prstGeom>
                      <a:noFill/>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308755853"/>
              </p:ext>
            </p:extLst>
          </p:nvPr>
        </p:nvGraphicFramePr>
        <p:xfrm>
          <a:off x="360506" y="4698738"/>
          <a:ext cx="5897950" cy="1667024"/>
        </p:xfrm>
        <a:graphic>
          <a:graphicData uri="http://schemas.openxmlformats.org/presentationml/2006/ole">
            <mc:AlternateContent xmlns:mc="http://schemas.openxmlformats.org/markup-compatibility/2006">
              <mc:Choice xmlns:v="urn:schemas-microsoft-com:vml" Requires="v">
                <p:oleObj spid="_x0000_s10630" name="Visio" r:id="rId7" imgW="8658088" imgH="2438274" progId="Visio.Drawing.15">
                  <p:embed/>
                </p:oleObj>
              </mc:Choice>
              <mc:Fallback>
                <p:oleObj name="Visio" r:id="rId7" imgW="8658088" imgH="2438274" progId="Visio.Drawing.15">
                  <p:embed/>
                  <p:pic>
                    <p:nvPicPr>
                      <p:cNvPr id="15"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506" y="4698738"/>
                        <a:ext cx="5897950" cy="1667024"/>
                      </a:xfrm>
                      <a:prstGeom prst="rect">
                        <a:avLst/>
                      </a:prstGeom>
                      <a:noFill/>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707840391"/>
              </p:ext>
            </p:extLst>
          </p:nvPr>
        </p:nvGraphicFramePr>
        <p:xfrm>
          <a:off x="6332598" y="786170"/>
          <a:ext cx="5897950" cy="1650255"/>
        </p:xfrm>
        <a:graphic>
          <a:graphicData uri="http://schemas.openxmlformats.org/presentationml/2006/ole">
            <mc:AlternateContent xmlns:mc="http://schemas.openxmlformats.org/markup-compatibility/2006">
              <mc:Choice xmlns:v="urn:schemas-microsoft-com:vml" Requires="v">
                <p:oleObj spid="_x0000_s10631" name="Visio" r:id="rId9" imgW="8677378" imgH="2438274" progId="Visio.Drawing.15">
                  <p:embed/>
                </p:oleObj>
              </mc:Choice>
              <mc:Fallback>
                <p:oleObj name="Visio" r:id="rId9" imgW="8677378" imgH="2438274" progId="Visio.Drawing.15">
                  <p:embed/>
                  <p:pic>
                    <p:nvPicPr>
                      <p:cNvPr id="17"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2598" y="786170"/>
                        <a:ext cx="5897950" cy="1650255"/>
                      </a:xfrm>
                      <a:prstGeom prst="rect">
                        <a:avLst/>
                      </a:prstGeom>
                      <a:noFill/>
                    </p:spPr>
                  </p:pic>
                </p:oleObj>
              </mc:Fallback>
            </mc:AlternateContent>
          </a:graphicData>
        </a:graphic>
      </p:graphicFrame>
      <p:sp>
        <p:nvSpPr>
          <p:cNvPr id="19" name="Rectangle 18"/>
          <p:cNvSpPr/>
          <p:nvPr/>
        </p:nvSpPr>
        <p:spPr>
          <a:xfrm>
            <a:off x="7041448" y="411464"/>
            <a:ext cx="1452064" cy="369332"/>
          </a:xfrm>
          <a:prstGeom prst="rect">
            <a:avLst/>
          </a:prstGeom>
          <a:ln w="28575">
            <a:solidFill>
              <a:schemeClr val="tx1"/>
            </a:solidFill>
          </a:ln>
        </p:spPr>
        <p:txBody>
          <a:bodyPr wrap="none">
            <a:spAutoFit/>
          </a:bodyPr>
          <a:lstStyle/>
          <a:p>
            <a:r>
              <a:rPr lang="en-US" smtClean="0">
                <a:latin typeface="Calibri" panose="020F0502020204030204" pitchFamily="34" charset="0"/>
                <a:ea typeface="Times New Roman" panose="02020603050405020304" pitchFamily="18" charset="0"/>
                <a:cs typeface="Calibri" panose="020F0502020204030204" pitchFamily="34" charset="0"/>
              </a:rPr>
              <a:t>Lấy logarithm</a:t>
            </a:r>
            <a:endParaRPr lang="en-US">
              <a:latin typeface="Calibri" panose="020F0502020204030204" pitchFamily="34" charset="0"/>
              <a:ea typeface="Times New Roman" panose="02020603050405020304" pitchFamily="18" charset="0"/>
              <a:cs typeface="Calibri" panose="020F0502020204030204" pitchFamily="34" charset="0"/>
            </a:endParaRPr>
          </a:p>
        </p:txBody>
      </p:sp>
      <p:sp>
        <p:nvSpPr>
          <p:cNvPr id="20" name="TextBox 19"/>
          <p:cNvSpPr txBox="1"/>
          <p:nvPr/>
        </p:nvSpPr>
        <p:spPr>
          <a:xfrm>
            <a:off x="1806592" y="2311984"/>
            <a:ext cx="2990335" cy="369332"/>
          </a:xfrm>
          <a:prstGeom prst="rect">
            <a:avLst/>
          </a:prstGeom>
          <a:noFill/>
          <a:ln>
            <a:noFill/>
          </a:ln>
        </p:spPr>
        <p:txBody>
          <a:bodyPr wrap="square" rtlCol="0">
            <a:spAutoFit/>
          </a:bodyPr>
          <a:lstStyle/>
          <a:p>
            <a:r>
              <a:rPr lang="en-US" b="1" smtClean="0">
                <a:latin typeface="Calibri" panose="020F0502020204030204" pitchFamily="34" charset="0"/>
                <a:cs typeface="Calibri" panose="020F0502020204030204" pitchFamily="34" charset="0"/>
              </a:rPr>
              <a:t>Phổ công suất của các frames</a:t>
            </a:r>
            <a:endParaRPr lang="en-US" b="1" dirty="0" err="1" smtClean="0">
              <a:latin typeface="Calibri" panose="020F0502020204030204" pitchFamily="34" charset="0"/>
              <a:cs typeface="Calibri" panose="020F0502020204030204" pitchFamily="34" charset="0"/>
            </a:endParaRPr>
          </a:p>
        </p:txBody>
      </p:sp>
      <p:sp>
        <p:nvSpPr>
          <p:cNvPr id="21" name="TextBox 20"/>
          <p:cNvSpPr txBox="1"/>
          <p:nvPr/>
        </p:nvSpPr>
        <p:spPr>
          <a:xfrm>
            <a:off x="1187842" y="6160178"/>
            <a:ext cx="4227831" cy="369332"/>
          </a:xfrm>
          <a:prstGeom prst="rect">
            <a:avLst/>
          </a:prstGeom>
          <a:noFill/>
          <a:ln>
            <a:noFill/>
          </a:ln>
        </p:spPr>
        <p:txBody>
          <a:bodyPr wrap="square" rtlCol="0">
            <a:spAutoFit/>
          </a:bodyPr>
          <a:lstStyle/>
          <a:p>
            <a:r>
              <a:rPr lang="en-US" b="1" smtClean="0">
                <a:latin typeface="Calibri" panose="020F0502020204030204" pitchFamily="34" charset="0"/>
                <a:cs typeface="Calibri" panose="020F0502020204030204" pitchFamily="34" charset="0"/>
              </a:rPr>
              <a:t>Đặc trưng Mel Filter Banks của các frames</a:t>
            </a:r>
            <a:endParaRPr lang="en-US" b="1" dirty="0" err="1" smtClean="0">
              <a:latin typeface="Calibri" panose="020F0502020204030204" pitchFamily="34" charset="0"/>
              <a:cs typeface="Calibri" panose="020F0502020204030204" pitchFamily="34" charset="0"/>
            </a:endParaRPr>
          </a:p>
        </p:txBody>
      </p:sp>
      <p:sp>
        <p:nvSpPr>
          <p:cNvPr id="22" name="TextBox 21"/>
          <p:cNvSpPr txBox="1"/>
          <p:nvPr/>
        </p:nvSpPr>
        <p:spPr>
          <a:xfrm>
            <a:off x="7005228" y="2166882"/>
            <a:ext cx="4552689" cy="369332"/>
          </a:xfrm>
          <a:prstGeom prst="rect">
            <a:avLst/>
          </a:prstGeom>
          <a:noFill/>
          <a:ln>
            <a:noFill/>
          </a:ln>
        </p:spPr>
        <p:txBody>
          <a:bodyPr wrap="square" rtlCol="0">
            <a:spAutoFit/>
          </a:bodyPr>
          <a:lstStyle/>
          <a:p>
            <a:r>
              <a:rPr lang="en-US" b="1" smtClean="0">
                <a:latin typeface="Calibri" panose="020F0502020204030204" pitchFamily="34" charset="0"/>
                <a:cs typeface="Calibri" panose="020F0502020204030204" pitchFamily="34" charset="0"/>
              </a:rPr>
              <a:t>Đặc trưng Log Mel Filter Banks của các frames</a:t>
            </a:r>
            <a:endParaRPr lang="en-US" b="1" dirty="0" err="1" smtClean="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p:cNvSpPr txBox="1"/>
              <p:nvPr/>
            </p:nvSpPr>
            <p:spPr>
              <a:xfrm>
                <a:off x="23364" y="2298277"/>
                <a:ext cx="445635" cy="55399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0" smtClean="0">
                          <a:latin typeface="Cambria Math" panose="02040503050406030204" pitchFamily="18" charset="0"/>
                        </a:rPr>
                        <m:t>×</m:t>
                      </m:r>
                    </m:oMath>
                  </m:oMathPara>
                </a14:m>
                <a:endParaRPr lang="en-US" sz="3600" dirty="0" err="1" smtClean="0"/>
              </a:p>
            </p:txBody>
          </p:sp>
        </mc:Choice>
        <mc:Fallback xmlns="">
          <p:sp>
            <p:nvSpPr>
              <p:cNvPr id="5" name="TextBox 4"/>
              <p:cNvSpPr txBox="1">
                <a:spLocks noRot="1" noChangeAspect="1" noMove="1" noResize="1" noEditPoints="1" noAdjustHandles="1" noChangeArrowheads="1" noChangeShapeType="1" noTextEdit="1"/>
              </p:cNvSpPr>
              <p:nvPr/>
            </p:nvSpPr>
            <p:spPr>
              <a:xfrm>
                <a:off x="23364" y="2298277"/>
                <a:ext cx="445635" cy="553998"/>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20645" y="5112022"/>
                <a:ext cx="460061" cy="55399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0" smtClean="0">
                          <a:latin typeface="Cambria Math" panose="02040503050406030204" pitchFamily="18" charset="0"/>
                        </a:rPr>
                        <m:t>=</m:t>
                      </m:r>
                    </m:oMath>
                  </m:oMathPara>
                </a14:m>
                <a:endParaRPr lang="en-US" sz="3600" dirty="0" err="1" smtClean="0"/>
              </a:p>
            </p:txBody>
          </p:sp>
        </mc:Choice>
        <mc:Fallback xmlns="">
          <p:sp>
            <p:nvSpPr>
              <p:cNvPr id="23" name="TextBox 22"/>
              <p:cNvSpPr txBox="1">
                <a:spLocks noRot="1" noChangeAspect="1" noMove="1" noResize="1" noEditPoints="1" noAdjustHandles="1" noChangeArrowheads="1" noChangeShapeType="1" noTextEdit="1"/>
              </p:cNvSpPr>
              <p:nvPr/>
            </p:nvSpPr>
            <p:spPr>
              <a:xfrm>
                <a:off x="20645" y="5112022"/>
                <a:ext cx="460061" cy="553998"/>
              </a:xfrm>
              <a:prstGeom prst="rect">
                <a:avLst/>
              </a:prstGeom>
              <a:blipFill>
                <a:blip r:embed="rId12"/>
                <a:stretch>
                  <a:fillRect/>
                </a:stretch>
              </a:blipFill>
              <a:ln>
                <a:noFill/>
              </a:ln>
            </p:spPr>
            <p:txBody>
              <a:bodyPr/>
              <a:lstStyle/>
              <a:p>
                <a:r>
                  <a:rPr lang="en-US">
                    <a:noFill/>
                  </a:rPr>
                  <a:t> </a:t>
                </a:r>
              </a:p>
            </p:txBody>
          </p:sp>
        </mc:Fallback>
      </mc:AlternateContent>
      <p:cxnSp>
        <p:nvCxnSpPr>
          <p:cNvPr id="37" name="Elbow Connector 36"/>
          <p:cNvCxnSpPr>
            <a:stCxn id="19" idx="3"/>
          </p:cNvCxnSpPr>
          <p:nvPr/>
        </p:nvCxnSpPr>
        <p:spPr>
          <a:xfrm>
            <a:off x="8493512" y="596130"/>
            <a:ext cx="794991" cy="321382"/>
          </a:xfrm>
          <a:prstGeom prst="bentConnector3">
            <a:avLst>
              <a:gd name="adj1" fmla="val 10032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11" idx="3"/>
            <a:endCxn id="19" idx="1"/>
          </p:cNvCxnSpPr>
          <p:nvPr/>
        </p:nvCxnSpPr>
        <p:spPr>
          <a:xfrm flipV="1">
            <a:off x="6258456" y="596130"/>
            <a:ext cx="782992" cy="4936120"/>
          </a:xfrm>
          <a:prstGeom prst="bentConnector3">
            <a:avLst>
              <a:gd name="adj1" fmla="val 15938"/>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a:blip r:embed="rId13"/>
          <a:stretch>
            <a:fillRect/>
          </a:stretch>
        </p:blipFill>
        <p:spPr>
          <a:xfrm>
            <a:off x="6352101" y="3230335"/>
            <a:ext cx="5878447" cy="1648437"/>
          </a:xfrm>
          <a:prstGeom prst="rect">
            <a:avLst/>
          </a:prstGeom>
        </p:spPr>
      </p:pic>
      <p:sp>
        <p:nvSpPr>
          <p:cNvPr id="50" name="Rectangle 49"/>
          <p:cNvSpPr/>
          <p:nvPr/>
        </p:nvSpPr>
        <p:spPr>
          <a:xfrm>
            <a:off x="8685684" y="2720390"/>
            <a:ext cx="1191352" cy="369332"/>
          </a:xfrm>
          <a:prstGeom prst="rect">
            <a:avLst/>
          </a:prstGeom>
          <a:ln w="28575">
            <a:solidFill>
              <a:schemeClr val="tx1"/>
            </a:solidFill>
          </a:ln>
        </p:spPr>
        <p:txBody>
          <a:bodyPr wrap="none">
            <a:spAutoFit/>
          </a:bodyPr>
          <a:lstStyle/>
          <a:p>
            <a:r>
              <a:rPr lang="en-US" smtClean="0">
                <a:latin typeface="Calibri" panose="020F0502020204030204" pitchFamily="34" charset="0"/>
                <a:ea typeface="Times New Roman" panose="02020603050405020304" pitchFamily="18" charset="0"/>
                <a:cs typeface="Calibri" panose="020F0502020204030204" pitchFamily="34" charset="0"/>
              </a:rPr>
              <a:t>Chuẩn hóa</a:t>
            </a:r>
            <a:endParaRPr lang="en-US">
              <a:latin typeface="Calibri" panose="020F0502020204030204" pitchFamily="34" charset="0"/>
              <a:ea typeface="Times New Roman" panose="02020603050405020304" pitchFamily="18" charset="0"/>
              <a:cs typeface="Calibri" panose="020F0502020204030204" pitchFamily="34" charset="0"/>
            </a:endParaRPr>
          </a:p>
        </p:txBody>
      </p:sp>
      <p:cxnSp>
        <p:nvCxnSpPr>
          <p:cNvPr id="52" name="Straight Arrow Connector 51"/>
          <p:cNvCxnSpPr>
            <a:stCxn id="22" idx="2"/>
            <a:endCxn id="50" idx="0"/>
          </p:cNvCxnSpPr>
          <p:nvPr/>
        </p:nvCxnSpPr>
        <p:spPr>
          <a:xfrm flipH="1">
            <a:off x="9281360" y="2536214"/>
            <a:ext cx="213" cy="18417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0" idx="2"/>
          </p:cNvCxnSpPr>
          <p:nvPr/>
        </p:nvCxnSpPr>
        <p:spPr>
          <a:xfrm>
            <a:off x="9281360" y="3089722"/>
            <a:ext cx="0" cy="269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036506" y="4632172"/>
            <a:ext cx="2528887" cy="369332"/>
          </a:xfrm>
          <a:prstGeom prst="rect">
            <a:avLst/>
          </a:prstGeom>
          <a:noFill/>
          <a:ln>
            <a:noFill/>
          </a:ln>
        </p:spPr>
        <p:txBody>
          <a:bodyPr wrap="square" rtlCol="0">
            <a:spAutoFit/>
          </a:bodyPr>
          <a:lstStyle/>
          <a:p>
            <a:r>
              <a:rPr lang="en-US" b="1" smtClean="0">
                <a:latin typeface="Calibri" panose="020F0502020204030204" pitchFamily="34" charset="0"/>
                <a:cs typeface="Calibri" panose="020F0502020204030204" pitchFamily="34" charset="0"/>
              </a:rPr>
              <a:t>Đặc trưng đã chuẩn hóa</a:t>
            </a:r>
            <a:endParaRPr lang="en-US" b="1" dirty="0" err="1" smtClean="0">
              <a:latin typeface="Calibri" panose="020F0502020204030204" pitchFamily="34" charset="0"/>
              <a:cs typeface="Calibri" panose="020F0502020204030204" pitchFamily="34" charset="0"/>
            </a:endParaRPr>
          </a:p>
        </p:txBody>
      </p:sp>
      <p:graphicFrame>
        <p:nvGraphicFramePr>
          <p:cNvPr id="46" name="Object 45"/>
          <p:cNvGraphicFramePr>
            <a:graphicFrameLocks noChangeAspect="1"/>
          </p:cNvGraphicFramePr>
          <p:nvPr>
            <p:extLst>
              <p:ext uri="{D42A27DB-BD31-4B8C-83A1-F6EECF244321}">
                <p14:modId xmlns:p14="http://schemas.microsoft.com/office/powerpoint/2010/main" val="3600648141"/>
              </p:ext>
            </p:extLst>
          </p:nvPr>
        </p:nvGraphicFramePr>
        <p:xfrm>
          <a:off x="5168900" y="5130800"/>
          <a:ext cx="5930900" cy="1485900"/>
        </p:xfrm>
        <a:graphic>
          <a:graphicData uri="http://schemas.openxmlformats.org/presentationml/2006/ole">
            <mc:AlternateContent xmlns:mc="http://schemas.openxmlformats.org/markup-compatibility/2006">
              <mc:Choice xmlns:v="urn:schemas-microsoft-com:vml" Requires="v">
                <p:oleObj spid="_x0000_s10632" name="Document" r:id="rId14" imgW="5968480" imgH="1494339" progId="Word.Document.12">
                  <p:embed/>
                </p:oleObj>
              </mc:Choice>
              <mc:Fallback>
                <p:oleObj name="Document" r:id="rId14" imgW="5968480" imgH="1494339" progId="Word.Document.12">
                  <p:embed/>
                  <p:pic>
                    <p:nvPicPr>
                      <p:cNvPr id="10" name="Object 9"/>
                      <p:cNvPicPr/>
                      <p:nvPr/>
                    </p:nvPicPr>
                    <p:blipFill>
                      <a:blip r:embed="rId15"/>
                      <a:stretch>
                        <a:fillRect/>
                      </a:stretch>
                    </p:blipFill>
                    <p:spPr>
                      <a:xfrm>
                        <a:off x="5168900" y="5130800"/>
                        <a:ext cx="5930900" cy="14859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58" name="Rectangle 57"/>
              <p:cNvSpPr/>
              <p:nvPr/>
            </p:nvSpPr>
            <p:spPr>
              <a:xfrm>
                <a:off x="9822943" y="5607964"/>
                <a:ext cx="2425344" cy="424732"/>
              </a:xfrm>
              <a:prstGeom prst="rect">
                <a:avLst/>
              </a:prstGeom>
            </p:spPr>
            <p:txBody>
              <a:bodyPr wrap="none">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𝑓</m:t>
                        </m:r>
                      </m:sub>
                    </m:sSub>
                  </m:oMath>
                </a14:m>
                <a:r>
                  <a:rPr lang="en-US" sz="2000" smtClean="0">
                    <a:latin typeface="Calibri" panose="020F0502020204030204" pitchFamily="34" charset="0"/>
                    <a:cs typeface="Calibri" panose="020F0502020204030204" pitchFamily="34" charset="0"/>
                  </a:rPr>
                  <a:t>: Số bộ lọc sử dụng</a:t>
                </a:r>
                <a:endParaRPr lang="en-US" sz="2000">
                  <a:latin typeface="Calibri" panose="020F0502020204030204" pitchFamily="34" charset="0"/>
                  <a:cs typeface="Calibri" panose="020F0502020204030204" pitchFamily="34" charset="0"/>
                </a:endParaRPr>
              </a:p>
            </p:txBody>
          </p:sp>
        </mc:Choice>
        <mc:Fallback xmlns="">
          <p:sp>
            <p:nvSpPr>
              <p:cNvPr id="58" name="Rectangle 57"/>
              <p:cNvSpPr>
                <a:spLocks noRot="1" noChangeAspect="1" noMove="1" noResize="1" noEditPoints="1" noAdjustHandles="1" noChangeArrowheads="1" noChangeShapeType="1" noTextEdit="1"/>
              </p:cNvSpPr>
              <p:nvPr/>
            </p:nvSpPr>
            <p:spPr>
              <a:xfrm>
                <a:off x="9822943" y="5607964"/>
                <a:ext cx="2425344" cy="424732"/>
              </a:xfrm>
              <a:prstGeom prst="rect">
                <a:avLst/>
              </a:prstGeom>
              <a:blipFill>
                <a:blip r:embed="rId16"/>
                <a:stretch>
                  <a:fillRect t="-7143" r="-2010" b="-20000"/>
                </a:stretch>
              </a:blipFill>
            </p:spPr>
            <p:txBody>
              <a:bodyPr/>
              <a:lstStyle/>
              <a:p>
                <a:r>
                  <a:rPr lang="en-US">
                    <a:noFill/>
                  </a:rPr>
                  <a:t> </a:t>
                </a:r>
              </a:p>
            </p:txBody>
          </p:sp>
        </mc:Fallback>
      </mc:AlternateContent>
      <p:sp>
        <p:nvSpPr>
          <p:cNvPr id="6" name="Rectangle 5"/>
          <p:cNvSpPr/>
          <p:nvPr/>
        </p:nvSpPr>
        <p:spPr>
          <a:xfrm>
            <a:off x="7041217" y="5144139"/>
            <a:ext cx="2643804" cy="347706"/>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9" name="Straight Arrow Connector 8"/>
          <p:cNvCxnSpPr/>
          <p:nvPr/>
        </p:nvCxnSpPr>
        <p:spPr>
          <a:xfrm>
            <a:off x="9685021" y="5200650"/>
            <a:ext cx="388794" cy="14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p:cNvSpPr/>
              <p:nvPr/>
            </p:nvSpPr>
            <p:spPr>
              <a:xfrm>
                <a:off x="10065113" y="4996674"/>
                <a:ext cx="1866688" cy="732508"/>
              </a:xfrm>
              <a:prstGeom prst="rect">
                <a:avLst/>
              </a:prstGeom>
            </p:spPr>
            <p:txBody>
              <a:bodyPr wrap="square">
                <a:spAutoFit/>
              </a:bodyPr>
              <a:lstStyle/>
              <a:p>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𝑓</m:t>
                        </m:r>
                      </m:sub>
                    </m:sSub>
                  </m:oMath>
                </a14:m>
                <a:r>
                  <a:rPr lang="en-US" sz="2000" smtClean="0">
                    <a:latin typeface="Calibri" panose="020F0502020204030204" pitchFamily="34" charset="0"/>
                    <a:cs typeface="Calibri" panose="020F0502020204030204" pitchFamily="34" charset="0"/>
                  </a:rPr>
                  <a:t> đặc trưng của một frame</a:t>
                </a:r>
                <a:endParaRPr lang="en-US" sz="2000">
                  <a:latin typeface="Calibri" panose="020F0502020204030204" pitchFamily="34" charset="0"/>
                  <a:cs typeface="Calibri" panose="020F0502020204030204" pitchFamily="34" charset="0"/>
                </a:endParaRPr>
              </a:p>
            </p:txBody>
          </p:sp>
        </mc:Choice>
        <mc:Fallback xmlns="">
          <p:sp>
            <p:nvSpPr>
              <p:cNvPr id="30" name="Rectangle 29"/>
              <p:cNvSpPr>
                <a:spLocks noRot="1" noChangeAspect="1" noMove="1" noResize="1" noEditPoints="1" noAdjustHandles="1" noChangeArrowheads="1" noChangeShapeType="1" noTextEdit="1"/>
              </p:cNvSpPr>
              <p:nvPr/>
            </p:nvSpPr>
            <p:spPr>
              <a:xfrm>
                <a:off x="10065113" y="4996674"/>
                <a:ext cx="1866688" cy="732508"/>
              </a:xfrm>
              <a:prstGeom prst="rect">
                <a:avLst/>
              </a:prstGeom>
              <a:blipFill>
                <a:blip r:embed="rId17"/>
                <a:stretch>
                  <a:fillRect l="-3268" t="-4167" b="-14167"/>
                </a:stretch>
              </a:blipFill>
            </p:spPr>
            <p:txBody>
              <a:bodyPr/>
              <a:lstStyle/>
              <a:p>
                <a:r>
                  <a:rPr lang="en-US">
                    <a:noFill/>
                  </a:rPr>
                  <a:t> </a:t>
                </a:r>
              </a:p>
            </p:txBody>
          </p:sp>
        </mc:Fallback>
      </mc:AlternateContent>
      <p:sp>
        <p:nvSpPr>
          <p:cNvPr id="8" name="Slide Number Placeholder 7"/>
          <p:cNvSpPr>
            <a:spLocks noGrp="1"/>
          </p:cNvSpPr>
          <p:nvPr>
            <p:ph type="sldNum" sz="quarter" idx="4"/>
          </p:nvPr>
        </p:nvSpPr>
        <p:spPr/>
        <p:txBody>
          <a:bodyPr/>
          <a:lstStyle/>
          <a:p>
            <a:fld id="{401CF334-2D5C-4859-84A6-CA7E6E43FAEB}" type="slidenum">
              <a:rPr lang="en-US" smtClean="0"/>
              <a:pPr/>
              <a:t>10</a:t>
            </a:fld>
            <a:endParaRPr lang="en-US" dirty="0"/>
          </a:p>
        </p:txBody>
      </p:sp>
    </p:spTree>
    <p:extLst>
      <p:ext uri="{BB962C8B-B14F-4D97-AF65-F5344CB8AC3E}">
        <p14:creationId xmlns:p14="http://schemas.microsoft.com/office/powerpoint/2010/main" val="257425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4"/>
          <a:stretch>
            <a:fillRect/>
          </a:stretch>
        </p:blipFill>
        <p:spPr>
          <a:xfrm>
            <a:off x="6679717" y="1163526"/>
            <a:ext cx="5649375" cy="5000729"/>
          </a:xfrm>
          <a:prstGeom prst="rect">
            <a:avLst/>
          </a:prstGeom>
        </p:spPr>
      </p:pic>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FB2EC580-7813-44EB-A4E8-849C2734C325}"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6" name="Title 5">
            <a:extLst>
              <a:ext uri="{FF2B5EF4-FFF2-40B4-BE49-F238E27FC236}">
                <a16:creationId xmlns:a16="http://schemas.microsoft.com/office/drawing/2014/main" id="{CF427465-7641-43DC-A3EC-933DCEE4A111}"/>
              </a:ext>
            </a:extLst>
          </p:cNvPr>
          <p:cNvSpPr>
            <a:spLocks noGrp="1"/>
          </p:cNvSpPr>
          <p:nvPr>
            <p:ph type="title"/>
          </p:nvPr>
        </p:nvSpPr>
        <p:spPr>
          <a:xfrm>
            <a:off x="345171" y="185327"/>
            <a:ext cx="10693854" cy="754842"/>
          </a:xfrm>
        </p:spPr>
        <p:txBody>
          <a:bodyPr>
            <a:normAutofit/>
          </a:bodyPr>
          <a:lstStyle/>
          <a:p>
            <a:r>
              <a:rPr lang="en-US" sz="4400">
                <a:latin typeface="Calibri" panose="020F0502020204030204" pitchFamily="34" charset="0"/>
                <a:cs typeface="Calibri" panose="020F0502020204030204" pitchFamily="34" charset="0"/>
              </a:rPr>
              <a:t>Các mô hình mạng neural được sử dụng</a:t>
            </a:r>
          </a:p>
        </p:txBody>
      </p:sp>
      <p:sp>
        <p:nvSpPr>
          <p:cNvPr id="7" name="TextBox 6"/>
          <p:cNvSpPr txBox="1"/>
          <p:nvPr/>
        </p:nvSpPr>
        <p:spPr>
          <a:xfrm>
            <a:off x="345171" y="912510"/>
            <a:ext cx="9083034"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Autoencoder (AE)</a:t>
            </a:r>
            <a:endParaRPr lang="en-US" sz="3200" b="1" dirty="0" err="1" smtClean="0">
              <a:latin typeface="Calibri" panose="020F0502020204030204" pitchFamily="34" charset="0"/>
              <a:cs typeface="Calibri" panose="020F0502020204030204" pitchFamily="34" charset="0"/>
            </a:endParaRPr>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p:cNvSpPr txBox="1"/>
          <p:nvPr/>
        </p:nvSpPr>
        <p:spPr>
          <a:xfrm>
            <a:off x="8760285" y="5952626"/>
            <a:ext cx="1488237" cy="400110"/>
          </a:xfrm>
          <a:prstGeom prst="rect">
            <a:avLst/>
          </a:prstGeom>
          <a:noFill/>
          <a:ln>
            <a:noFill/>
          </a:ln>
        </p:spPr>
        <p:txBody>
          <a:bodyPr wrap="square" rtlCol="0">
            <a:spAutoFit/>
          </a:bodyPr>
          <a:lstStyle/>
          <a:p>
            <a:r>
              <a:rPr lang="en-US" sz="2000" b="1" smtClean="0">
                <a:latin typeface="Calibri" panose="020F0502020204030204" pitchFamily="34" charset="0"/>
                <a:cs typeface="Calibri" panose="020F0502020204030204" pitchFamily="34" charset="0"/>
              </a:rPr>
              <a:t>Kiến trúc AE</a:t>
            </a:r>
            <a:endParaRPr lang="en-US" sz="2000" b="1" dirty="0" err="1" smtClean="0">
              <a:latin typeface="Calibri" panose="020F0502020204030204" pitchFamily="34" charset="0"/>
              <a:cs typeface="Calibri" panose="020F0502020204030204" pitchFamily="34" charset="0"/>
            </a:endParaRPr>
          </a:p>
        </p:txBody>
      </p:sp>
      <p:pic>
        <p:nvPicPr>
          <p:cNvPr id="23" name="Picture 22"/>
          <p:cNvPicPr>
            <a:picLocks noChangeAspect="1"/>
          </p:cNvPicPr>
          <p:nvPr/>
        </p:nvPicPr>
        <p:blipFill>
          <a:blip r:embed="rId5"/>
          <a:stretch>
            <a:fillRect/>
          </a:stretch>
        </p:blipFill>
        <p:spPr>
          <a:xfrm>
            <a:off x="345171" y="1388761"/>
            <a:ext cx="6134388" cy="1720209"/>
          </a:xfrm>
          <a:prstGeom prst="rect">
            <a:avLst/>
          </a:prstGeom>
        </p:spPr>
      </p:pic>
      <p:sp>
        <p:nvSpPr>
          <p:cNvPr id="24" name="Rectangle 23"/>
          <p:cNvSpPr/>
          <p:nvPr/>
        </p:nvSpPr>
        <p:spPr>
          <a:xfrm>
            <a:off x="835025" y="1608456"/>
            <a:ext cx="74613" cy="1041875"/>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3939409757"/>
              </p:ext>
            </p:extLst>
          </p:nvPr>
        </p:nvGraphicFramePr>
        <p:xfrm>
          <a:off x="-18279" y="2885271"/>
          <a:ext cx="5695951" cy="2051050"/>
        </p:xfrm>
        <a:graphic>
          <a:graphicData uri="http://schemas.openxmlformats.org/presentationml/2006/ole">
            <mc:AlternateContent xmlns:mc="http://schemas.openxmlformats.org/markup-compatibility/2006">
              <mc:Choice xmlns:v="urn:schemas-microsoft-com:vml" Requires="v">
                <p:oleObj spid="_x0000_s23632" name="Document" r:id="rId6" imgW="5968480" imgH="2165260" progId="Word.Document.12">
                  <p:embed/>
                </p:oleObj>
              </mc:Choice>
              <mc:Fallback>
                <p:oleObj name="Document" r:id="rId6" imgW="5968480" imgH="2165260" progId="Word.Document.12">
                  <p:embed/>
                  <p:pic>
                    <p:nvPicPr>
                      <p:cNvPr id="0" name=""/>
                      <p:cNvPicPr/>
                      <p:nvPr/>
                    </p:nvPicPr>
                    <p:blipFill>
                      <a:blip r:embed="rId7"/>
                      <a:stretch>
                        <a:fillRect/>
                      </a:stretch>
                    </p:blipFill>
                    <p:spPr>
                      <a:xfrm>
                        <a:off x="-18279" y="2885271"/>
                        <a:ext cx="5695951" cy="2051050"/>
                      </a:xfrm>
                      <a:prstGeom prst="rect">
                        <a:avLst/>
                      </a:prstGeom>
                    </p:spPr>
                  </p:pic>
                </p:oleObj>
              </mc:Fallback>
            </mc:AlternateContent>
          </a:graphicData>
        </a:graphic>
      </p:graphicFrame>
      <p:sp>
        <p:nvSpPr>
          <p:cNvPr id="25" name="Rectangle 24"/>
          <p:cNvSpPr/>
          <p:nvPr/>
        </p:nvSpPr>
        <p:spPr>
          <a:xfrm>
            <a:off x="1751773" y="3718346"/>
            <a:ext cx="2597019" cy="346146"/>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26" name="Straight Arrow Connector 25"/>
          <p:cNvCxnSpPr/>
          <p:nvPr/>
        </p:nvCxnSpPr>
        <p:spPr>
          <a:xfrm>
            <a:off x="889686" y="2709375"/>
            <a:ext cx="934672" cy="972964"/>
          </a:xfrm>
          <a:prstGeom prst="straightConnector1">
            <a:avLst/>
          </a:prstGeom>
          <a:ln w="28575">
            <a:solidFill>
              <a:srgbClr val="3333CC"/>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32" idx="1"/>
          </p:cNvCxnSpPr>
          <p:nvPr/>
        </p:nvCxnSpPr>
        <p:spPr>
          <a:xfrm flipV="1">
            <a:off x="4380158" y="3083038"/>
            <a:ext cx="2019001" cy="487252"/>
          </a:xfrm>
          <a:prstGeom prst="straightConnector1">
            <a:avLst/>
          </a:prstGeom>
          <a:ln w="28575">
            <a:solidFill>
              <a:srgbClr val="3333CC"/>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6399159" y="1059503"/>
                <a:ext cx="584886" cy="4047070"/>
              </a:xfrm>
              <a:prstGeom prst="rect">
                <a:avLst/>
              </a:prstGeom>
              <a:noFill/>
              <a:ln>
                <a:noFill/>
              </a:ln>
            </p:spPr>
            <p:txBody>
              <a:bodyPr wrap="square" rtlCol="0">
                <a:spAutoFit/>
              </a:bodyPr>
              <a:lstStyle/>
              <a:p>
                <a:pPr>
                  <a:lnSpc>
                    <a:spcPct val="140000"/>
                  </a:lnSpc>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b="0" smtClean="0"/>
              </a:p>
              <a:p>
                <a:pPr>
                  <a:lnSpc>
                    <a:spcPct val="140000"/>
                  </a:lnSpc>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r>
                            <a:rPr lang="en-US" b="0" i="1" smtClean="0">
                              <a:latin typeface="Cambria Math" panose="02040503050406030204" pitchFamily="18" charset="0"/>
                            </a:rPr>
                            <m:t>2</m:t>
                          </m:r>
                        </m:sub>
                      </m:sSub>
                    </m:oMath>
                  </m:oMathPara>
                </a14:m>
                <a:endParaRPr lang="en-US" b="0" smtClean="0"/>
              </a:p>
              <a:p>
                <a:pPr>
                  <a:lnSpc>
                    <a:spcPct val="140000"/>
                  </a:lnSpc>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r>
                            <a:rPr lang="en-US" b="0" i="1" smtClean="0">
                              <a:latin typeface="Cambria Math" panose="02040503050406030204" pitchFamily="18" charset="0"/>
                            </a:rPr>
                            <m:t>3</m:t>
                          </m:r>
                        </m:sub>
                      </m:sSub>
                    </m:oMath>
                  </m:oMathPara>
                </a14:m>
                <a:endParaRPr lang="en-US" b="0" smtClean="0"/>
              </a:p>
              <a:p>
                <a:pPr>
                  <a:lnSpc>
                    <a:spcPct val="140000"/>
                  </a:lnSpc>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r>
                            <a:rPr lang="en-US" b="0" i="1" smtClean="0">
                              <a:latin typeface="Cambria Math" panose="02040503050406030204" pitchFamily="18" charset="0"/>
                            </a:rPr>
                            <m:t>4</m:t>
                          </m:r>
                        </m:sub>
                      </m:sSub>
                    </m:oMath>
                  </m:oMathPara>
                </a14:m>
                <a:endParaRPr lang="en-US" b="0" smtClean="0"/>
              </a:p>
              <a:p>
                <a:pPr>
                  <a:lnSpc>
                    <a:spcPct val="140000"/>
                  </a:lnSpc>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r>
                            <a:rPr lang="en-US" b="0" i="1" smtClean="0">
                              <a:latin typeface="Cambria Math" panose="02040503050406030204" pitchFamily="18" charset="0"/>
                            </a:rPr>
                            <m:t>5</m:t>
                          </m:r>
                        </m:sub>
                      </m:sSub>
                    </m:oMath>
                  </m:oMathPara>
                </a14:m>
                <a:endParaRPr lang="en-US" b="0" smtClean="0"/>
              </a:p>
              <a:p>
                <a:pPr>
                  <a:lnSpc>
                    <a:spcPct val="140000"/>
                  </a:lnSpc>
                </a:pPr>
                <a:endParaRPr lang="en-US"/>
              </a:p>
              <a:p>
                <a:pPr>
                  <a:lnSpc>
                    <a:spcPct val="140000"/>
                  </a:lnSpc>
                </a:pPr>
                <a:endParaRPr lang="en-US" b="0" smtClean="0"/>
              </a:p>
              <a:p>
                <a:pPr>
                  <a:lnSpc>
                    <a:spcPct val="140000"/>
                  </a:lnSpc>
                </a:pPr>
                <a:endParaRPr lang="en-US"/>
              </a:p>
              <a:p>
                <a:pPr>
                  <a:lnSpc>
                    <a:spcPct val="140000"/>
                  </a:lnSpc>
                </a:pPr>
                <a:endParaRPr lang="en-US" b="0" smtClean="0"/>
              </a:p>
              <a:p>
                <a:pPr>
                  <a:lnSpc>
                    <a:spcPct val="140000"/>
                  </a:lnSpc>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𝑓</m:t>
                              </m:r>
                            </m:sub>
                          </m:sSub>
                        </m:sub>
                      </m:sSub>
                    </m:oMath>
                  </m:oMathPara>
                </a14:m>
                <a:endParaRPr lang="en-US" dirty="0" err="1" smtClean="0"/>
              </a:p>
            </p:txBody>
          </p:sp>
        </mc:Choice>
        <mc:Fallback xmlns="">
          <p:sp>
            <p:nvSpPr>
              <p:cNvPr id="32" name="TextBox 31"/>
              <p:cNvSpPr txBox="1">
                <a:spLocks noRot="1" noChangeAspect="1" noMove="1" noResize="1" noEditPoints="1" noAdjustHandles="1" noChangeArrowheads="1" noChangeShapeType="1" noTextEdit="1"/>
              </p:cNvSpPr>
              <p:nvPr/>
            </p:nvSpPr>
            <p:spPr>
              <a:xfrm>
                <a:off x="6399159" y="1059503"/>
                <a:ext cx="584886" cy="4047070"/>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449714" y="4496956"/>
                <a:ext cx="7158345" cy="2492990"/>
              </a:xfrm>
              <a:prstGeom prst="rect">
                <a:avLst/>
              </a:prstGeom>
            </p:spPr>
            <p:txBody>
              <a:bodyPr wrap="square">
                <a:spAutoFit/>
              </a:bodyPr>
              <a:lstStyle/>
              <a:p>
                <a:pPr marL="342900" indent="-342900" algn="just">
                  <a:buFont typeface="Arial" panose="020B0604020202020204" pitchFamily="34" charset="0"/>
                  <a:buChar char="•"/>
                </a:pPr>
                <a:r>
                  <a:rPr lang="en-US" sz="2200" b="1" smtClean="0">
                    <a:latin typeface="Calibri" panose="020F0502020204030204" pitchFamily="34" charset="0"/>
                    <a:cs typeface="Calibri" panose="020F0502020204030204" pitchFamily="34" charset="0"/>
                  </a:rPr>
                  <a:t>Lỗi tái tạo:</a:t>
                </a:r>
              </a:p>
              <a:p>
                <a:pPr marL="342900" indent="-342900" algn="just">
                  <a:buFont typeface="Arial" panose="020B0604020202020204" pitchFamily="34" charset="0"/>
                  <a:buChar char="•"/>
                </a:pPr>
                <a:endParaRPr lang="en-US" sz="2200" b="1">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US" sz="2200" b="1" smtClean="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200" b="1" smtClean="0">
                    <a:latin typeface="Calibri" panose="020F0502020204030204" pitchFamily="34" charset="0"/>
                    <a:cs typeface="Calibri" panose="020F0502020204030204" pitchFamily="34" charset="0"/>
                  </a:rPr>
                  <a:t>Nguyên lí hoạt động:</a:t>
                </a:r>
              </a:p>
              <a:p>
                <a:pPr marL="342900" indent="-342900" algn="just">
                  <a:buFont typeface="Wingdings" panose="05000000000000000000" pitchFamily="2" charset="2"/>
                  <a:buChar char="Ø"/>
                </a:pPr>
                <a:r>
                  <a:rPr lang="en-US" sz="2200" smtClean="0">
                    <a:latin typeface="Calibri" panose="020F0502020204030204" pitchFamily="34" charset="0"/>
                    <a:cs typeface="Calibri" panose="020F0502020204030204" pitchFamily="34" charset="0"/>
                  </a:rPr>
                  <a:t>Huấn luyện AE chỉ sử dụng âm thanh bình thường</a:t>
                </a:r>
              </a:p>
              <a:p>
                <a:pPr marL="342900" indent="-342900" algn="just">
                  <a:buFont typeface="Wingdings" panose="05000000000000000000" pitchFamily="2" charset="2"/>
                  <a:buChar char="Ø"/>
                </a:pPr>
                <a14:m>
                  <m:oMath xmlns:m="http://schemas.openxmlformats.org/officeDocument/2006/math">
                    <m:r>
                      <a:rPr lang="en-US" sz="2400">
                        <a:latin typeface="Cambria Math" panose="02040503050406030204" pitchFamily="18" charset="0"/>
                      </a:rPr>
                      <m:t>ℒ</m:t>
                    </m:r>
                    <m:r>
                      <a:rPr lang="en-US" sz="2400" i="1">
                        <a:latin typeface="Cambria Math" panose="02040503050406030204" pitchFamily="18" charset="0"/>
                      </a:rPr>
                      <m:t> </m:t>
                    </m:r>
                  </m:oMath>
                </a14:m>
                <a:r>
                  <a:rPr lang="en-US" sz="2200" smtClean="0">
                    <a:latin typeface="Calibri" panose="020F0502020204030204" pitchFamily="34" charset="0"/>
                    <a:cs typeface="Calibri" panose="020F0502020204030204" pitchFamily="34" charset="0"/>
                  </a:rPr>
                  <a:t>âm thanh bất thường &gt; </a:t>
                </a:r>
                <a14:m>
                  <m:oMath xmlns:m="http://schemas.openxmlformats.org/officeDocument/2006/math">
                    <m:r>
                      <a:rPr lang="en-US" sz="2400">
                        <a:latin typeface="Cambria Math" panose="02040503050406030204" pitchFamily="18" charset="0"/>
                      </a:rPr>
                      <m:t>ℒ</m:t>
                    </m:r>
                  </m:oMath>
                </a14:m>
                <a:r>
                  <a:rPr lang="en-US" sz="2200" smtClean="0">
                    <a:latin typeface="Calibri" panose="020F0502020204030204" pitchFamily="34" charset="0"/>
                    <a:cs typeface="Calibri" panose="020F0502020204030204" pitchFamily="34" charset="0"/>
                  </a:rPr>
                  <a:t> âm thanh bình thường</a:t>
                </a:r>
              </a:p>
              <a:p>
                <a:pPr marL="342900" indent="-342900" algn="just">
                  <a:buFont typeface="Wingdings" panose="05000000000000000000" pitchFamily="2" charset="2"/>
                  <a:buChar char="Ø"/>
                </a:pPr>
                <a:endParaRPr lang="en-US" sz="2200" smtClean="0">
                  <a:latin typeface="Calibri" panose="020F0502020204030204" pitchFamily="34" charset="0"/>
                  <a:cs typeface="Calibri" panose="020F0502020204030204" pitchFamily="34" charset="0"/>
                </a:endParaRPr>
              </a:p>
            </p:txBody>
          </p:sp>
        </mc:Choice>
        <mc:Fallback xmlns="">
          <p:sp>
            <p:nvSpPr>
              <p:cNvPr id="19" name="Rectangle 18"/>
              <p:cNvSpPr>
                <a:spLocks noRot="1" noChangeAspect="1" noMove="1" noResize="1" noEditPoints="1" noAdjustHandles="1" noChangeArrowheads="1" noChangeShapeType="1" noTextEdit="1"/>
              </p:cNvSpPr>
              <p:nvPr/>
            </p:nvSpPr>
            <p:spPr>
              <a:xfrm>
                <a:off x="449714" y="4496956"/>
                <a:ext cx="7158345" cy="2492990"/>
              </a:xfrm>
              <a:prstGeom prst="rect">
                <a:avLst/>
              </a:prstGeom>
              <a:blipFill>
                <a:blip r:embed="rId9"/>
                <a:stretch>
                  <a:fillRect l="-1193" t="-17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889686" y="4852616"/>
                <a:ext cx="2729402" cy="668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a:latin typeface="Cambria Math" panose="02040503050406030204" pitchFamily="18" charset="0"/>
                        </a:rPr>
                        <m:t>ℒ</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a:latin typeface="Cambria Math" panose="02040503050406030204" pitchFamily="18" charset="0"/>
                                </a:rPr>
                                <m:t>′</m:t>
                              </m:r>
                            </m:sup>
                          </m:sSup>
                        </m:e>
                      </m:d>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1</m:t>
                          </m:r>
                        </m:num>
                        <m:den>
                          <m:r>
                            <a:rPr lang="en-US" sz="2000" i="1">
                              <a:latin typeface="Cambria Math" panose="02040503050406030204" pitchFamily="18" charset="0"/>
                            </a:rPr>
                            <m:t>𝑁</m:t>
                          </m:r>
                        </m:den>
                      </m:f>
                      <m:sSubSup>
                        <m:sSubSupPr>
                          <m:ctrlPr>
                            <a:rPr lang="en-US" sz="2000" i="1">
                              <a:latin typeface="Cambria Math" panose="02040503050406030204" pitchFamily="18" charset="0"/>
                            </a:rPr>
                          </m:ctrlPr>
                        </m:sSubSupPr>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𝑥</m:t>
                              </m:r>
                              <m:r>
                                <a:rPr lang="en-US" sz="200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a:latin typeface="Cambria Math" panose="02040503050406030204" pitchFamily="18" charset="0"/>
                                    </a:rPr>
                                    <m:t>′</m:t>
                                  </m:r>
                                </m:sup>
                              </m:sSup>
                            </m:e>
                          </m:d>
                        </m:e>
                        <m:sub>
                          <m:r>
                            <a:rPr lang="en-US" sz="2000">
                              <a:latin typeface="Cambria Math" panose="02040503050406030204" pitchFamily="18" charset="0"/>
                            </a:rPr>
                            <m:t>2</m:t>
                          </m:r>
                        </m:sub>
                        <m:sup>
                          <m:r>
                            <a:rPr lang="en-US" sz="2000">
                              <a:latin typeface="Cambria Math" panose="02040503050406030204" pitchFamily="18" charset="0"/>
                            </a:rPr>
                            <m:t>2</m:t>
                          </m:r>
                        </m:sup>
                      </m:sSubSup>
                    </m:oMath>
                  </m:oMathPara>
                </a14:m>
                <a:endParaRPr lang="en-US" sz="2000"/>
              </a:p>
            </p:txBody>
          </p:sp>
        </mc:Choice>
        <mc:Fallback xmlns="">
          <p:sp>
            <p:nvSpPr>
              <p:cNvPr id="27" name="Rectangle 26"/>
              <p:cNvSpPr>
                <a:spLocks noRot="1" noChangeAspect="1" noMove="1" noResize="1" noEditPoints="1" noAdjustHandles="1" noChangeArrowheads="1" noChangeShapeType="1" noTextEdit="1"/>
              </p:cNvSpPr>
              <p:nvPr/>
            </p:nvSpPr>
            <p:spPr>
              <a:xfrm>
                <a:off x="889686" y="4852616"/>
                <a:ext cx="2729402" cy="668516"/>
              </a:xfrm>
              <a:prstGeom prst="rect">
                <a:avLst/>
              </a:prstGeom>
              <a:blipFill>
                <a:blip r:embed="rId10"/>
                <a:stretch>
                  <a:fillRect/>
                </a:stretch>
              </a:blipFill>
            </p:spPr>
            <p:txBody>
              <a:bodyPr/>
              <a:lstStyle/>
              <a:p>
                <a:r>
                  <a:rPr lang="en-US">
                    <a:noFill/>
                  </a:rPr>
                  <a:t> </a:t>
                </a:r>
              </a:p>
            </p:txBody>
          </p:sp>
        </mc:Fallback>
      </mc:AlternateContent>
      <p:sp>
        <p:nvSpPr>
          <p:cNvPr id="28" name="Rectangle 27"/>
          <p:cNvSpPr/>
          <p:nvPr/>
        </p:nvSpPr>
        <p:spPr>
          <a:xfrm>
            <a:off x="3528671" y="4972024"/>
            <a:ext cx="3275577" cy="430887"/>
          </a:xfrm>
          <a:prstGeom prst="rect">
            <a:avLst/>
          </a:prstGeom>
        </p:spPr>
        <p:txBody>
          <a:bodyPr wrap="none">
            <a:spAutoFit/>
          </a:bodyPr>
          <a:lstStyle/>
          <a:p>
            <a:r>
              <a:rPr lang="en-US" sz="2200" smtClean="0">
                <a:latin typeface="Calibri" panose="020F0502020204030204" pitchFamily="34" charset="0"/>
                <a:cs typeface="Calibri" panose="020F0502020204030204" pitchFamily="34" charset="0"/>
              </a:rPr>
              <a:t>N: Tổng số mẫu huấn luyện</a:t>
            </a:r>
            <a:endParaRPr lang="en-US" sz="2200">
              <a:latin typeface="Calibri" panose="020F0502020204030204" pitchFamily="34" charset="0"/>
              <a:cs typeface="Calibri" panose="020F0502020204030204" pitchFamily="34" charset="0"/>
            </a:endParaRPr>
          </a:p>
        </p:txBody>
      </p:sp>
      <p:sp>
        <p:nvSpPr>
          <p:cNvPr id="8" name="Slide Number Placeholder 7"/>
          <p:cNvSpPr>
            <a:spLocks noGrp="1"/>
          </p:cNvSpPr>
          <p:nvPr>
            <p:ph type="sldNum" sz="quarter" idx="4"/>
          </p:nvPr>
        </p:nvSpPr>
        <p:spPr/>
        <p:txBody>
          <a:bodyPr/>
          <a:lstStyle/>
          <a:p>
            <a:fld id="{401CF334-2D5C-4859-84A6-CA7E6E43FAEB}" type="slidenum">
              <a:rPr lang="en-US" smtClean="0"/>
              <a:pPr/>
              <a:t>11</a:t>
            </a:fld>
            <a:endParaRPr lang="en-US" dirty="0"/>
          </a:p>
        </p:txBody>
      </p:sp>
    </p:spTree>
    <p:extLst>
      <p:ext uri="{BB962C8B-B14F-4D97-AF65-F5344CB8AC3E}">
        <p14:creationId xmlns:p14="http://schemas.microsoft.com/office/powerpoint/2010/main" val="409119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Rectangle 13"/>
              <p:cNvSpPr/>
              <p:nvPr/>
            </p:nvSpPr>
            <p:spPr>
              <a:xfrm>
                <a:off x="585988" y="904827"/>
                <a:ext cx="6106360" cy="4940455"/>
              </a:xfrm>
              <a:prstGeom prst="rect">
                <a:avLst/>
              </a:prstGeom>
            </p:spPr>
            <p:txBody>
              <a:bodyPr wrap="square">
                <a:spAutoFit/>
              </a:bodyPr>
              <a:lstStyle/>
              <a:p>
                <a:pPr marL="342900" indent="-34290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Biểu diễn lớp ẩn bằng phân phối chuẩn </a:t>
                </a:r>
                <a14:m>
                  <m:oMath xmlns:m="http://schemas.openxmlformats.org/officeDocument/2006/math">
                    <m:r>
                      <a:rPr lang="en-US" sz="2200" i="1" smtClean="0">
                        <a:latin typeface="Cambria Math" panose="02040503050406030204" pitchFamily="18" charset="0"/>
                        <a:ea typeface="Cambria Math" panose="02040503050406030204" pitchFamily="18" charset="0"/>
                        <a:cs typeface="Calibri" panose="020F0502020204030204" pitchFamily="34" charset="0"/>
                      </a:rPr>
                      <m:t>𝒩</m:t>
                    </m:r>
                    <m:r>
                      <a:rPr lang="en-US" sz="2200" b="0" i="1" smtClean="0">
                        <a:latin typeface="Cambria Math" panose="02040503050406030204" pitchFamily="18" charset="0"/>
                        <a:ea typeface="Cambria Math" panose="02040503050406030204" pitchFamily="18" charset="0"/>
                        <a:cs typeface="Calibri" panose="020F0502020204030204" pitchFamily="34" charset="0"/>
                      </a:rPr>
                      <m:t>(</m:t>
                    </m:r>
                    <m:r>
                      <a:rPr lang="en-US" sz="2200" b="0" i="1" smtClean="0">
                        <a:latin typeface="Cambria Math" panose="02040503050406030204" pitchFamily="18" charset="0"/>
                        <a:ea typeface="Cambria Math" panose="02040503050406030204" pitchFamily="18" charset="0"/>
                        <a:cs typeface="Calibri" panose="020F0502020204030204" pitchFamily="34" charset="0"/>
                      </a:rPr>
                      <m:t>𝜇</m:t>
                    </m:r>
                    <m:r>
                      <a:rPr lang="en-US" sz="2200" b="0" i="1" smtClean="0">
                        <a:latin typeface="Cambria Math" panose="02040503050406030204" pitchFamily="18" charset="0"/>
                        <a:ea typeface="Cambria Math" panose="02040503050406030204" pitchFamily="18" charset="0"/>
                        <a:cs typeface="Calibri" panose="020F0502020204030204" pitchFamily="34" charset="0"/>
                      </a:rPr>
                      <m:t>, </m:t>
                    </m:r>
                    <m:sSup>
                      <m:sSupPr>
                        <m:ctrlPr>
                          <a:rPr lang="en-US" sz="2200" b="0" i="1" smtClean="0">
                            <a:latin typeface="Cambria Math" panose="02040503050406030204" pitchFamily="18" charset="0"/>
                            <a:ea typeface="Cambria Math" panose="02040503050406030204" pitchFamily="18" charset="0"/>
                            <a:cs typeface="Calibri" panose="020F0502020204030204" pitchFamily="34" charset="0"/>
                          </a:rPr>
                        </m:ctrlPr>
                      </m:sSupPr>
                      <m:e>
                        <m:r>
                          <a:rPr lang="en-US" sz="2200" b="0" i="1" smtClean="0">
                            <a:latin typeface="Cambria Math" panose="02040503050406030204" pitchFamily="18" charset="0"/>
                            <a:ea typeface="Cambria Math" panose="02040503050406030204" pitchFamily="18" charset="0"/>
                            <a:cs typeface="Calibri" panose="020F0502020204030204" pitchFamily="34" charset="0"/>
                          </a:rPr>
                          <m:t>𝜎</m:t>
                        </m:r>
                      </m:e>
                      <m:sup>
                        <m:r>
                          <a:rPr lang="en-US" sz="22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n-US" sz="22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200" smtClean="0">
                    <a:latin typeface="Calibri" panose="020F0502020204030204" pitchFamily="34" charset="0"/>
                    <a:cs typeface="Calibri" panose="020F0502020204030204" pitchFamily="34" charset="0"/>
                  </a:rPr>
                  <a:t> thay vì bằng lớp neural cố định như AE</a:t>
                </a:r>
              </a:p>
              <a:p>
                <a:pPr marL="342900" indent="-34290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Kì vọng (</a:t>
                </a:r>
                <a:r>
                  <a:rPr lang="el-GR" sz="2200" smtClean="0">
                    <a:latin typeface="Calibri" panose="020F0502020204030204" pitchFamily="34" charset="0"/>
                    <a:cs typeface="Calibri" panose="020F0502020204030204" pitchFamily="34" charset="0"/>
                  </a:rPr>
                  <a:t>μ</a:t>
                </a:r>
                <a:r>
                  <a:rPr lang="en-US" sz="2200" smtClean="0">
                    <a:latin typeface="Calibri" panose="020F0502020204030204" pitchFamily="34" charset="0"/>
                    <a:cs typeface="Calibri" panose="020F0502020204030204" pitchFamily="34" charset="0"/>
                  </a:rPr>
                  <a:t>) và độ lệch chuẩn (</a:t>
                </a:r>
                <a:r>
                  <a:rPr lang="el-GR" sz="2200" smtClean="0">
                    <a:latin typeface="Calibri" panose="020F0502020204030204" pitchFamily="34" charset="0"/>
                    <a:cs typeface="Calibri" panose="020F0502020204030204" pitchFamily="34" charset="0"/>
                  </a:rPr>
                  <a:t>σ</a:t>
                </a:r>
                <a:r>
                  <a:rPr lang="en-US" sz="2200" smtClean="0">
                    <a:latin typeface="Calibri" panose="020F0502020204030204" pitchFamily="34" charset="0"/>
                    <a:cs typeface="Calibri" panose="020F0502020204030204" pitchFamily="34" charset="0"/>
                  </a:rPr>
                  <a:t>) được tính toán dưới dạng các neurons</a:t>
                </a:r>
              </a:p>
              <a:p>
                <a:pPr marL="342900" indent="-342900">
                  <a:lnSpc>
                    <a:spcPct val="120000"/>
                  </a:lnSpc>
                  <a:buFont typeface="Arial" panose="020B0604020202020204" pitchFamily="34" charset="0"/>
                  <a:buChar char="•"/>
                </a:pPr>
                <a:r>
                  <a:rPr lang="en-US" sz="2200" b="1" smtClean="0">
                    <a:latin typeface="Calibri" panose="020F0502020204030204" pitchFamily="34" charset="0"/>
                    <a:cs typeface="Calibri" panose="020F0502020204030204" pitchFamily="34" charset="0"/>
                  </a:rPr>
                  <a:t>Lỗi </a:t>
                </a:r>
                <a:r>
                  <a:rPr lang="en-US" sz="2200" b="1">
                    <a:latin typeface="Calibri" panose="020F0502020204030204" pitchFamily="34" charset="0"/>
                    <a:cs typeface="Calibri" panose="020F0502020204030204" pitchFamily="34" charset="0"/>
                  </a:rPr>
                  <a:t>tái tạo:</a:t>
                </a:r>
              </a:p>
              <a:p>
                <a:pPr>
                  <a:lnSpc>
                    <a:spcPct val="120000"/>
                  </a:lnSpc>
                </a:pPr>
                <a:endParaRPr lang="en-US" sz="2200" smtClean="0">
                  <a:latin typeface="Calibri" panose="020F0502020204030204" pitchFamily="34" charset="0"/>
                  <a:cs typeface="Calibri" panose="020F0502020204030204" pitchFamily="34" charset="0"/>
                </a:endParaRPr>
              </a:p>
              <a:p>
                <a:pPr>
                  <a:lnSpc>
                    <a:spcPct val="120000"/>
                  </a:lnSpc>
                </a:pPr>
                <a:endParaRPr lang="en-US" sz="2200">
                  <a:latin typeface="Calibri" panose="020F0502020204030204" pitchFamily="34" charset="0"/>
                  <a:cs typeface="Calibri" panose="020F0502020204030204" pitchFamily="34" charset="0"/>
                </a:endParaRPr>
              </a:p>
              <a:p>
                <a:pPr>
                  <a:lnSpc>
                    <a:spcPct val="120000"/>
                  </a:lnSpc>
                </a:pPr>
                <a:r>
                  <a:rPr lang="en-US" sz="2200">
                    <a:latin typeface="Calibri" panose="020F0502020204030204" pitchFamily="34" charset="0"/>
                    <a:cs typeface="Calibri" panose="020F0502020204030204" pitchFamily="34" charset="0"/>
                  </a:rPr>
                  <a:t>      N: Tổng số mẫu huấn luyện</a:t>
                </a:r>
              </a:p>
              <a:p>
                <a:pPr>
                  <a:lnSpc>
                    <a:spcPct val="120000"/>
                  </a:lnSpc>
                </a:pPr>
                <a:r>
                  <a:rPr lang="en-US" sz="2200">
                    <a:latin typeface="Calibri" panose="020F0502020204030204" pitchFamily="34" charset="0"/>
                    <a:cs typeface="Calibri" panose="020F0502020204030204" pitchFamily="34" charset="0"/>
                  </a:rPr>
                  <a:t>      </a:t>
                </a:r>
                <a14:m>
                  <m:oMath xmlns:m="http://schemas.openxmlformats.org/officeDocument/2006/math">
                    <m:sSub>
                      <m:sSubPr>
                        <m:ctrlPr>
                          <a:rPr lang="en-US" sz="2200" i="1" smtClean="0">
                            <a:solidFill>
                              <a:srgbClr val="FF0000"/>
                            </a:solidFill>
                            <a:latin typeface="Cambria Math" panose="02040503050406030204" pitchFamily="18" charset="0"/>
                          </a:rPr>
                        </m:ctrlPr>
                      </m:sSubPr>
                      <m:e>
                        <m:r>
                          <a:rPr lang="en-US" sz="2200" i="1">
                            <a:solidFill>
                              <a:srgbClr val="FF0000"/>
                            </a:solidFill>
                            <a:latin typeface="Cambria Math" panose="02040503050406030204" pitchFamily="18" charset="0"/>
                          </a:rPr>
                          <m:t>𝐷</m:t>
                        </m:r>
                      </m:e>
                      <m:sub>
                        <m:r>
                          <a:rPr lang="en-US" sz="2200" i="1">
                            <a:solidFill>
                              <a:srgbClr val="FF0000"/>
                            </a:solidFill>
                            <a:latin typeface="Cambria Math" panose="02040503050406030204" pitchFamily="18" charset="0"/>
                          </a:rPr>
                          <m:t>𝐾𝐿</m:t>
                        </m:r>
                      </m:sub>
                    </m:sSub>
                  </m:oMath>
                </a14:m>
                <a:r>
                  <a:rPr lang="en-US" sz="2200">
                    <a:latin typeface="Calibri" panose="020F0502020204030204" pitchFamily="34" charset="0"/>
                    <a:cs typeface="Calibri" panose="020F0502020204030204" pitchFamily="34" charset="0"/>
                  </a:rPr>
                  <a:t>: Kulback-Leibler Divergence </a:t>
                </a:r>
                <a:r>
                  <a:rPr lang="en-US" sz="2200" smtClean="0">
                    <a:latin typeface="Calibri" panose="020F0502020204030204" pitchFamily="34" charset="0"/>
                    <a:cs typeface="Calibri" panose="020F0502020204030204" pitchFamily="34" charset="0"/>
                  </a:rPr>
                  <a:t>Loss</a:t>
                </a:r>
              </a:p>
              <a:p>
                <a:pPr>
                  <a:lnSpc>
                    <a:spcPct val="120000"/>
                  </a:lnSpc>
                </a:pPr>
                <a:r>
                  <a:rPr lang="en-US" sz="2200">
                    <a:latin typeface="Calibri" panose="020F0502020204030204" pitchFamily="34" charset="0"/>
                    <a:cs typeface="Calibri" panose="020F0502020204030204" pitchFamily="34" charset="0"/>
                  </a:rPr>
                  <a:t> </a:t>
                </a:r>
                <a:r>
                  <a:rPr lang="en-US" sz="2200" smtClean="0">
                    <a:latin typeface="Calibri" panose="020F0502020204030204" pitchFamily="34" charset="0"/>
                    <a:cs typeface="Calibri" panose="020F0502020204030204" pitchFamily="34" charset="0"/>
                  </a:rPr>
                  <a:t>     </a:t>
                </a:r>
                <a14:m>
                  <m:oMath xmlns:m="http://schemas.openxmlformats.org/officeDocument/2006/math">
                    <m:sSub>
                      <m:sSubPr>
                        <m:ctrlPr>
                          <a:rPr lang="en-US" sz="2200" i="1">
                            <a:solidFill>
                              <a:srgbClr val="FF0000"/>
                            </a:solidFill>
                            <a:latin typeface="Cambria Math" panose="02040503050406030204" pitchFamily="18" charset="0"/>
                          </a:rPr>
                        </m:ctrlPr>
                      </m:sSubPr>
                      <m:e>
                        <m:r>
                          <a:rPr lang="en-US" sz="2200" i="1">
                            <a:solidFill>
                              <a:srgbClr val="FF0000"/>
                            </a:solidFill>
                            <a:latin typeface="Cambria Math" panose="02040503050406030204" pitchFamily="18" charset="0"/>
                          </a:rPr>
                          <m:t>𝐷</m:t>
                        </m:r>
                      </m:e>
                      <m:sub>
                        <m:r>
                          <a:rPr lang="en-US" sz="2200" i="1">
                            <a:solidFill>
                              <a:srgbClr val="FF0000"/>
                            </a:solidFill>
                            <a:latin typeface="Cambria Math" panose="02040503050406030204" pitchFamily="18" charset="0"/>
                          </a:rPr>
                          <m:t>𝐾𝐿</m:t>
                        </m:r>
                      </m:sub>
                    </m:sSub>
                  </m:oMath>
                </a14:m>
                <a:r>
                  <a:rPr lang="en-US" sz="2200" smtClean="0">
                    <a:latin typeface="Calibri" panose="020F0502020204030204" pitchFamily="34" charset="0"/>
                    <a:cs typeface="Calibri" panose="020F0502020204030204" pitchFamily="34" charset="0"/>
                  </a:rPr>
                  <a:t> thể hiện mất mát do sự xấp xỉ phân phối lớp ẩn với phân phối thực sự của nó</a:t>
                </a:r>
              </a:p>
              <a:p>
                <a:pPr>
                  <a:lnSpc>
                    <a:spcPct val="120000"/>
                  </a:lnSpc>
                </a:pPr>
                <a:endParaRPr lang="en-US" sz="2200">
                  <a:latin typeface="Calibri" panose="020F0502020204030204" pitchFamily="34" charset="0"/>
                  <a:cs typeface="Calibri" panose="020F0502020204030204" pitchFamily="34"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585988" y="904827"/>
                <a:ext cx="6106360" cy="4940455"/>
              </a:xfrm>
              <a:prstGeom prst="rect">
                <a:avLst/>
              </a:prstGeom>
              <a:blipFill>
                <a:blip r:embed="rId3"/>
                <a:stretch>
                  <a:fillRect l="-1297" r="-1896"/>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E96E5008-A475-49E0-BA63-B39CBA55ABA9}"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0" y="382880"/>
            <a:ext cx="5407930"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Variational Autoencoder (VAE)</a:t>
            </a:r>
            <a:endParaRPr lang="en-US" sz="3200" b="1" dirty="0" err="1" smtClean="0">
              <a:latin typeface="Calibri" panose="020F0502020204030204" pitchFamily="34" charset="0"/>
              <a:cs typeface="Calibri" panose="020F0502020204030204" pitchFamily="34" charset="0"/>
            </a:endParaRPr>
          </a:p>
        </p:txBody>
      </p:sp>
      <p:sp>
        <p:nvSpPr>
          <p:cNvPr id="25" name="TextBox 24"/>
          <p:cNvSpPr txBox="1"/>
          <p:nvPr/>
        </p:nvSpPr>
        <p:spPr>
          <a:xfrm>
            <a:off x="8579664" y="5279199"/>
            <a:ext cx="1653160" cy="400110"/>
          </a:xfrm>
          <a:prstGeom prst="rect">
            <a:avLst/>
          </a:prstGeom>
          <a:noFill/>
          <a:ln>
            <a:noFill/>
          </a:ln>
        </p:spPr>
        <p:txBody>
          <a:bodyPr wrap="square" rtlCol="0">
            <a:spAutoFit/>
          </a:bodyPr>
          <a:lstStyle/>
          <a:p>
            <a:r>
              <a:rPr lang="en-US" sz="2000" b="1" smtClean="0">
                <a:latin typeface="Calibri" panose="020F0502020204030204" pitchFamily="34" charset="0"/>
                <a:cs typeface="Calibri" panose="020F0502020204030204" pitchFamily="34" charset="0"/>
              </a:rPr>
              <a:t>Kiến trúc VAE</a:t>
            </a:r>
            <a:endParaRPr lang="en-US" sz="2000" b="1" dirty="0" err="1" smtClean="0">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4"/>
          <a:stretch>
            <a:fillRect/>
          </a:stretch>
        </p:blipFill>
        <p:spPr>
          <a:xfrm>
            <a:off x="6518888" y="967655"/>
            <a:ext cx="5774712" cy="4496828"/>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1596571" y="2968251"/>
                <a:ext cx="3664465" cy="668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ℒ</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a:latin typeface="Cambria Math" panose="02040503050406030204" pitchFamily="18" charset="0"/>
                                </a:rPr>
                                <m:t>′</m:t>
                              </m:r>
                            </m:sup>
                          </m:sSup>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d>
                        <m:dPr>
                          <m:ctrlPr>
                            <a:rPr lang="en-US" sz="2000" b="0" i="1" smtClean="0">
                              <a:latin typeface="Cambria Math" panose="02040503050406030204" pitchFamily="18" charset="0"/>
                            </a:rPr>
                          </m:ctrlPr>
                        </m:dPr>
                        <m:e>
                          <m:sSubSup>
                            <m:sSubSupPr>
                              <m:ctrlPr>
                                <a:rPr lang="en-US" sz="2000" i="1">
                                  <a:latin typeface="Cambria Math" panose="02040503050406030204" pitchFamily="18" charset="0"/>
                                </a:rPr>
                              </m:ctrlPr>
                            </m:sSubSupPr>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𝑥</m:t>
                                  </m:r>
                                  <m:r>
                                    <a:rPr lang="en-US" sz="200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a:latin typeface="Cambria Math" panose="02040503050406030204" pitchFamily="18" charset="0"/>
                                        </a:rPr>
                                        <m:t>′</m:t>
                                      </m:r>
                                    </m:sup>
                                  </m:sSup>
                                </m:e>
                              </m:d>
                            </m:e>
                            <m:sub>
                              <m:r>
                                <a:rPr lang="en-US" sz="2000">
                                  <a:latin typeface="Cambria Math" panose="02040503050406030204" pitchFamily="18" charset="0"/>
                                </a:rPr>
                                <m:t>2</m:t>
                              </m:r>
                            </m:sub>
                            <m:sup>
                              <m:r>
                                <a:rPr lang="en-US" sz="2000">
                                  <a:latin typeface="Cambria Math" panose="02040503050406030204" pitchFamily="18" charset="0"/>
                                </a:rPr>
                                <m:t>2</m:t>
                              </m:r>
                            </m:sup>
                          </m:sSubSup>
                          <m:r>
                            <a:rPr lang="en-US" sz="2000" b="0" i="1" smtClean="0">
                              <a:latin typeface="Cambria Math" panose="02040503050406030204" pitchFamily="18" charset="0"/>
                            </a:rPr>
                            <m:t>+</m:t>
                          </m:r>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𝐷</m:t>
                              </m:r>
                            </m:e>
                            <m:sub>
                              <m:r>
                                <a:rPr lang="en-US" sz="2000" b="0" i="1" smtClean="0">
                                  <a:solidFill>
                                    <a:srgbClr val="FF0000"/>
                                  </a:solidFill>
                                  <a:latin typeface="Cambria Math" panose="02040503050406030204" pitchFamily="18" charset="0"/>
                                </a:rPr>
                                <m:t>𝐾𝐿</m:t>
                              </m:r>
                            </m:sub>
                          </m:sSub>
                        </m:e>
                      </m:d>
                    </m:oMath>
                  </m:oMathPara>
                </a14:m>
                <a:endParaRPr lang="en-US" sz="2000"/>
              </a:p>
            </p:txBody>
          </p:sp>
        </mc:Choice>
        <mc:Fallback xmlns="">
          <p:sp>
            <p:nvSpPr>
              <p:cNvPr id="12" name="Rectangle 11"/>
              <p:cNvSpPr>
                <a:spLocks noRot="1" noChangeAspect="1" noMove="1" noResize="1" noEditPoints="1" noAdjustHandles="1" noChangeArrowheads="1" noChangeShapeType="1" noTextEdit="1"/>
              </p:cNvSpPr>
              <p:nvPr/>
            </p:nvSpPr>
            <p:spPr>
              <a:xfrm>
                <a:off x="1596571" y="2968251"/>
                <a:ext cx="3664465" cy="66851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1596571" y="5425325"/>
                <a:ext cx="4342022" cy="668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𝐷</m:t>
                          </m:r>
                        </m:e>
                        <m:sub>
                          <m:r>
                            <a:rPr lang="en-US" sz="2000" b="0" i="1" smtClean="0">
                              <a:latin typeface="Cambria Math" panose="02040503050406030204" pitchFamily="18" charset="0"/>
                            </a:rPr>
                            <m:t>𝐾𝐿</m:t>
                          </m:r>
                        </m:sub>
                      </m:sSub>
                      <m:r>
                        <a:rPr lang="en-US" sz="2000" i="0">
                          <a:latin typeface="Cambria Math" panose="02040503050406030204" pitchFamily="18" charset="0"/>
                        </a:rPr>
                        <m:t>= −</m:t>
                      </m:r>
                      <m:f>
                        <m:fPr>
                          <m:ctrlPr>
                            <a:rPr lang="en-US" sz="2000" i="1">
                              <a:latin typeface="Cambria Math" panose="02040503050406030204" pitchFamily="18" charset="0"/>
                            </a:rPr>
                          </m:ctrlPr>
                        </m:fPr>
                        <m:num>
                          <m:r>
                            <a:rPr lang="en-US" sz="2000" i="0">
                              <a:latin typeface="Cambria Math" panose="02040503050406030204" pitchFamily="18" charset="0"/>
                            </a:rPr>
                            <m:t>1</m:t>
                          </m:r>
                        </m:num>
                        <m:den>
                          <m:r>
                            <a:rPr lang="en-US" sz="2000" i="0">
                              <a:latin typeface="Cambria Math" panose="02040503050406030204" pitchFamily="18" charset="0"/>
                            </a:rPr>
                            <m:t>2</m:t>
                          </m:r>
                        </m:den>
                      </m:f>
                      <m:d>
                        <m:dPr>
                          <m:ctrlPr>
                            <a:rPr lang="en-US" sz="2000" i="1">
                              <a:latin typeface="Cambria Math" panose="02040503050406030204" pitchFamily="18" charset="0"/>
                            </a:rPr>
                          </m:ctrlPr>
                        </m:dPr>
                        <m:e>
                          <m:r>
                            <a:rPr lang="en-US" sz="2000" i="0">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𝜇</m:t>
                              </m:r>
                            </m:e>
                            <m:sup>
                              <m:r>
                                <a:rPr lang="en-US" sz="2000" i="0">
                                  <a:latin typeface="Cambria Math" panose="02040503050406030204" pitchFamily="18" charset="0"/>
                                </a:rPr>
                                <m:t>2</m:t>
                              </m:r>
                            </m:sup>
                          </m:sSup>
                          <m:r>
                            <a:rPr lang="en-US" sz="2000" i="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𝜎</m:t>
                              </m:r>
                            </m:e>
                            <m:sup>
                              <m:r>
                                <a:rPr lang="en-US" sz="2000" i="0">
                                  <a:latin typeface="Cambria Math" panose="02040503050406030204" pitchFamily="18" charset="0"/>
                                </a:rPr>
                                <m:t>2</m:t>
                              </m:r>
                            </m:sup>
                          </m:sSup>
                          <m:r>
                            <a:rPr lang="en-US" sz="2000" i="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i="0">
                                  <a:latin typeface="Cambria Math" panose="02040503050406030204" pitchFamily="18" charset="0"/>
                                </a:rPr>
                                <m:t>log</m:t>
                              </m:r>
                            </m:fName>
                            <m:e>
                              <m:sSup>
                                <m:sSupPr>
                                  <m:ctrlPr>
                                    <a:rPr lang="en-US" sz="2000" i="1">
                                      <a:latin typeface="Cambria Math" panose="02040503050406030204" pitchFamily="18" charset="0"/>
                                    </a:rPr>
                                  </m:ctrlPr>
                                </m:sSupPr>
                                <m:e>
                                  <m:r>
                                    <a:rPr lang="en-US" sz="2000" i="1">
                                      <a:latin typeface="Cambria Math" panose="02040503050406030204" pitchFamily="18" charset="0"/>
                                    </a:rPr>
                                    <m:t>𝜎</m:t>
                                  </m:r>
                                </m:e>
                                <m:sup>
                                  <m:r>
                                    <a:rPr lang="en-US" sz="2000" i="0">
                                      <a:latin typeface="Cambria Math" panose="02040503050406030204" pitchFamily="18" charset="0"/>
                                    </a:rPr>
                                    <m:t>2</m:t>
                                  </m:r>
                                </m:sup>
                              </m:sSup>
                            </m:e>
                          </m:func>
                        </m:e>
                      </m:d>
                      <m:r>
                        <a:rPr lang="en-US" sz="2000" b="0" i="1" smtClean="0">
                          <a:latin typeface="Cambria Math" panose="02040503050406030204" pitchFamily="18" charset="0"/>
                        </a:rPr>
                        <m:t> [7]</m:t>
                      </m:r>
                    </m:oMath>
                  </m:oMathPara>
                </a14:m>
                <a:endParaRPr lang="en-US" sz="2000"/>
              </a:p>
            </p:txBody>
          </p:sp>
        </mc:Choice>
        <mc:Fallback xmlns="">
          <p:sp>
            <p:nvSpPr>
              <p:cNvPr id="18" name="Rectangle 17"/>
              <p:cNvSpPr>
                <a:spLocks noRot="1" noChangeAspect="1" noMove="1" noResize="1" noEditPoints="1" noAdjustHandles="1" noChangeArrowheads="1" noChangeShapeType="1" noTextEdit="1"/>
              </p:cNvSpPr>
              <p:nvPr/>
            </p:nvSpPr>
            <p:spPr>
              <a:xfrm>
                <a:off x="1596571" y="5425325"/>
                <a:ext cx="4342022" cy="668516"/>
              </a:xfrm>
              <a:prstGeom prst="rect">
                <a:avLst/>
              </a:prstGeom>
              <a:blipFill>
                <a:blip r:embed="rId6"/>
                <a:stretch>
                  <a:fillRect/>
                </a:stretch>
              </a:blipFill>
            </p:spPr>
            <p:txBody>
              <a:bodyPr/>
              <a:lstStyle/>
              <a:p>
                <a:r>
                  <a:rPr lang="en-US">
                    <a:noFill/>
                  </a:rPr>
                  <a:t> </a:t>
                </a:r>
              </a:p>
            </p:txBody>
          </p:sp>
        </mc:Fallback>
      </mc:AlternateContent>
      <p:sp>
        <p:nvSpPr>
          <p:cNvPr id="5" name="Rectangle 4"/>
          <p:cNvSpPr/>
          <p:nvPr/>
        </p:nvSpPr>
        <p:spPr>
          <a:xfrm>
            <a:off x="590900" y="6305880"/>
            <a:ext cx="10022225" cy="276999"/>
          </a:xfrm>
          <a:prstGeom prst="rect">
            <a:avLst/>
          </a:prstGeom>
        </p:spPr>
        <p:txBody>
          <a:bodyPr wrap="square">
            <a:spAutoFit/>
          </a:bodyPr>
          <a:lstStyle/>
          <a:p>
            <a:r>
              <a:rPr lang="en-US" sz="1200" smtClean="0">
                <a:latin typeface="Calibri" panose="020F0502020204030204" pitchFamily="34" charset="0"/>
                <a:ea typeface="Calibri" panose="020F0502020204030204" pitchFamily="34" charset="0"/>
                <a:cs typeface="Calibri" panose="020F0502020204030204" pitchFamily="34" charset="0"/>
              </a:rPr>
              <a:t>[7] D</a:t>
            </a:r>
            <a:r>
              <a:rPr lang="en-US" sz="1200">
                <a:latin typeface="Calibri" panose="020F0502020204030204" pitchFamily="34" charset="0"/>
                <a:ea typeface="Calibri" panose="020F0502020204030204" pitchFamily="34" charset="0"/>
                <a:cs typeface="Calibri" panose="020F0502020204030204" pitchFamily="34" charset="0"/>
              </a:rPr>
              <a:t>. P. Kingma and M. Welling, "Auto-Encoding Variational Bayes," in </a:t>
            </a:r>
            <a:r>
              <a:rPr lang="en-US" sz="1200" i="1">
                <a:latin typeface="Calibri" panose="020F0502020204030204" pitchFamily="34" charset="0"/>
                <a:ea typeface="Calibri" panose="020F0502020204030204" pitchFamily="34" charset="0"/>
                <a:cs typeface="Calibri" panose="020F0502020204030204" pitchFamily="34" charset="0"/>
              </a:rPr>
              <a:t>International Conference on Learning Representations</a:t>
            </a:r>
            <a:r>
              <a:rPr lang="en-US" sz="1200">
                <a:latin typeface="Calibri" panose="020F0502020204030204" pitchFamily="34" charset="0"/>
                <a:ea typeface="Calibri" panose="020F0502020204030204" pitchFamily="34" charset="0"/>
                <a:cs typeface="Calibri" panose="020F0502020204030204" pitchFamily="34" charset="0"/>
              </a:rPr>
              <a:t>, Banff, Canada, April 2014</a:t>
            </a:r>
            <a:endParaRPr lang="en-US" sz="1200">
              <a:latin typeface="Calibri" panose="020F0502020204030204" pitchFamily="34" charset="0"/>
              <a:cs typeface="Calibri" panose="020F0502020204030204" pitchFamily="34" charset="0"/>
            </a:endParaRPr>
          </a:p>
        </p:txBody>
      </p:sp>
      <p:sp>
        <p:nvSpPr>
          <p:cNvPr id="6" name="Slide Number Placeholder 5"/>
          <p:cNvSpPr>
            <a:spLocks noGrp="1"/>
          </p:cNvSpPr>
          <p:nvPr>
            <p:ph type="sldNum" sz="quarter" idx="4"/>
          </p:nvPr>
        </p:nvSpPr>
        <p:spPr/>
        <p:txBody>
          <a:bodyPr/>
          <a:lstStyle/>
          <a:p>
            <a:fld id="{401CF334-2D5C-4859-84A6-CA7E6E43FAEB}" type="slidenum">
              <a:rPr lang="en-US" smtClean="0"/>
              <a:pPr/>
              <a:t>12</a:t>
            </a:fld>
            <a:endParaRPr lang="en-US" dirty="0"/>
          </a:p>
        </p:txBody>
      </p:sp>
    </p:spTree>
    <p:extLst>
      <p:ext uri="{BB962C8B-B14F-4D97-AF65-F5344CB8AC3E}">
        <p14:creationId xmlns:p14="http://schemas.microsoft.com/office/powerpoint/2010/main" val="377306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4"/>
          <a:stretch>
            <a:fillRect/>
          </a:stretch>
        </p:blipFill>
        <p:spPr>
          <a:xfrm>
            <a:off x="6261100" y="952154"/>
            <a:ext cx="5754073" cy="1974218"/>
          </a:xfrm>
          <a:prstGeom prst="rect">
            <a:avLst/>
          </a:prstGeom>
        </p:spPr>
      </p:pic>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64346650-6B47-4D11-91B1-88C0866C38A0}"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0" y="382880"/>
            <a:ext cx="5915930"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Convolutional Autoencoder (CAE)</a:t>
            </a:r>
            <a:endParaRPr lang="en-US" sz="3200" b="1" dirty="0" err="1" smtClean="0">
              <a:latin typeface="Calibri" panose="020F0502020204030204" pitchFamily="34" charset="0"/>
              <a:cs typeface="Calibri" panose="020F0502020204030204" pitchFamily="34" charset="0"/>
            </a:endParaRPr>
          </a:p>
        </p:txBody>
      </p:sp>
      <p:pic>
        <p:nvPicPr>
          <p:cNvPr id="13" name="Picture 12"/>
          <p:cNvPicPr>
            <a:picLocks noChangeAspect="1"/>
          </p:cNvPicPr>
          <p:nvPr/>
        </p:nvPicPr>
        <p:blipFill>
          <a:blip r:embed="rId5"/>
          <a:stretch>
            <a:fillRect/>
          </a:stretch>
        </p:blipFill>
        <p:spPr>
          <a:xfrm>
            <a:off x="345170" y="906898"/>
            <a:ext cx="5674630" cy="1591283"/>
          </a:xfrm>
          <a:prstGeom prst="rect">
            <a:avLst/>
          </a:prstGeom>
        </p:spPr>
      </p:pic>
      <p:sp>
        <p:nvSpPr>
          <p:cNvPr id="14" name="Rectangle 13"/>
          <p:cNvSpPr/>
          <p:nvPr/>
        </p:nvSpPr>
        <p:spPr>
          <a:xfrm>
            <a:off x="882147" y="1114425"/>
            <a:ext cx="440875" cy="968236"/>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971182500"/>
              </p:ext>
            </p:extLst>
          </p:nvPr>
        </p:nvGraphicFramePr>
        <p:xfrm>
          <a:off x="6019800" y="3076345"/>
          <a:ext cx="2319424" cy="1910637"/>
        </p:xfrm>
        <a:graphic>
          <a:graphicData uri="http://schemas.openxmlformats.org/presentationml/2006/ole">
            <mc:AlternateContent xmlns:mc="http://schemas.openxmlformats.org/markup-compatibility/2006">
              <mc:Choice xmlns:v="urn:schemas-microsoft-com:vml" Requires="v">
                <p:oleObj spid="_x0000_s12575" name="Visio" r:id="rId6" imgW="1676320" imgH="1362219" progId="Visio.Drawing.15">
                  <p:embed/>
                </p:oleObj>
              </mc:Choice>
              <mc:Fallback>
                <p:oleObj name="Visio" r:id="rId6" imgW="1676320" imgH="1362219" progId="Visio.Drawing.15">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3076345"/>
                        <a:ext cx="2319424" cy="1910637"/>
                      </a:xfrm>
                      <a:prstGeom prst="rect">
                        <a:avLst/>
                      </a:prstGeom>
                      <a:noFill/>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572634439"/>
              </p:ext>
            </p:extLst>
          </p:nvPr>
        </p:nvGraphicFramePr>
        <p:xfrm>
          <a:off x="8700809" y="3076345"/>
          <a:ext cx="2567974" cy="1865623"/>
        </p:xfrm>
        <a:graphic>
          <a:graphicData uri="http://schemas.openxmlformats.org/presentationml/2006/ole">
            <mc:AlternateContent xmlns:mc="http://schemas.openxmlformats.org/markup-compatibility/2006">
              <mc:Choice xmlns:v="urn:schemas-microsoft-com:vml" Requires="v">
                <p:oleObj spid="_x0000_s12576" name="Visio" r:id="rId8" imgW="1876405" imgH="1352364" progId="Visio.Drawing.15">
                  <p:embed/>
                </p:oleObj>
              </mc:Choice>
              <mc:Fallback>
                <p:oleObj name="Visio" r:id="rId8" imgW="1876405" imgH="1352364" progId="Visio.Drawing.15">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00809" y="3076345"/>
                        <a:ext cx="2567974" cy="1865623"/>
                      </a:xfrm>
                      <a:prstGeom prst="rect">
                        <a:avLst/>
                      </a:prstGeom>
                      <a:noFill/>
                    </p:spPr>
                  </p:pic>
                </p:oleObj>
              </mc:Fallback>
            </mc:AlternateContent>
          </a:graphicData>
        </a:graphic>
      </p:graphicFrame>
      <p:cxnSp>
        <p:nvCxnSpPr>
          <p:cNvPr id="29" name="Straight Arrow Connector 28"/>
          <p:cNvCxnSpPr/>
          <p:nvPr/>
        </p:nvCxnSpPr>
        <p:spPr>
          <a:xfrm flipH="1">
            <a:off x="7518476" y="2811479"/>
            <a:ext cx="229210" cy="3616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0231395" y="2776373"/>
            <a:ext cx="145627" cy="3634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547088" y="4617650"/>
            <a:ext cx="2004685" cy="369332"/>
          </a:xfrm>
          <a:prstGeom prst="rect">
            <a:avLst/>
          </a:prstGeom>
          <a:noFill/>
          <a:ln>
            <a:noFill/>
          </a:ln>
        </p:spPr>
        <p:txBody>
          <a:bodyPr wrap="square" rtlCol="0">
            <a:spAutoFit/>
          </a:bodyPr>
          <a:lstStyle/>
          <a:p>
            <a:r>
              <a:rPr lang="en-US" b="1" smtClean="0">
                <a:latin typeface="Calibri" panose="020F0502020204030204" pitchFamily="34" charset="0"/>
                <a:cs typeface="Calibri" panose="020F0502020204030204" pitchFamily="34" charset="0"/>
              </a:rPr>
              <a:t>Lớp Convolution</a:t>
            </a:r>
            <a:endParaRPr lang="en-US" b="1" dirty="0" err="1" smtClean="0">
              <a:latin typeface="Calibri" panose="020F0502020204030204" pitchFamily="34" charset="0"/>
              <a:cs typeface="Calibri" panose="020F0502020204030204" pitchFamily="34" charset="0"/>
            </a:endParaRPr>
          </a:p>
        </p:txBody>
      </p:sp>
      <p:sp>
        <p:nvSpPr>
          <p:cNvPr id="34" name="TextBox 33"/>
          <p:cNvSpPr txBox="1"/>
          <p:nvPr/>
        </p:nvSpPr>
        <p:spPr>
          <a:xfrm>
            <a:off x="9338502" y="4620489"/>
            <a:ext cx="3005898" cy="369332"/>
          </a:xfrm>
          <a:prstGeom prst="rect">
            <a:avLst/>
          </a:prstGeom>
          <a:noFill/>
          <a:ln>
            <a:noFill/>
          </a:ln>
        </p:spPr>
        <p:txBody>
          <a:bodyPr wrap="square" rtlCol="0">
            <a:spAutoFit/>
          </a:bodyPr>
          <a:lstStyle/>
          <a:p>
            <a:r>
              <a:rPr lang="en-US" b="1" smtClean="0">
                <a:latin typeface="Calibri" panose="020F0502020204030204" pitchFamily="34" charset="0"/>
                <a:cs typeface="Calibri" panose="020F0502020204030204" pitchFamily="34" charset="0"/>
              </a:rPr>
              <a:t>Lớp Transposed Convolution</a:t>
            </a:r>
            <a:endParaRPr lang="en-US" b="1" dirty="0" err="1" smtClean="0">
              <a:latin typeface="Calibri" panose="020F0502020204030204" pitchFamily="34" charset="0"/>
              <a:cs typeface="Calibri" panose="020F0502020204030204" pitchFamily="34" charset="0"/>
            </a:endParaRPr>
          </a:p>
        </p:txBody>
      </p:sp>
      <p:sp>
        <p:nvSpPr>
          <p:cNvPr id="37" name="Rectangle 36"/>
          <p:cNvSpPr/>
          <p:nvPr/>
        </p:nvSpPr>
        <p:spPr>
          <a:xfrm>
            <a:off x="6198341" y="1127957"/>
            <a:ext cx="344966" cy="461665"/>
          </a:xfrm>
          <a:prstGeom prst="rect">
            <a:avLst/>
          </a:prstGeom>
        </p:spPr>
        <p:txBody>
          <a:bodyPr wrap="none">
            <a:spAutoFit/>
          </a:bodyPr>
          <a:lstStyle/>
          <a:p>
            <a:r>
              <a:rPr lang="en-US" sz="2400" smtClean="0">
                <a:latin typeface="Calibri" panose="020F0502020204030204" pitchFamily="34" charset="0"/>
                <a:cs typeface="Calibri" panose="020F0502020204030204" pitchFamily="34" charset="0"/>
              </a:rPr>
              <a:t>X</a:t>
            </a:r>
            <a:endParaRPr lang="en-US" sz="2400">
              <a:latin typeface="Calibri" panose="020F0502020204030204" pitchFamily="34" charset="0"/>
              <a:cs typeface="Calibri" panose="020F0502020204030204" pitchFamily="34" charset="0"/>
            </a:endParaRPr>
          </a:p>
        </p:txBody>
      </p:sp>
      <p:sp>
        <p:nvSpPr>
          <p:cNvPr id="38" name="Rectangle 37"/>
          <p:cNvSpPr/>
          <p:nvPr/>
        </p:nvSpPr>
        <p:spPr>
          <a:xfrm>
            <a:off x="11644993" y="1136878"/>
            <a:ext cx="419795" cy="461665"/>
          </a:xfrm>
          <a:prstGeom prst="rect">
            <a:avLst/>
          </a:prstGeom>
        </p:spPr>
        <p:txBody>
          <a:bodyPr wrap="none">
            <a:spAutoFit/>
          </a:bodyPr>
          <a:lstStyle/>
          <a:p>
            <a:r>
              <a:rPr lang="en-US" sz="2400" smtClean="0">
                <a:latin typeface="Calibri" panose="020F0502020204030204" pitchFamily="34" charset="0"/>
                <a:cs typeface="Calibri" panose="020F0502020204030204" pitchFamily="34" charset="0"/>
              </a:rPr>
              <a:t>X’</a:t>
            </a:r>
            <a:endParaRPr lang="en-US" sz="2400">
              <a:latin typeface="Calibri" panose="020F0502020204030204" pitchFamily="34" charset="0"/>
              <a:cs typeface="Calibri" panose="020F0502020204030204" pitchFamily="34" charset="0"/>
            </a:endParaRPr>
          </a:p>
        </p:txBody>
      </p:sp>
      <p:sp>
        <p:nvSpPr>
          <p:cNvPr id="47" name="TextBox 46"/>
          <p:cNvSpPr txBox="1"/>
          <p:nvPr/>
        </p:nvSpPr>
        <p:spPr>
          <a:xfrm>
            <a:off x="8325143" y="2827173"/>
            <a:ext cx="1474422" cy="369332"/>
          </a:xfrm>
          <a:prstGeom prst="rect">
            <a:avLst/>
          </a:prstGeom>
          <a:noFill/>
          <a:ln>
            <a:noFill/>
          </a:ln>
        </p:spPr>
        <p:txBody>
          <a:bodyPr wrap="square" rtlCol="0">
            <a:spAutoFit/>
          </a:bodyPr>
          <a:lstStyle/>
          <a:p>
            <a:r>
              <a:rPr lang="en-US" b="1" smtClean="0">
                <a:latin typeface="Calibri" panose="020F0502020204030204" pitchFamily="34" charset="0"/>
                <a:cs typeface="Calibri" panose="020F0502020204030204" pitchFamily="34" charset="0"/>
              </a:rPr>
              <a:t>Kiến trúc CAE</a:t>
            </a:r>
            <a:endParaRPr lang="en-US" b="1" dirty="0" err="1" smtClean="0">
              <a:latin typeface="Calibri" panose="020F0502020204030204" pitchFamily="34" charset="0"/>
              <a:cs typeface="Calibri" panose="020F0502020204030204" pitchFamily="34" charset="0"/>
            </a:endParaRPr>
          </a:p>
        </p:txBody>
      </p:sp>
      <p:graphicFrame>
        <p:nvGraphicFramePr>
          <p:cNvPr id="24" name="Object 23"/>
          <p:cNvGraphicFramePr>
            <a:graphicFrameLocks noChangeAspect="1"/>
          </p:cNvGraphicFramePr>
          <p:nvPr>
            <p:extLst>
              <p:ext uri="{D42A27DB-BD31-4B8C-83A1-F6EECF244321}">
                <p14:modId xmlns:p14="http://schemas.microsoft.com/office/powerpoint/2010/main" val="2918476208"/>
              </p:ext>
            </p:extLst>
          </p:nvPr>
        </p:nvGraphicFramePr>
        <p:xfrm>
          <a:off x="-222544" y="2676322"/>
          <a:ext cx="5626100" cy="2628900"/>
        </p:xfrm>
        <a:graphic>
          <a:graphicData uri="http://schemas.openxmlformats.org/presentationml/2006/ole">
            <mc:AlternateContent xmlns:mc="http://schemas.openxmlformats.org/markup-compatibility/2006">
              <mc:Choice xmlns:v="urn:schemas-microsoft-com:vml" Requires="v">
                <p:oleObj spid="_x0000_s12577" name="Document" r:id="rId10" imgW="5968480" imgH="2821760" progId="Word.Document.12">
                  <p:embed/>
                </p:oleObj>
              </mc:Choice>
              <mc:Fallback>
                <p:oleObj name="Document" r:id="rId10" imgW="5968480" imgH="2821760" progId="Word.Document.12">
                  <p:embed/>
                  <p:pic>
                    <p:nvPicPr>
                      <p:cNvPr id="10" name="Object 9"/>
                      <p:cNvPicPr/>
                      <p:nvPr/>
                    </p:nvPicPr>
                    <p:blipFill>
                      <a:blip r:embed="rId11"/>
                      <a:stretch>
                        <a:fillRect/>
                      </a:stretch>
                    </p:blipFill>
                    <p:spPr>
                      <a:xfrm>
                        <a:off x="-222544" y="2676322"/>
                        <a:ext cx="5626100" cy="2628900"/>
                      </a:xfrm>
                      <a:prstGeom prst="rect">
                        <a:avLst/>
                      </a:prstGeom>
                    </p:spPr>
                  </p:pic>
                </p:oleObj>
              </mc:Fallback>
            </mc:AlternateContent>
          </a:graphicData>
        </a:graphic>
      </p:graphicFrame>
      <p:sp>
        <p:nvSpPr>
          <p:cNvPr id="25" name="Rectangle 24"/>
          <p:cNvSpPr/>
          <p:nvPr/>
        </p:nvSpPr>
        <p:spPr>
          <a:xfrm>
            <a:off x="1531351" y="3532732"/>
            <a:ext cx="2539000" cy="858928"/>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Right Brace 4"/>
          <p:cNvSpPr/>
          <p:nvPr/>
        </p:nvSpPr>
        <p:spPr>
          <a:xfrm>
            <a:off x="4258262" y="3522572"/>
            <a:ext cx="200435" cy="852708"/>
          </a:xfrm>
          <a:prstGeom prst="rightBrace">
            <a:avLst/>
          </a:prstGeom>
          <a:ln w="28575">
            <a:solidFill>
              <a:srgbClr val="3333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4601211" y="3762142"/>
            <a:ext cx="372255" cy="400110"/>
          </a:xfrm>
          <a:prstGeom prst="rect">
            <a:avLst/>
          </a:prstGeom>
          <a:noFill/>
          <a:ln>
            <a:noFill/>
          </a:ln>
        </p:spPr>
        <p:txBody>
          <a:bodyPr wrap="square" rtlCol="0">
            <a:spAutoFit/>
          </a:bodyPr>
          <a:lstStyle/>
          <a:p>
            <a:r>
              <a:rPr lang="en-US" sz="2000" smtClean="0">
                <a:latin typeface="Calibri" panose="020F0502020204030204" pitchFamily="34" charset="0"/>
                <a:cs typeface="Calibri" panose="020F0502020204030204" pitchFamily="34" charset="0"/>
              </a:rPr>
              <a:t>H</a:t>
            </a:r>
            <a:endParaRPr lang="en-US" sz="2000" dirty="0" err="1" smtClean="0">
              <a:latin typeface="Calibri" panose="020F0502020204030204" pitchFamily="34" charset="0"/>
              <a:cs typeface="Calibri" panose="020F0502020204030204" pitchFamily="34" charset="0"/>
            </a:endParaRPr>
          </a:p>
        </p:txBody>
      </p:sp>
      <p:sp>
        <p:nvSpPr>
          <p:cNvPr id="28" name="Right Brace 27"/>
          <p:cNvSpPr/>
          <p:nvPr/>
        </p:nvSpPr>
        <p:spPr>
          <a:xfrm rot="16200000">
            <a:off x="2729370" y="1409990"/>
            <a:ext cx="142963" cy="2564404"/>
          </a:xfrm>
          <a:prstGeom prst="rightBrace">
            <a:avLst/>
          </a:prstGeom>
          <a:ln w="28575">
            <a:solidFill>
              <a:srgbClr val="3333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p:cNvSpPr txBox="1"/>
          <p:nvPr/>
        </p:nvSpPr>
        <p:spPr>
          <a:xfrm>
            <a:off x="2621982" y="2157146"/>
            <a:ext cx="372255" cy="400110"/>
          </a:xfrm>
          <a:prstGeom prst="rect">
            <a:avLst/>
          </a:prstGeom>
          <a:noFill/>
          <a:ln>
            <a:noFill/>
          </a:ln>
        </p:spPr>
        <p:txBody>
          <a:bodyPr wrap="square" rtlCol="0">
            <a:spAutoFit/>
          </a:bodyPr>
          <a:lstStyle/>
          <a:p>
            <a:r>
              <a:rPr lang="en-US" sz="2000">
                <a:latin typeface="Calibri" panose="020F0502020204030204" pitchFamily="34" charset="0"/>
                <a:cs typeface="Calibri" panose="020F0502020204030204" pitchFamily="34" charset="0"/>
              </a:rPr>
              <a:t>W</a:t>
            </a:r>
            <a:endParaRPr lang="en-US" sz="2000" dirty="0" err="1" smtClean="0">
              <a:latin typeface="Calibri" panose="020F0502020204030204" pitchFamily="34" charset="0"/>
              <a:cs typeface="Calibri" panose="020F0502020204030204" pitchFamily="34" charset="0"/>
            </a:endParaRPr>
          </a:p>
        </p:txBody>
      </p:sp>
      <p:cxnSp>
        <p:nvCxnSpPr>
          <p:cNvPr id="32" name="Straight Arrow Connector 31"/>
          <p:cNvCxnSpPr/>
          <p:nvPr/>
        </p:nvCxnSpPr>
        <p:spPr>
          <a:xfrm>
            <a:off x="1128996" y="2156340"/>
            <a:ext cx="467575" cy="1331063"/>
          </a:xfrm>
          <a:prstGeom prst="straightConnector1">
            <a:avLst/>
          </a:prstGeom>
          <a:ln w="28575">
            <a:solidFill>
              <a:srgbClr val="3333CC"/>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3506511" y="2364084"/>
            <a:ext cx="2794253" cy="1123319"/>
          </a:xfrm>
          <a:prstGeom prst="straightConnector1">
            <a:avLst/>
          </a:prstGeom>
          <a:ln w="28575">
            <a:solidFill>
              <a:srgbClr val="3333CC"/>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7512566" y="5065283"/>
            <a:ext cx="4453646" cy="1446550"/>
          </a:xfrm>
          <a:prstGeom prst="rect">
            <a:avLst/>
          </a:prstGeom>
        </p:spPr>
        <p:txBody>
          <a:bodyPr wrap="square">
            <a:spAutoFit/>
          </a:bodyPr>
          <a:lstStyle/>
          <a:p>
            <a:pPr marL="285750" indent="-285750">
              <a:buFont typeface="Arial" panose="020B0604020202020204" pitchFamily="34" charset="0"/>
              <a:buChar char="•"/>
            </a:pPr>
            <a:r>
              <a:rPr lang="en-US" sz="2200" b="1">
                <a:latin typeface="Calibri" panose="020F0502020204030204" pitchFamily="34" charset="0"/>
                <a:cs typeface="Calibri" panose="020F0502020204030204" pitchFamily="34" charset="0"/>
              </a:rPr>
              <a:t>Lỗi tái </a:t>
            </a:r>
            <a:r>
              <a:rPr lang="en-US" sz="2200" b="1" smtClean="0">
                <a:latin typeface="Calibri" panose="020F0502020204030204" pitchFamily="34" charset="0"/>
                <a:cs typeface="Calibri" panose="020F0502020204030204" pitchFamily="34" charset="0"/>
              </a:rPr>
              <a:t>tạo</a:t>
            </a:r>
          </a:p>
          <a:p>
            <a:endParaRPr lang="en-US" sz="2200" b="1">
              <a:latin typeface="Calibri" panose="020F0502020204030204" pitchFamily="34" charset="0"/>
              <a:cs typeface="Calibri" panose="020F0502020204030204" pitchFamily="34" charset="0"/>
            </a:endParaRPr>
          </a:p>
          <a:p>
            <a:endParaRPr lang="en-US" sz="2200" b="1">
              <a:latin typeface="Calibri" panose="020F0502020204030204" pitchFamily="34" charset="0"/>
              <a:cs typeface="Calibri" panose="020F0502020204030204" pitchFamily="34" charset="0"/>
            </a:endParaRPr>
          </a:p>
          <a:p>
            <a:r>
              <a:rPr lang="en-US" sz="2200">
                <a:latin typeface="Calibri" panose="020F0502020204030204" pitchFamily="34" charset="0"/>
                <a:cs typeface="Calibri" panose="020F0502020204030204" pitchFamily="34" charset="0"/>
              </a:rPr>
              <a:t> </a:t>
            </a:r>
            <a:r>
              <a:rPr lang="en-US" sz="2200" smtClean="0">
                <a:latin typeface="Calibri" panose="020F0502020204030204" pitchFamily="34" charset="0"/>
                <a:cs typeface="Calibri" panose="020F0502020204030204" pitchFamily="34" charset="0"/>
              </a:rPr>
              <a:t>    N: Tổng số mẫu huấn luyện</a:t>
            </a:r>
            <a:endParaRPr lang="en-US" sz="220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3" name="Rectangle 52"/>
              <p:cNvSpPr/>
              <p:nvPr/>
            </p:nvSpPr>
            <p:spPr>
              <a:xfrm>
                <a:off x="8103333" y="5398990"/>
                <a:ext cx="3271729" cy="6701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a:latin typeface="Cambria Math" panose="02040503050406030204" pitchFamily="18" charset="0"/>
                        </a:rPr>
                        <m:t>ℒ</m:t>
                      </m:r>
                      <m:d>
                        <m:dPr>
                          <m:ctrlPr>
                            <a:rPr lang="en-US" sz="2000" i="1">
                              <a:latin typeface="Cambria Math" panose="02040503050406030204" pitchFamily="18" charset="0"/>
                            </a:rPr>
                          </m:ctrlPr>
                        </m:dPr>
                        <m:e>
                          <m:r>
                            <a:rPr lang="en-US" sz="2000" i="1">
                              <a:latin typeface="Cambria Math" panose="02040503050406030204" pitchFamily="18" charset="0"/>
                            </a:rPr>
                            <m:t>𝑋</m:t>
                          </m:r>
                          <m:r>
                            <a:rPr lang="en-US" sz="2000">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𝑋</m:t>
                              </m:r>
                            </m:e>
                            <m:sup>
                              <m:r>
                                <a:rPr lang="en-US" sz="2000">
                                  <a:latin typeface="Cambria Math" panose="02040503050406030204" pitchFamily="18" charset="0"/>
                                </a:rPr>
                                <m:t>′</m:t>
                              </m:r>
                            </m:sup>
                          </m:sSup>
                        </m:e>
                      </m:d>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1</m:t>
                          </m:r>
                        </m:num>
                        <m:den>
                          <m:r>
                            <a:rPr lang="en-US" sz="2000" i="1">
                              <a:latin typeface="Cambria Math" panose="02040503050406030204" pitchFamily="18" charset="0"/>
                            </a:rPr>
                            <m:t>𝑁𝐻𝑊</m:t>
                          </m:r>
                        </m:den>
                      </m:f>
                      <m:sSubSup>
                        <m:sSubSupPr>
                          <m:ctrlPr>
                            <a:rPr lang="en-US" sz="2000" i="1">
                              <a:latin typeface="Cambria Math" panose="02040503050406030204" pitchFamily="18" charset="0"/>
                            </a:rPr>
                          </m:ctrlPr>
                        </m:sSubSupPr>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𝑋</m:t>
                              </m:r>
                              <m:r>
                                <a:rPr lang="en-US" sz="200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𝑋</m:t>
                                  </m:r>
                                </m:e>
                                <m:sup>
                                  <m:r>
                                    <a:rPr lang="en-US" sz="2000">
                                      <a:latin typeface="Cambria Math" panose="02040503050406030204" pitchFamily="18" charset="0"/>
                                    </a:rPr>
                                    <m:t>′</m:t>
                                  </m:r>
                                </m:sup>
                              </m:sSup>
                            </m:e>
                          </m:d>
                        </m:e>
                        <m:sub>
                          <m:r>
                            <a:rPr lang="en-US" sz="2000">
                              <a:latin typeface="Cambria Math" panose="02040503050406030204" pitchFamily="18" charset="0"/>
                            </a:rPr>
                            <m:t>2</m:t>
                          </m:r>
                        </m:sub>
                        <m:sup>
                          <m:r>
                            <a:rPr lang="en-US" sz="2000">
                              <a:latin typeface="Cambria Math" panose="02040503050406030204" pitchFamily="18" charset="0"/>
                            </a:rPr>
                            <m:t>2</m:t>
                          </m:r>
                        </m:sup>
                      </m:sSubSup>
                    </m:oMath>
                  </m:oMathPara>
                </a14:m>
                <a:endParaRPr lang="en-US" sz="2000"/>
              </a:p>
            </p:txBody>
          </p:sp>
        </mc:Choice>
        <mc:Fallback xmlns="">
          <p:sp>
            <p:nvSpPr>
              <p:cNvPr id="53" name="Rectangle 52"/>
              <p:cNvSpPr>
                <a:spLocks noRot="1" noChangeAspect="1" noMove="1" noResize="1" noEditPoints="1" noAdjustHandles="1" noChangeArrowheads="1" noChangeShapeType="1" noTextEdit="1"/>
              </p:cNvSpPr>
              <p:nvPr/>
            </p:nvSpPr>
            <p:spPr>
              <a:xfrm>
                <a:off x="8103333" y="5398990"/>
                <a:ext cx="3271729" cy="670120"/>
              </a:xfrm>
              <a:prstGeom prst="rect">
                <a:avLst/>
              </a:prstGeom>
              <a:blipFill>
                <a:blip r:embed="rId14"/>
                <a:stretch>
                  <a:fillRect/>
                </a:stretch>
              </a:blipFill>
            </p:spPr>
            <p:txBody>
              <a:bodyPr/>
              <a:lstStyle/>
              <a:p>
                <a:r>
                  <a:rPr lang="en-US">
                    <a:noFill/>
                  </a:rPr>
                  <a:t> </a:t>
                </a:r>
              </a:p>
            </p:txBody>
          </p:sp>
        </mc:Fallback>
      </mc:AlternateContent>
      <p:sp>
        <p:nvSpPr>
          <p:cNvPr id="35" name="Rectangle 34"/>
          <p:cNvSpPr/>
          <p:nvPr/>
        </p:nvSpPr>
        <p:spPr>
          <a:xfrm>
            <a:off x="389360" y="4907956"/>
            <a:ext cx="5937081" cy="1717393"/>
          </a:xfrm>
          <a:prstGeom prst="rect">
            <a:avLst/>
          </a:prstGeom>
        </p:spPr>
        <p:txBody>
          <a:bodyPr wrap="square">
            <a:spAutoFit/>
          </a:bodyPr>
          <a:lstStyle/>
          <a:p>
            <a:pPr marL="342900" indent="-342900">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Ghép các đặc trưng của nhiều frame lại tạo thành ảnh hai chiều</a:t>
            </a:r>
          </a:p>
          <a:p>
            <a:pPr marL="342900" indent="-342900">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Các lớp Convolution và Transposed Convolution được sử dụng để xử lí dữ liệu dạng ảnh</a:t>
            </a:r>
            <a:endParaRPr lang="en-US" sz="2200" b="1">
              <a:latin typeface="Calibri" panose="020F0502020204030204" pitchFamily="34" charset="0"/>
              <a:cs typeface="Calibri" panose="020F0502020204030204" pitchFamily="34" charset="0"/>
            </a:endParaRPr>
          </a:p>
        </p:txBody>
      </p:sp>
      <p:sp>
        <p:nvSpPr>
          <p:cNvPr id="6" name="Slide Number Placeholder 5"/>
          <p:cNvSpPr>
            <a:spLocks noGrp="1"/>
          </p:cNvSpPr>
          <p:nvPr>
            <p:ph type="sldNum" sz="quarter" idx="4"/>
          </p:nvPr>
        </p:nvSpPr>
        <p:spPr/>
        <p:txBody>
          <a:bodyPr/>
          <a:lstStyle/>
          <a:p>
            <a:fld id="{401CF334-2D5C-4859-84A6-CA7E6E43FAEB}" type="slidenum">
              <a:rPr lang="en-US" smtClean="0"/>
              <a:pPr/>
              <a:t>13</a:t>
            </a:fld>
            <a:endParaRPr lang="en-US" dirty="0"/>
          </a:p>
        </p:txBody>
      </p:sp>
    </p:spTree>
    <p:extLst>
      <p:ext uri="{BB962C8B-B14F-4D97-AF65-F5344CB8AC3E}">
        <p14:creationId xmlns:p14="http://schemas.microsoft.com/office/powerpoint/2010/main" val="14641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9BAA2070-D3FC-4F15-8596-DBD317913220}"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69" y="382880"/>
            <a:ext cx="8514625"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Convolutional Recurrent </a:t>
            </a:r>
            <a:r>
              <a:rPr lang="en-US" sz="3200" b="1">
                <a:latin typeface="Calibri" panose="020F0502020204030204" pitchFamily="34" charset="0"/>
                <a:cs typeface="Calibri" panose="020F0502020204030204" pitchFamily="34" charset="0"/>
              </a:rPr>
              <a:t>Autoencoder (</a:t>
            </a:r>
            <a:r>
              <a:rPr lang="en-US" sz="3200" b="1" smtClean="0">
                <a:latin typeface="Calibri" panose="020F0502020204030204" pitchFamily="34" charset="0"/>
                <a:cs typeface="Calibri" panose="020F0502020204030204" pitchFamily="34" charset="0"/>
              </a:rPr>
              <a:t>CRAE</a:t>
            </a:r>
            <a:r>
              <a:rPr lang="en-US" sz="3200" b="1">
                <a:latin typeface="Calibri" panose="020F0502020204030204" pitchFamily="34" charset="0"/>
                <a:cs typeface="Calibri" panose="020F0502020204030204" pitchFamily="34" charset="0"/>
              </a:rPr>
              <a:t>)</a:t>
            </a:r>
            <a:endParaRPr lang="en-US" sz="3200" b="1" dirty="0" err="1">
              <a:latin typeface="Calibri" panose="020F0502020204030204" pitchFamily="34" charset="0"/>
              <a:cs typeface="Calibri" panose="020F0502020204030204" pitchFamily="34" charset="0"/>
            </a:endParaRPr>
          </a:p>
        </p:txBody>
      </p:sp>
      <p:cxnSp>
        <p:nvCxnSpPr>
          <p:cNvPr id="22" name="Straight Arrow Connector 21"/>
          <p:cNvCxnSpPr/>
          <p:nvPr/>
        </p:nvCxnSpPr>
        <p:spPr>
          <a:xfrm>
            <a:off x="9083040" y="1828800"/>
            <a:ext cx="269289" cy="4481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037589" y="2276961"/>
            <a:ext cx="1020295" cy="369332"/>
          </a:xfrm>
          <a:prstGeom prst="rect">
            <a:avLst/>
          </a:prstGeom>
          <a:noFill/>
          <a:ln>
            <a:noFill/>
          </a:ln>
        </p:spPr>
        <p:txBody>
          <a:bodyPr wrap="square" rtlCol="0">
            <a:spAutoFit/>
          </a:bodyPr>
          <a:lstStyle/>
          <a:p>
            <a:r>
              <a:rPr lang="en-US" b="1" smtClean="0">
                <a:latin typeface="Calibri" panose="020F0502020204030204" pitchFamily="34" charset="0"/>
                <a:cs typeface="Calibri" panose="020F0502020204030204" pitchFamily="34" charset="0"/>
              </a:rPr>
              <a:t>RNN Cell</a:t>
            </a:r>
            <a:endParaRPr lang="en-US" b="1" dirty="0" err="1" smtClean="0">
              <a:latin typeface="Calibri" panose="020F0502020204030204" pitchFamily="34" charset="0"/>
              <a:cs typeface="Calibri" panose="020F0502020204030204" pitchFamily="34" charset="0"/>
            </a:endParaRPr>
          </a:p>
        </p:txBody>
      </p:sp>
      <p:sp>
        <p:nvSpPr>
          <p:cNvPr id="8" name="TextBox 7"/>
          <p:cNvSpPr txBox="1"/>
          <p:nvPr/>
        </p:nvSpPr>
        <p:spPr>
          <a:xfrm>
            <a:off x="8425026" y="2987804"/>
            <a:ext cx="3578050" cy="3342453"/>
          </a:xfrm>
          <a:prstGeom prst="rect">
            <a:avLst/>
          </a:prstGeom>
          <a:noFill/>
          <a:ln>
            <a:noFill/>
          </a:ln>
        </p:spPr>
        <p:txBody>
          <a:bodyPr wrap="square" rtlCol="0">
            <a:spAutoFit/>
          </a:bodyPr>
          <a:lstStyle/>
          <a:p>
            <a:pPr marL="285750" indent="-28575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Âm thanh là dữ liệu biến đổi theo thời gian</a:t>
            </a:r>
          </a:p>
          <a:p>
            <a:pPr marL="285750" indent="-28575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Recurrent Neural Network (RNN) là mạng xử lí dữ liệu dạng chuỗi thời gian</a:t>
            </a:r>
          </a:p>
          <a:p>
            <a:pPr marL="285750" indent="-28575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CRAE = CAE + RNN</a:t>
            </a:r>
          </a:p>
          <a:p>
            <a:pPr marL="285750" indent="-28575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RNN được đưa vào lớp ẩn của CRAE</a:t>
            </a:r>
          </a:p>
        </p:txBody>
      </p:sp>
      <p:sp>
        <p:nvSpPr>
          <p:cNvPr id="6" name="Slide Number Placeholder 5"/>
          <p:cNvSpPr>
            <a:spLocks noGrp="1"/>
          </p:cNvSpPr>
          <p:nvPr>
            <p:ph type="sldNum" sz="quarter" idx="4"/>
          </p:nvPr>
        </p:nvSpPr>
        <p:spPr/>
        <p:txBody>
          <a:bodyPr/>
          <a:lstStyle/>
          <a:p>
            <a:fld id="{401CF334-2D5C-4859-84A6-CA7E6E43FAEB}" type="slidenum">
              <a:rPr lang="en-US" smtClean="0"/>
              <a:pPr/>
              <a:t>14</a:t>
            </a:fld>
            <a:endParaRPr lang="en-US" dirty="0"/>
          </a:p>
        </p:txBody>
      </p:sp>
      <p:pic>
        <p:nvPicPr>
          <p:cNvPr id="5" name="Picture 4"/>
          <p:cNvPicPr>
            <a:picLocks noChangeAspect="1"/>
          </p:cNvPicPr>
          <p:nvPr/>
        </p:nvPicPr>
        <p:blipFill>
          <a:blip r:embed="rId3"/>
          <a:stretch>
            <a:fillRect/>
          </a:stretch>
        </p:blipFill>
        <p:spPr>
          <a:xfrm>
            <a:off x="288471" y="675267"/>
            <a:ext cx="11272920" cy="5550113"/>
          </a:xfrm>
          <a:prstGeom prst="rect">
            <a:avLst/>
          </a:prstGeom>
        </p:spPr>
      </p:pic>
      <p:sp>
        <p:nvSpPr>
          <p:cNvPr id="19" name="TextBox 18"/>
          <p:cNvSpPr txBox="1"/>
          <p:nvPr/>
        </p:nvSpPr>
        <p:spPr>
          <a:xfrm>
            <a:off x="3731921" y="6011405"/>
            <a:ext cx="1741119" cy="400110"/>
          </a:xfrm>
          <a:prstGeom prst="rect">
            <a:avLst/>
          </a:prstGeom>
          <a:noFill/>
          <a:ln>
            <a:noFill/>
          </a:ln>
        </p:spPr>
        <p:txBody>
          <a:bodyPr wrap="square" rtlCol="0">
            <a:spAutoFit/>
          </a:bodyPr>
          <a:lstStyle/>
          <a:p>
            <a:r>
              <a:rPr lang="en-US" sz="2000" b="1" smtClean="0">
                <a:latin typeface="Calibri" panose="020F0502020204030204" pitchFamily="34" charset="0"/>
                <a:cs typeface="Calibri" panose="020F0502020204030204" pitchFamily="34" charset="0"/>
              </a:rPr>
              <a:t>Kiến trúc CRAE</a:t>
            </a:r>
            <a:endParaRPr lang="en-US" sz="2000" b="1" dirty="0" err="1"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31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907F4354-A89D-4BF7-B36D-8F469E8ED0C4}"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6" name="Title 5">
            <a:extLst>
              <a:ext uri="{FF2B5EF4-FFF2-40B4-BE49-F238E27FC236}">
                <a16:creationId xmlns:a16="http://schemas.microsoft.com/office/drawing/2014/main" id="{CF427465-7641-43DC-A3EC-933DCEE4A111}"/>
              </a:ext>
            </a:extLst>
          </p:cNvPr>
          <p:cNvSpPr>
            <a:spLocks noGrp="1"/>
          </p:cNvSpPr>
          <p:nvPr>
            <p:ph type="title"/>
          </p:nvPr>
        </p:nvSpPr>
        <p:spPr>
          <a:xfrm>
            <a:off x="345171" y="185327"/>
            <a:ext cx="10693854" cy="754842"/>
          </a:xfrm>
        </p:spPr>
        <p:txBody>
          <a:bodyPr>
            <a:normAutofit/>
          </a:bodyPr>
          <a:lstStyle/>
          <a:p>
            <a:r>
              <a:rPr lang="en-US" sz="4400" smtClean="0">
                <a:latin typeface="Calibri" panose="020F0502020204030204" pitchFamily="34" charset="0"/>
                <a:cs typeface="Calibri" panose="020F0502020204030204" pitchFamily="34" charset="0"/>
              </a:rPr>
              <a:t>Thí nghiệm và kết quả</a:t>
            </a:r>
            <a:endParaRPr lang="en-US" sz="4400" i="1" dirty="0">
              <a:latin typeface="Calibri" panose="020F0502020204030204" pitchFamily="34" charset="0"/>
              <a:cs typeface="Calibri" panose="020F0502020204030204" pitchFamily="34" charset="0"/>
            </a:endParaRPr>
          </a:p>
        </p:txBody>
      </p:sp>
      <p:sp>
        <p:nvSpPr>
          <p:cNvPr id="7" name="TextBox 6"/>
          <p:cNvSpPr txBox="1"/>
          <p:nvPr/>
        </p:nvSpPr>
        <p:spPr>
          <a:xfrm>
            <a:off x="345171" y="912510"/>
            <a:ext cx="2281915"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Tập dữ liệu</a:t>
            </a:r>
            <a:endParaRPr lang="en-US" sz="3200" b="1" dirty="0" err="1" smtClean="0">
              <a:latin typeface="Calibri" panose="020F0502020204030204" pitchFamily="34" charset="0"/>
              <a:cs typeface="Calibri" panose="020F0502020204030204" pitchFamily="34"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821573700"/>
              </p:ext>
            </p:extLst>
          </p:nvPr>
        </p:nvGraphicFramePr>
        <p:xfrm>
          <a:off x="3023247" y="1137828"/>
          <a:ext cx="7619617" cy="1524000"/>
        </p:xfrm>
        <a:graphic>
          <a:graphicData uri="http://schemas.openxmlformats.org/drawingml/2006/table">
            <a:tbl>
              <a:tblPr firstRow="1" firstCol="1" bandRow="1">
                <a:tableStyleId>{5940675A-B579-460E-94D1-54222C63F5DA}</a:tableStyleId>
              </a:tblPr>
              <a:tblGrid>
                <a:gridCol w="1739517">
                  <a:extLst>
                    <a:ext uri="{9D8B030D-6E8A-4147-A177-3AD203B41FA5}">
                      <a16:colId xmlns:a16="http://schemas.microsoft.com/office/drawing/2014/main" val="3037767088"/>
                    </a:ext>
                  </a:extLst>
                </a:gridCol>
                <a:gridCol w="2959100">
                  <a:extLst>
                    <a:ext uri="{9D8B030D-6E8A-4147-A177-3AD203B41FA5}">
                      <a16:colId xmlns:a16="http://schemas.microsoft.com/office/drawing/2014/main" val="2144908250"/>
                    </a:ext>
                  </a:extLst>
                </a:gridCol>
                <a:gridCol w="2921000">
                  <a:extLst>
                    <a:ext uri="{9D8B030D-6E8A-4147-A177-3AD203B41FA5}">
                      <a16:colId xmlns:a16="http://schemas.microsoft.com/office/drawing/2014/main" val="111405913"/>
                    </a:ext>
                  </a:extLst>
                </a:gridCol>
              </a:tblGrid>
              <a:tr h="0">
                <a:tc>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 </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Máy bơm</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Thanh ray trượt</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565085813"/>
                  </a:ext>
                </a:extLst>
              </a:tr>
              <a:tr h="0">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Tập huấn luyện</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816 segments bình thường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871 segments bình thường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050938503"/>
                  </a:ext>
                </a:extLst>
              </a:tr>
              <a:tr h="0">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Tập xác thực</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90 segments bình thường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97 segments bình thường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559454312"/>
                  </a:ext>
                </a:extLst>
              </a:tr>
              <a:tr h="0">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Tập kiểm tra</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143 segments bất thường, </a:t>
                      </a:r>
                    </a:p>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100 segments bình thường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356 segments bất thường, </a:t>
                      </a:r>
                    </a:p>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100 segments bình thường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747825410"/>
                  </a:ext>
                </a:extLst>
              </a:tr>
            </a:tbl>
          </a:graphicData>
        </a:graphic>
      </p:graphicFrame>
      <p:sp>
        <p:nvSpPr>
          <p:cNvPr id="38" name="TextBox 37"/>
          <p:cNvSpPr txBox="1"/>
          <p:nvPr/>
        </p:nvSpPr>
        <p:spPr>
          <a:xfrm>
            <a:off x="5798570" y="748457"/>
            <a:ext cx="2619715" cy="400110"/>
          </a:xfrm>
          <a:prstGeom prst="rect">
            <a:avLst/>
          </a:prstGeom>
          <a:noFill/>
          <a:ln>
            <a:noFill/>
          </a:ln>
        </p:spPr>
        <p:txBody>
          <a:bodyPr wrap="square" rtlCol="0">
            <a:spAutoFit/>
          </a:bodyPr>
          <a:lstStyle/>
          <a:p>
            <a:r>
              <a:rPr lang="en-US" sz="2000" b="1" smtClean="0">
                <a:latin typeface="Calibri" panose="020F0502020204030204" pitchFamily="34" charset="0"/>
                <a:cs typeface="Calibri" panose="020F0502020204030204" pitchFamily="34" charset="0"/>
              </a:rPr>
              <a:t>Tập dữ liệu MIMII [8]</a:t>
            </a:r>
            <a:endParaRPr lang="en-US" sz="2000" b="1" dirty="0" err="1" smtClean="0">
              <a:latin typeface="Calibri" panose="020F0502020204030204" pitchFamily="34" charset="0"/>
              <a:cs typeface="Calibri" panose="020F0502020204030204" pitchFamily="34" charset="0"/>
            </a:endParaRPr>
          </a:p>
        </p:txBody>
      </p:sp>
      <p:sp>
        <p:nvSpPr>
          <p:cNvPr id="57" name="Rectangle 56"/>
          <p:cNvSpPr/>
          <p:nvPr/>
        </p:nvSpPr>
        <p:spPr>
          <a:xfrm>
            <a:off x="345172" y="6173079"/>
            <a:ext cx="11761104" cy="461665"/>
          </a:xfrm>
          <a:prstGeom prst="rect">
            <a:avLst/>
          </a:prstGeom>
        </p:spPr>
        <p:txBody>
          <a:bodyPr wrap="square">
            <a:spAutoFit/>
          </a:bodyPr>
          <a:lstStyle/>
          <a:p>
            <a:r>
              <a:rPr lang="en-US" sz="1200" smtClean="0">
                <a:latin typeface="Calibri" panose="020F0502020204030204" pitchFamily="34" charset="0"/>
                <a:ea typeface="Calibri" panose="020F0502020204030204" pitchFamily="34" charset="0"/>
                <a:cs typeface="Calibri" panose="020F0502020204030204" pitchFamily="34" charset="0"/>
              </a:rPr>
              <a:t>[8] </a:t>
            </a:r>
            <a:r>
              <a:rPr lang="en-US" sz="1200">
                <a:latin typeface="Calibri" panose="020F0502020204030204" pitchFamily="34" charset="0"/>
                <a:ea typeface="Calibri" panose="020F0502020204030204" pitchFamily="34" charset="0"/>
                <a:cs typeface="Calibri" panose="020F0502020204030204" pitchFamily="34" charset="0"/>
              </a:rPr>
              <a:t>H. Purohit, R. Tanabe, K. Ichige, T. Endo, Y. Nikaido, K. Suefusa and Y. Kawaguchi, "MIMII Dataset: Sound Dataset for Malfunctioning Industrial Machine Investigation and Inspection," in Detection and Classification of Acoustic Scenes and Events 2019, New York, USA, October </a:t>
            </a:r>
            <a:r>
              <a:rPr lang="en-US" sz="1200" smtClean="0">
                <a:latin typeface="Calibri" panose="020F0502020204030204" pitchFamily="34" charset="0"/>
                <a:ea typeface="Calibri" panose="020F0502020204030204" pitchFamily="34" charset="0"/>
                <a:cs typeface="Calibri" panose="020F0502020204030204" pitchFamily="34" charset="0"/>
              </a:rPr>
              <a:t>2019</a:t>
            </a:r>
            <a:endParaRPr lang="en-US" sz="1200">
              <a:latin typeface="Calibri" panose="020F0502020204030204" pitchFamily="34" charset="0"/>
              <a:cs typeface="Calibri" panose="020F0502020204030204" pitchFamily="34" charset="0"/>
            </a:endParaRPr>
          </a:p>
        </p:txBody>
      </p:sp>
      <p:sp>
        <p:nvSpPr>
          <p:cNvPr id="22" name="TextBox 21"/>
          <p:cNvSpPr txBox="1"/>
          <p:nvPr/>
        </p:nvSpPr>
        <p:spPr>
          <a:xfrm>
            <a:off x="345171" y="2634690"/>
            <a:ext cx="4061730"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Các tham số đánh giá</a:t>
            </a:r>
            <a:endParaRPr lang="en-US" sz="3200" b="1" dirty="0" err="1" smtClean="0">
              <a:latin typeface="Calibri" panose="020F0502020204030204" pitchFamily="34" charset="0"/>
              <a:cs typeface="Calibri" panose="020F0502020204030204" pitchFamily="34" charset="0"/>
            </a:endParaRPr>
          </a:p>
        </p:txBody>
      </p:sp>
      <p:sp>
        <p:nvSpPr>
          <p:cNvPr id="26" name="TextBox 25"/>
          <p:cNvSpPr txBox="1"/>
          <p:nvPr/>
        </p:nvSpPr>
        <p:spPr>
          <a:xfrm>
            <a:off x="345171" y="3121808"/>
            <a:ext cx="2373315" cy="461665"/>
          </a:xfrm>
          <a:prstGeom prst="rect">
            <a:avLst/>
          </a:prstGeom>
          <a:noFill/>
          <a:ln>
            <a:noFill/>
          </a:ln>
        </p:spPr>
        <p:txBody>
          <a:bodyPr wrap="square" rtlCol="0">
            <a:spAutoFit/>
          </a:bodyPr>
          <a:lstStyle/>
          <a:p>
            <a:r>
              <a:rPr lang="en-US" sz="2400" b="1" smtClean="0">
                <a:latin typeface="Calibri" panose="020F0502020204030204" pitchFamily="34" charset="0"/>
                <a:cs typeface="Calibri" panose="020F0502020204030204" pitchFamily="34" charset="0"/>
              </a:rPr>
              <a:t>F-score (F1)</a:t>
            </a:r>
            <a:endParaRPr lang="en-US" sz="2400" b="1" dirty="0" err="1" smtClean="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7" name="Rectangle 26"/>
              <p:cNvSpPr/>
              <p:nvPr/>
            </p:nvSpPr>
            <p:spPr>
              <a:xfrm>
                <a:off x="345171" y="3576659"/>
                <a:ext cx="2629053" cy="675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𝐹</m:t>
                      </m:r>
                      <m:r>
                        <a:rPr lang="en-US" sz="2000">
                          <a:latin typeface="Cambria Math" panose="02040503050406030204" pitchFamily="18" charset="0"/>
                        </a:rPr>
                        <m:t>1</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2</m:t>
                          </m:r>
                          <m:r>
                            <a:rPr lang="en-US" sz="2000" i="1">
                              <a:latin typeface="Cambria Math" panose="02040503050406030204" pitchFamily="18" charset="0"/>
                            </a:rPr>
                            <m:t>𝑇𝑃</m:t>
                          </m:r>
                        </m:num>
                        <m:den>
                          <m:r>
                            <a:rPr lang="en-US" sz="2000">
                              <a:latin typeface="Cambria Math" panose="02040503050406030204" pitchFamily="18" charset="0"/>
                            </a:rPr>
                            <m:t>2</m:t>
                          </m:r>
                          <m:r>
                            <a:rPr lang="en-US" sz="2000" i="1">
                              <a:latin typeface="Cambria Math" panose="02040503050406030204" pitchFamily="18" charset="0"/>
                            </a:rPr>
                            <m:t>𝑇𝑃</m:t>
                          </m:r>
                          <m:r>
                            <a:rPr lang="en-US" sz="2000">
                              <a:latin typeface="Cambria Math" panose="02040503050406030204" pitchFamily="18" charset="0"/>
                            </a:rPr>
                            <m:t>+</m:t>
                          </m:r>
                          <m:r>
                            <a:rPr lang="en-US" sz="2000" i="1">
                              <a:latin typeface="Cambria Math" panose="02040503050406030204" pitchFamily="18" charset="0"/>
                            </a:rPr>
                            <m:t>𝐹𝑃</m:t>
                          </m:r>
                          <m:r>
                            <a:rPr lang="en-US" sz="2000">
                              <a:latin typeface="Cambria Math" panose="02040503050406030204" pitchFamily="18" charset="0"/>
                            </a:rPr>
                            <m:t>+</m:t>
                          </m:r>
                          <m:r>
                            <a:rPr lang="en-US" sz="2000" i="1">
                              <a:latin typeface="Cambria Math" panose="02040503050406030204" pitchFamily="18" charset="0"/>
                            </a:rPr>
                            <m:t>𝐹𝑁</m:t>
                          </m:r>
                        </m:den>
                      </m:f>
                    </m:oMath>
                  </m:oMathPara>
                </a14:m>
                <a:endParaRPr lang="en-US" sz="2000"/>
              </a:p>
            </p:txBody>
          </p:sp>
        </mc:Choice>
        <mc:Fallback xmlns="">
          <p:sp>
            <p:nvSpPr>
              <p:cNvPr id="27" name="Rectangle 26"/>
              <p:cNvSpPr>
                <a:spLocks noRot="1" noChangeAspect="1" noMove="1" noResize="1" noEditPoints="1" noAdjustHandles="1" noChangeArrowheads="1" noChangeShapeType="1" noTextEdit="1"/>
              </p:cNvSpPr>
              <p:nvPr/>
            </p:nvSpPr>
            <p:spPr>
              <a:xfrm>
                <a:off x="345171" y="3576659"/>
                <a:ext cx="2629053" cy="675698"/>
              </a:xfrm>
              <a:prstGeom prst="rect">
                <a:avLst/>
              </a:prstGeom>
              <a:blipFill>
                <a:blip r:embed="rId4"/>
                <a:stretch>
                  <a:fillRect/>
                </a:stretch>
              </a:blipFill>
            </p:spPr>
            <p:txBody>
              <a:bodyPr/>
              <a:lstStyle/>
              <a:p>
                <a:r>
                  <a:rPr lang="en-US">
                    <a:noFill/>
                  </a:rPr>
                  <a:t> </a:t>
                </a:r>
              </a:p>
            </p:txBody>
          </p:sp>
        </mc:Fallback>
      </mc:AlternateContent>
      <p:sp>
        <p:nvSpPr>
          <p:cNvPr id="28" name="TextBox 27"/>
          <p:cNvSpPr txBox="1"/>
          <p:nvPr/>
        </p:nvSpPr>
        <p:spPr>
          <a:xfrm>
            <a:off x="5298280" y="3123413"/>
            <a:ext cx="1612882" cy="461665"/>
          </a:xfrm>
          <a:prstGeom prst="rect">
            <a:avLst/>
          </a:prstGeom>
          <a:noFill/>
          <a:ln>
            <a:noFill/>
          </a:ln>
        </p:spPr>
        <p:txBody>
          <a:bodyPr wrap="square" rtlCol="0">
            <a:spAutoFit/>
          </a:bodyPr>
          <a:lstStyle/>
          <a:p>
            <a:r>
              <a:rPr lang="en-US" sz="2400" b="1" smtClean="0">
                <a:latin typeface="Calibri" panose="020F0502020204030204" pitchFamily="34" charset="0"/>
                <a:cs typeface="Calibri" panose="020F0502020204030204" pitchFamily="34" charset="0"/>
              </a:rPr>
              <a:t>ROC AUC</a:t>
            </a:r>
            <a:endParaRPr lang="en-US" sz="2400" b="1" dirty="0" err="1" smtClean="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9" name="Rectangle 28"/>
              <p:cNvSpPr/>
              <p:nvPr/>
            </p:nvSpPr>
            <p:spPr>
              <a:xfrm>
                <a:off x="5298280" y="3466093"/>
                <a:ext cx="3989234" cy="6737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𝑇𝑃𝑅</m:t>
                      </m:r>
                      <m:r>
                        <a:rPr lang="en-US" sz="2000" i="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𝑇𝑃</m:t>
                          </m:r>
                        </m:num>
                        <m:den>
                          <m:r>
                            <a:rPr lang="en-US" sz="2000" i="1">
                              <a:latin typeface="Cambria Math" panose="02040503050406030204" pitchFamily="18" charset="0"/>
                            </a:rPr>
                            <m:t>𝑇𝑃</m:t>
                          </m:r>
                          <m:r>
                            <a:rPr lang="en-US" sz="2000" i="0">
                              <a:latin typeface="Cambria Math" panose="02040503050406030204" pitchFamily="18" charset="0"/>
                            </a:rPr>
                            <m:t>+</m:t>
                          </m:r>
                          <m:r>
                            <a:rPr lang="en-US" sz="2000" i="1">
                              <a:latin typeface="Cambria Math" panose="02040503050406030204" pitchFamily="18" charset="0"/>
                            </a:rPr>
                            <m:t>𝐹𝑁</m:t>
                          </m:r>
                        </m:den>
                      </m:f>
                      <m:r>
                        <a:rPr lang="en-US" sz="2000" b="0" i="1" smtClean="0">
                          <a:latin typeface="Cambria Math" panose="02040503050406030204" pitchFamily="18" charset="0"/>
                        </a:rPr>
                        <m:t>;</m:t>
                      </m:r>
                      <m:r>
                        <a:rPr lang="en-US" sz="2000" i="1">
                          <a:latin typeface="Cambria Math" panose="02040503050406030204" pitchFamily="18" charset="0"/>
                        </a:rPr>
                        <m:t>𝐹𝑃𝑅</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𝐹𝑃</m:t>
                          </m:r>
                        </m:num>
                        <m:den>
                          <m:r>
                            <a:rPr lang="en-US" sz="2000" i="1">
                              <a:latin typeface="Cambria Math" panose="02040503050406030204" pitchFamily="18" charset="0"/>
                            </a:rPr>
                            <m:t>𝐹𝑃</m:t>
                          </m:r>
                          <m:r>
                            <a:rPr lang="en-US" sz="2000">
                              <a:latin typeface="Cambria Math" panose="02040503050406030204" pitchFamily="18" charset="0"/>
                            </a:rPr>
                            <m:t>+</m:t>
                          </m:r>
                          <m:r>
                            <a:rPr lang="en-US" sz="2000" i="1">
                              <a:latin typeface="Cambria Math" panose="02040503050406030204" pitchFamily="18" charset="0"/>
                            </a:rPr>
                            <m:t>𝑇𝑁</m:t>
                          </m:r>
                        </m:den>
                      </m:f>
                    </m:oMath>
                  </m:oMathPara>
                </a14:m>
                <a:endParaRPr lang="en-US" sz="2000"/>
              </a:p>
            </p:txBody>
          </p:sp>
        </mc:Choice>
        <mc:Fallback xmlns="">
          <p:sp>
            <p:nvSpPr>
              <p:cNvPr id="29" name="Rectangle 28"/>
              <p:cNvSpPr>
                <a:spLocks noRot="1" noChangeAspect="1" noMove="1" noResize="1" noEditPoints="1" noAdjustHandles="1" noChangeArrowheads="1" noChangeShapeType="1" noTextEdit="1"/>
              </p:cNvSpPr>
              <p:nvPr/>
            </p:nvSpPr>
            <p:spPr>
              <a:xfrm>
                <a:off x="5298280" y="3466093"/>
                <a:ext cx="3989234" cy="673711"/>
              </a:xfrm>
              <a:prstGeom prst="rect">
                <a:avLst/>
              </a:prstGeom>
              <a:blipFill>
                <a:blip r:embed="rId5"/>
                <a:stretch>
                  <a:fillRect/>
                </a:stretch>
              </a:blipFill>
            </p:spPr>
            <p:txBody>
              <a:bodyPr/>
              <a:lstStyle/>
              <a:p>
                <a:r>
                  <a:rPr lang="en-US">
                    <a:noFill/>
                  </a:rPr>
                  <a:t> </a:t>
                </a:r>
              </a:p>
            </p:txBody>
          </p:sp>
        </mc:Fallback>
      </mc:AlternateContent>
      <p:graphicFrame>
        <p:nvGraphicFramePr>
          <p:cNvPr id="30" name="Table 29"/>
          <p:cNvGraphicFramePr>
            <a:graphicFrameLocks noGrp="1"/>
          </p:cNvGraphicFramePr>
          <p:nvPr>
            <p:extLst>
              <p:ext uri="{D42A27DB-BD31-4B8C-83A1-F6EECF244321}">
                <p14:modId xmlns:p14="http://schemas.microsoft.com/office/powerpoint/2010/main" val="3270581063"/>
              </p:ext>
            </p:extLst>
          </p:nvPr>
        </p:nvGraphicFramePr>
        <p:xfrm>
          <a:off x="1971196" y="4557535"/>
          <a:ext cx="5256917" cy="1524000"/>
        </p:xfrm>
        <a:graphic>
          <a:graphicData uri="http://schemas.openxmlformats.org/drawingml/2006/table">
            <a:tbl>
              <a:tblPr firstRow="1" firstCol="1" bandRow="1">
                <a:tableStyleId>{5940675A-B579-460E-94D1-54222C63F5DA}</a:tableStyleId>
              </a:tblPr>
              <a:tblGrid>
                <a:gridCol w="2205749">
                  <a:extLst>
                    <a:ext uri="{9D8B030D-6E8A-4147-A177-3AD203B41FA5}">
                      <a16:colId xmlns:a16="http://schemas.microsoft.com/office/drawing/2014/main" val="1408597922"/>
                    </a:ext>
                  </a:extLst>
                </a:gridCol>
                <a:gridCol w="1518804">
                  <a:extLst>
                    <a:ext uri="{9D8B030D-6E8A-4147-A177-3AD203B41FA5}">
                      <a16:colId xmlns:a16="http://schemas.microsoft.com/office/drawing/2014/main" val="3347481893"/>
                    </a:ext>
                  </a:extLst>
                </a:gridCol>
                <a:gridCol w="1532364">
                  <a:extLst>
                    <a:ext uri="{9D8B030D-6E8A-4147-A177-3AD203B41FA5}">
                      <a16:colId xmlns:a16="http://schemas.microsoft.com/office/drawing/2014/main" val="3664169706"/>
                    </a:ext>
                  </a:extLst>
                </a:gridCol>
              </a:tblGrid>
              <a:tr h="0">
                <a:tc>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 </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Nhãn</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Dự đoán</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577521687"/>
                  </a:ext>
                </a:extLst>
              </a:tr>
              <a:tr h="0">
                <a:tc>
                  <a:txBody>
                    <a:bodyPr/>
                    <a:lstStyle/>
                    <a:p>
                      <a:pPr algn="l">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True positive (TP)</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Bất thường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Bất thường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919725919"/>
                  </a:ext>
                </a:extLst>
              </a:tr>
              <a:tr h="0">
                <a:tc>
                  <a:txBody>
                    <a:bodyPr/>
                    <a:lstStyle/>
                    <a:p>
                      <a:pPr algn="l">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False positive (FP)</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Bình thường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Bất thường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594731718"/>
                  </a:ext>
                </a:extLst>
              </a:tr>
              <a:tr h="0">
                <a:tc>
                  <a:txBody>
                    <a:bodyPr/>
                    <a:lstStyle/>
                    <a:p>
                      <a:pPr algn="l">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True negative (TN)</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Bình thường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Bình thường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256508604"/>
                  </a:ext>
                </a:extLst>
              </a:tr>
              <a:tr h="43815">
                <a:tc>
                  <a:txBody>
                    <a:bodyPr/>
                    <a:lstStyle/>
                    <a:p>
                      <a:pPr algn="l">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False negative (FN)</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Bất thường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Bình thường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149995268"/>
                  </a:ext>
                </a:extLst>
              </a:tr>
            </a:tbl>
          </a:graphicData>
        </a:graphic>
      </p:graphicFrame>
      <p:sp>
        <p:nvSpPr>
          <p:cNvPr id="31" name="TextBox 30"/>
          <p:cNvSpPr txBox="1"/>
          <p:nvPr/>
        </p:nvSpPr>
        <p:spPr>
          <a:xfrm>
            <a:off x="2824874" y="4181826"/>
            <a:ext cx="3592440" cy="400110"/>
          </a:xfrm>
          <a:prstGeom prst="rect">
            <a:avLst/>
          </a:prstGeom>
          <a:noFill/>
          <a:ln>
            <a:noFill/>
          </a:ln>
        </p:spPr>
        <p:txBody>
          <a:bodyPr wrap="square" rtlCol="0">
            <a:spAutoFit/>
          </a:bodyPr>
          <a:lstStyle/>
          <a:p>
            <a:r>
              <a:rPr lang="en-US" sz="2000" b="1" smtClean="0">
                <a:latin typeface="Calibri" panose="020F0502020204030204" pitchFamily="34" charset="0"/>
                <a:cs typeface="Calibri" panose="020F0502020204030204" pitchFamily="34" charset="0"/>
              </a:rPr>
              <a:t>Các tham số thống kê trung gian</a:t>
            </a:r>
            <a:endParaRPr lang="en-US" sz="2000" b="1" dirty="0" err="1" smtClean="0">
              <a:latin typeface="Calibri" panose="020F0502020204030204" pitchFamily="34" charset="0"/>
              <a:cs typeface="Calibri" panose="020F0502020204030204" pitchFamily="34" charset="0"/>
            </a:endParaRPr>
          </a:p>
        </p:txBody>
      </p:sp>
      <p:graphicFrame>
        <p:nvGraphicFramePr>
          <p:cNvPr id="32" name="Object 31"/>
          <p:cNvGraphicFramePr>
            <a:graphicFrameLocks noChangeAspect="1"/>
          </p:cNvGraphicFramePr>
          <p:nvPr>
            <p:extLst>
              <p:ext uri="{D42A27DB-BD31-4B8C-83A1-F6EECF244321}">
                <p14:modId xmlns:p14="http://schemas.microsoft.com/office/powerpoint/2010/main" val="1903087217"/>
              </p:ext>
            </p:extLst>
          </p:nvPr>
        </p:nvGraphicFramePr>
        <p:xfrm>
          <a:off x="9017000" y="3053574"/>
          <a:ext cx="2870200" cy="2952208"/>
        </p:xfrm>
        <a:graphic>
          <a:graphicData uri="http://schemas.openxmlformats.org/presentationml/2006/ole">
            <mc:AlternateContent xmlns:mc="http://schemas.openxmlformats.org/markup-compatibility/2006">
              <mc:Choice xmlns:v="urn:schemas-microsoft-com:vml" Requires="v">
                <p:oleObj spid="_x0000_s19540" name="Visio" r:id="rId6" imgW="4124232" imgH="4124181" progId="Visio.Drawing.15">
                  <p:embed/>
                </p:oleObj>
              </mc:Choice>
              <mc:Fallback>
                <p:oleObj name="Visio" r:id="rId6" imgW="4124232" imgH="4124181" progId="Visio.Drawing.15">
                  <p:embed/>
                  <p:pic>
                    <p:nvPicPr>
                      <p:cNvPr id="38" name="Object 37"/>
                      <p:cNvPicPr>
                        <a:picLocks noChangeAspect="1" noChangeArrowheads="1"/>
                      </p:cNvPicPr>
                      <p:nvPr/>
                    </p:nvPicPr>
                    <p:blipFill>
                      <a:blip r:embed="rId7">
                        <a:extLst>
                          <a:ext uri="{28A0092B-C50C-407E-A947-70E740481C1C}">
                            <a14:useLocalDpi xmlns:a14="http://schemas.microsoft.com/office/drawing/2010/main" val="0"/>
                          </a:ext>
                        </a:extLst>
                      </a:blip>
                      <a:srcRect l="3261" t="7491" r="6184"/>
                      <a:stretch>
                        <a:fillRect/>
                      </a:stretch>
                    </p:blipFill>
                    <p:spPr bwMode="auto">
                      <a:xfrm>
                        <a:off x="9017000" y="3053574"/>
                        <a:ext cx="2870200" cy="2952208"/>
                      </a:xfrm>
                      <a:prstGeom prst="rect">
                        <a:avLst/>
                      </a:prstGeom>
                      <a:noFill/>
                    </p:spPr>
                  </p:pic>
                </p:oleObj>
              </mc:Fallback>
            </mc:AlternateContent>
          </a:graphicData>
        </a:graphic>
      </p:graphicFrame>
      <p:sp>
        <p:nvSpPr>
          <p:cNvPr id="33" name="TextBox 32"/>
          <p:cNvSpPr txBox="1"/>
          <p:nvPr/>
        </p:nvSpPr>
        <p:spPr>
          <a:xfrm>
            <a:off x="10432833" y="4261884"/>
            <a:ext cx="889949" cy="430887"/>
          </a:xfrm>
          <a:prstGeom prst="rect">
            <a:avLst/>
          </a:prstGeom>
          <a:noFill/>
          <a:ln>
            <a:noFill/>
          </a:ln>
        </p:spPr>
        <p:txBody>
          <a:bodyPr wrap="square" rtlCol="0">
            <a:spAutoFit/>
          </a:bodyPr>
          <a:lstStyle/>
          <a:p>
            <a:r>
              <a:rPr lang="en-US" sz="2200" b="1" smtClean="0">
                <a:latin typeface="Arial" panose="020B0604020202020204" pitchFamily="34" charset="0"/>
                <a:cs typeface="Arial" panose="020B0604020202020204" pitchFamily="34" charset="0"/>
              </a:rPr>
              <a:t>AUC</a:t>
            </a:r>
            <a:endParaRPr lang="en-US" sz="2200" b="1" dirty="0" err="1" smtClean="0">
              <a:latin typeface="Arial" panose="020B0604020202020204" pitchFamily="34" charset="0"/>
              <a:cs typeface="Arial" panose="020B0604020202020204" pitchFamily="34" charset="0"/>
            </a:endParaRPr>
          </a:p>
        </p:txBody>
      </p:sp>
      <p:sp>
        <p:nvSpPr>
          <p:cNvPr id="34" name="TextBox 33"/>
          <p:cNvSpPr txBox="1"/>
          <p:nvPr/>
        </p:nvSpPr>
        <p:spPr>
          <a:xfrm>
            <a:off x="9586779" y="5863904"/>
            <a:ext cx="2112169" cy="400110"/>
          </a:xfrm>
          <a:prstGeom prst="rect">
            <a:avLst/>
          </a:prstGeom>
          <a:noFill/>
          <a:ln>
            <a:noFill/>
          </a:ln>
        </p:spPr>
        <p:txBody>
          <a:bodyPr wrap="square" rtlCol="0">
            <a:spAutoFit/>
          </a:bodyPr>
          <a:lstStyle/>
          <a:p>
            <a:r>
              <a:rPr lang="en-US" sz="2000" b="1" smtClean="0">
                <a:latin typeface="Calibri" panose="020F0502020204030204" pitchFamily="34" charset="0"/>
                <a:cs typeface="Calibri" panose="020F0502020204030204" pitchFamily="34" charset="0"/>
              </a:rPr>
              <a:t>Đường cong ROC</a:t>
            </a:r>
            <a:endParaRPr lang="en-US" sz="2000" b="1" dirty="0" err="1" smtClean="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4"/>
          </p:nvPr>
        </p:nvSpPr>
        <p:spPr/>
        <p:txBody>
          <a:bodyPr/>
          <a:lstStyle/>
          <a:p>
            <a:fld id="{401CF334-2D5C-4859-84A6-CA7E6E43FAEB}" type="slidenum">
              <a:rPr lang="en-US" smtClean="0"/>
              <a:pPr/>
              <a:t>15</a:t>
            </a:fld>
            <a:endParaRPr lang="en-US" dirty="0"/>
          </a:p>
        </p:txBody>
      </p:sp>
    </p:spTree>
    <p:extLst>
      <p:ext uri="{BB962C8B-B14F-4D97-AF65-F5344CB8AC3E}">
        <p14:creationId xmlns:p14="http://schemas.microsoft.com/office/powerpoint/2010/main" val="30873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96B59D67-E27B-4C24-AD48-349FD6698897}"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69" y="382880"/>
            <a:ext cx="10256569"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Đặc trưng MFBs của tiếng máy </a:t>
            </a:r>
            <a:endParaRPr lang="en-US" sz="3200" b="1" dirty="0" err="1">
              <a:latin typeface="Calibri" panose="020F0502020204030204" pitchFamily="34" charset="0"/>
              <a:cs typeface="Calibri" panose="020F0502020204030204" pitchFamily="34" charset="0"/>
            </a:endParaRPr>
          </a:p>
        </p:txBody>
      </p:sp>
      <p:graphicFrame>
        <p:nvGraphicFramePr>
          <p:cNvPr id="26" name="Object 25"/>
          <p:cNvGraphicFramePr>
            <a:graphicFrameLocks noChangeAspect="1"/>
          </p:cNvGraphicFramePr>
          <p:nvPr>
            <p:extLst>
              <p:ext uri="{D42A27DB-BD31-4B8C-83A1-F6EECF244321}">
                <p14:modId xmlns:p14="http://schemas.microsoft.com/office/powerpoint/2010/main" val="3944755419"/>
              </p:ext>
            </p:extLst>
          </p:nvPr>
        </p:nvGraphicFramePr>
        <p:xfrm>
          <a:off x="281669" y="1531800"/>
          <a:ext cx="5753100" cy="1419225"/>
        </p:xfrm>
        <a:graphic>
          <a:graphicData uri="http://schemas.openxmlformats.org/presentationml/2006/ole">
            <mc:AlternateContent xmlns:mc="http://schemas.openxmlformats.org/markup-compatibility/2006">
              <mc:Choice xmlns:v="urn:schemas-microsoft-com:vml" Requires="v">
                <p:oleObj spid="_x0000_s32866" name="Visio" r:id="rId4" imgW="9277253" imgH="2305236" progId="Visio.Drawing.15">
                  <p:embed/>
                </p:oleObj>
              </mc:Choice>
              <mc:Fallback>
                <p:oleObj name="Visio" r:id="rId4" imgW="9277253" imgH="2305236" progId="Visio.Drawing.15">
                  <p:embed/>
                  <p:pic>
                    <p:nvPicPr>
                      <p:cNvPr id="15"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669" y="1531800"/>
                        <a:ext cx="5753100" cy="1419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1714223825"/>
              </p:ext>
            </p:extLst>
          </p:nvPr>
        </p:nvGraphicFramePr>
        <p:xfrm>
          <a:off x="281669" y="3199178"/>
          <a:ext cx="5753100" cy="1371600"/>
        </p:xfrm>
        <a:graphic>
          <a:graphicData uri="http://schemas.openxmlformats.org/presentationml/2006/ole">
            <mc:AlternateContent xmlns:mc="http://schemas.openxmlformats.org/markup-compatibility/2006">
              <mc:Choice xmlns:v="urn:schemas-microsoft-com:vml" Requires="v">
                <p:oleObj spid="_x0000_s32867" name="Visio" r:id="rId6" imgW="9248885" imgH="2209721" progId="Visio.Drawing.15">
                  <p:embed/>
                </p:oleObj>
              </mc:Choice>
              <mc:Fallback>
                <p:oleObj name="Visio" r:id="rId6" imgW="9248885" imgH="2209721" progId="Visio.Drawing.15">
                  <p:embed/>
                  <p:pic>
                    <p:nvPicPr>
                      <p:cNvPr id="18"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669" y="3199178"/>
                        <a:ext cx="5753100"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1551052118"/>
              </p:ext>
            </p:extLst>
          </p:nvPr>
        </p:nvGraphicFramePr>
        <p:xfrm>
          <a:off x="6191837" y="1548657"/>
          <a:ext cx="5753100" cy="1419225"/>
        </p:xfrm>
        <a:graphic>
          <a:graphicData uri="http://schemas.openxmlformats.org/presentationml/2006/ole">
            <mc:AlternateContent xmlns:mc="http://schemas.openxmlformats.org/markup-compatibility/2006">
              <mc:Choice xmlns:v="urn:schemas-microsoft-com:vml" Requires="v">
                <p:oleObj spid="_x0000_s32868" name="Visio" r:id="rId8" imgW="9277253" imgH="2305236" progId="Visio.Drawing.15">
                  <p:embed/>
                </p:oleObj>
              </mc:Choice>
              <mc:Fallback>
                <p:oleObj name="Visio" r:id="rId8" imgW="9277253" imgH="2305236" progId="Visio.Drawing.15">
                  <p:embed/>
                  <p:pic>
                    <p:nvPicPr>
                      <p:cNvPr id="2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1837" y="1548657"/>
                        <a:ext cx="5753100" cy="1419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1167952976"/>
              </p:ext>
            </p:extLst>
          </p:nvPr>
        </p:nvGraphicFramePr>
        <p:xfrm>
          <a:off x="6191837" y="3189653"/>
          <a:ext cx="5753100" cy="1390650"/>
        </p:xfrm>
        <a:graphic>
          <a:graphicData uri="http://schemas.openxmlformats.org/presentationml/2006/ole">
            <mc:AlternateContent xmlns:mc="http://schemas.openxmlformats.org/markup-compatibility/2006">
              <mc:Choice xmlns:v="urn:schemas-microsoft-com:vml" Requires="v">
                <p:oleObj spid="_x0000_s32869" name="Visio" r:id="rId10" imgW="9267797" imgH="2248003" progId="Visio.Drawing.15">
                  <p:embed/>
                </p:oleObj>
              </mc:Choice>
              <mc:Fallback>
                <p:oleObj name="Visio" r:id="rId10" imgW="9267797" imgH="2248003" progId="Visio.Drawing.15">
                  <p:embed/>
                  <p:pic>
                    <p:nvPicPr>
                      <p:cNvPr id="24"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91837" y="3189653"/>
                        <a:ext cx="5753100" cy="1390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Rounded Rectangle 31"/>
          <p:cNvSpPr/>
          <p:nvPr/>
        </p:nvSpPr>
        <p:spPr>
          <a:xfrm>
            <a:off x="345169" y="1091252"/>
            <a:ext cx="5731779" cy="3762479"/>
          </a:xfrm>
          <a:prstGeom prst="roundRect">
            <a:avLst>
              <a:gd name="adj" fmla="val 8107"/>
            </a:avLst>
          </a:prstGeom>
          <a:noFill/>
          <a:ln w="12700">
            <a:solidFill>
              <a:schemeClr val="tx1"/>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3" name="TextBox 32"/>
          <p:cNvSpPr txBox="1"/>
          <p:nvPr/>
        </p:nvSpPr>
        <p:spPr>
          <a:xfrm>
            <a:off x="407987" y="1086453"/>
            <a:ext cx="3459229" cy="430887"/>
          </a:xfrm>
          <a:prstGeom prst="rect">
            <a:avLst/>
          </a:prstGeom>
          <a:noFill/>
          <a:ln>
            <a:noFill/>
          </a:ln>
        </p:spPr>
        <p:txBody>
          <a:bodyPr wrap="square" rtlCol="0">
            <a:spAutoFit/>
          </a:bodyPr>
          <a:lstStyle/>
          <a:p>
            <a:r>
              <a:rPr lang="en-US" sz="2200" b="1" smtClean="0">
                <a:latin typeface="Calibri" panose="020F0502020204030204" pitchFamily="34" charset="0"/>
                <a:cs typeface="Calibri" panose="020F0502020204030204" pitchFamily="34" charset="0"/>
              </a:rPr>
              <a:t>MFBs cho tiếng máy bơm</a:t>
            </a:r>
            <a:endParaRPr lang="en-US" sz="2200" b="1" dirty="0" err="1" smtClean="0">
              <a:latin typeface="Calibri" panose="020F0502020204030204" pitchFamily="34" charset="0"/>
              <a:cs typeface="Calibri" panose="020F0502020204030204" pitchFamily="34" charset="0"/>
            </a:endParaRPr>
          </a:p>
        </p:txBody>
      </p:sp>
      <p:sp>
        <p:nvSpPr>
          <p:cNvPr id="34" name="TextBox 33"/>
          <p:cNvSpPr txBox="1"/>
          <p:nvPr/>
        </p:nvSpPr>
        <p:spPr>
          <a:xfrm>
            <a:off x="6336728" y="1080819"/>
            <a:ext cx="3912172" cy="430887"/>
          </a:xfrm>
          <a:prstGeom prst="rect">
            <a:avLst/>
          </a:prstGeom>
          <a:noFill/>
          <a:ln>
            <a:noFill/>
          </a:ln>
        </p:spPr>
        <p:txBody>
          <a:bodyPr wrap="square" rtlCol="0">
            <a:spAutoFit/>
          </a:bodyPr>
          <a:lstStyle/>
          <a:p>
            <a:r>
              <a:rPr lang="en-US" sz="2200" b="1" smtClean="0">
                <a:latin typeface="Calibri" panose="020F0502020204030204" pitchFamily="34" charset="0"/>
                <a:cs typeface="Calibri" panose="020F0502020204030204" pitchFamily="34" charset="0"/>
              </a:rPr>
              <a:t>MFBs cho tiếng thanh ray trượt</a:t>
            </a:r>
            <a:endParaRPr lang="en-US" sz="2200" b="1" dirty="0" err="1" smtClean="0">
              <a:latin typeface="Calibri" panose="020F0502020204030204" pitchFamily="34" charset="0"/>
              <a:cs typeface="Calibri" panose="020F0502020204030204" pitchFamily="34" charset="0"/>
            </a:endParaRPr>
          </a:p>
        </p:txBody>
      </p:sp>
      <p:sp>
        <p:nvSpPr>
          <p:cNvPr id="35" name="Rounded Rectangle 34"/>
          <p:cNvSpPr/>
          <p:nvPr/>
        </p:nvSpPr>
        <p:spPr>
          <a:xfrm>
            <a:off x="6262586" y="1091250"/>
            <a:ext cx="5731779" cy="3762481"/>
          </a:xfrm>
          <a:prstGeom prst="roundRect">
            <a:avLst>
              <a:gd name="adj" fmla="val 8107"/>
            </a:avLst>
          </a:prstGeom>
          <a:noFill/>
          <a:ln w="12700">
            <a:solidFill>
              <a:schemeClr val="tx1"/>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9" name="TextBox 38"/>
          <p:cNvSpPr txBox="1"/>
          <p:nvPr/>
        </p:nvSpPr>
        <p:spPr>
          <a:xfrm>
            <a:off x="1857229" y="2750970"/>
            <a:ext cx="2707657" cy="400110"/>
          </a:xfrm>
          <a:prstGeom prst="rect">
            <a:avLst/>
          </a:prstGeom>
          <a:noFill/>
          <a:ln>
            <a:noFill/>
          </a:ln>
        </p:spPr>
        <p:txBody>
          <a:bodyPr wrap="square" rtlCol="0">
            <a:spAutoFit/>
          </a:bodyPr>
          <a:lstStyle/>
          <a:p>
            <a:r>
              <a:rPr lang="en-US" sz="2000" b="1" smtClean="0">
                <a:latin typeface="Calibri" panose="020F0502020204030204" pitchFamily="34" charset="0"/>
                <a:cs typeface="Calibri" panose="020F0502020204030204" pitchFamily="34" charset="0"/>
              </a:rPr>
              <a:t>Âm thanh bình thường</a:t>
            </a:r>
            <a:endParaRPr lang="en-US" sz="2000" b="1" dirty="0" err="1" smtClean="0">
              <a:latin typeface="Calibri" panose="020F0502020204030204" pitchFamily="34" charset="0"/>
              <a:cs typeface="Calibri" panose="020F0502020204030204" pitchFamily="34" charset="0"/>
            </a:endParaRPr>
          </a:p>
        </p:txBody>
      </p:sp>
      <p:sp>
        <p:nvSpPr>
          <p:cNvPr id="41" name="TextBox 40"/>
          <p:cNvSpPr txBox="1"/>
          <p:nvPr/>
        </p:nvSpPr>
        <p:spPr>
          <a:xfrm>
            <a:off x="1904531" y="4406318"/>
            <a:ext cx="2507376" cy="400110"/>
          </a:xfrm>
          <a:prstGeom prst="rect">
            <a:avLst/>
          </a:prstGeom>
          <a:noFill/>
          <a:ln>
            <a:noFill/>
          </a:ln>
        </p:spPr>
        <p:txBody>
          <a:bodyPr wrap="square" rtlCol="0">
            <a:spAutoFit/>
          </a:bodyPr>
          <a:lstStyle/>
          <a:p>
            <a:r>
              <a:rPr lang="en-US" sz="2000" b="1" smtClean="0">
                <a:latin typeface="Calibri" panose="020F0502020204030204" pitchFamily="34" charset="0"/>
                <a:cs typeface="Calibri" panose="020F0502020204030204" pitchFamily="34" charset="0"/>
              </a:rPr>
              <a:t>Âm thanh bất thường</a:t>
            </a:r>
            <a:endParaRPr lang="en-US" sz="2000" b="1" dirty="0" err="1" smtClean="0">
              <a:latin typeface="Calibri" panose="020F0502020204030204" pitchFamily="34" charset="0"/>
              <a:cs typeface="Calibri" panose="020F0502020204030204" pitchFamily="34" charset="0"/>
            </a:endParaRPr>
          </a:p>
        </p:txBody>
      </p:sp>
      <p:sp>
        <p:nvSpPr>
          <p:cNvPr id="42" name="TextBox 41"/>
          <p:cNvSpPr txBox="1"/>
          <p:nvPr/>
        </p:nvSpPr>
        <p:spPr>
          <a:xfrm>
            <a:off x="7810827" y="2748418"/>
            <a:ext cx="2635295" cy="400110"/>
          </a:xfrm>
          <a:prstGeom prst="rect">
            <a:avLst/>
          </a:prstGeom>
          <a:noFill/>
          <a:ln>
            <a:noFill/>
          </a:ln>
        </p:spPr>
        <p:txBody>
          <a:bodyPr wrap="square" rtlCol="0">
            <a:spAutoFit/>
          </a:bodyPr>
          <a:lstStyle/>
          <a:p>
            <a:r>
              <a:rPr lang="en-US" sz="2000" b="1" smtClean="0">
                <a:latin typeface="Calibri" panose="020F0502020204030204" pitchFamily="34" charset="0"/>
                <a:cs typeface="Calibri" panose="020F0502020204030204" pitchFamily="34" charset="0"/>
              </a:rPr>
              <a:t>Âm thanh bình thường</a:t>
            </a:r>
            <a:endParaRPr lang="en-US" sz="2000" b="1" dirty="0" err="1" smtClean="0">
              <a:latin typeface="Calibri" panose="020F0502020204030204" pitchFamily="34" charset="0"/>
              <a:cs typeface="Calibri" panose="020F0502020204030204" pitchFamily="34" charset="0"/>
            </a:endParaRPr>
          </a:p>
        </p:txBody>
      </p:sp>
      <p:sp>
        <p:nvSpPr>
          <p:cNvPr id="43" name="TextBox 42"/>
          <p:cNvSpPr txBox="1"/>
          <p:nvPr/>
        </p:nvSpPr>
        <p:spPr>
          <a:xfrm>
            <a:off x="7878300" y="4391079"/>
            <a:ext cx="2500347" cy="400110"/>
          </a:xfrm>
          <a:prstGeom prst="rect">
            <a:avLst/>
          </a:prstGeom>
          <a:noFill/>
          <a:ln>
            <a:noFill/>
          </a:ln>
        </p:spPr>
        <p:txBody>
          <a:bodyPr wrap="square" rtlCol="0">
            <a:spAutoFit/>
          </a:bodyPr>
          <a:lstStyle/>
          <a:p>
            <a:r>
              <a:rPr lang="en-US" sz="2000" b="1" smtClean="0">
                <a:latin typeface="Calibri" panose="020F0502020204030204" pitchFamily="34" charset="0"/>
                <a:cs typeface="Calibri" panose="020F0502020204030204" pitchFamily="34" charset="0"/>
              </a:rPr>
              <a:t>Âm thanh bất thường</a:t>
            </a:r>
            <a:endParaRPr lang="en-US" sz="2000" b="1" dirty="0" err="1" smtClean="0">
              <a:latin typeface="Calibri" panose="020F0502020204030204" pitchFamily="34" charset="0"/>
              <a:cs typeface="Calibri" panose="020F0502020204030204" pitchFamily="34" charset="0"/>
            </a:endParaRPr>
          </a:p>
        </p:txBody>
      </p:sp>
      <p:sp>
        <p:nvSpPr>
          <p:cNvPr id="5" name="TextBox 4"/>
          <p:cNvSpPr txBox="1"/>
          <p:nvPr/>
        </p:nvSpPr>
        <p:spPr>
          <a:xfrm>
            <a:off x="326912" y="5009833"/>
            <a:ext cx="11676164" cy="904863"/>
          </a:xfrm>
          <a:prstGeom prst="rect">
            <a:avLst/>
          </a:prstGeom>
          <a:noFill/>
          <a:ln>
            <a:noFill/>
          </a:ln>
        </p:spPr>
        <p:txBody>
          <a:bodyPr wrap="square" rtlCol="0">
            <a:spAutoFit/>
          </a:bodyPr>
          <a:lstStyle/>
          <a:p>
            <a:pPr marL="342900" indent="-342900">
              <a:lnSpc>
                <a:spcPct val="120000"/>
              </a:lnSpc>
              <a:buFont typeface="Arial" panose="020B0604020202020204" pitchFamily="34" charset="0"/>
              <a:buChar char="•"/>
            </a:pPr>
            <a:r>
              <a:rPr lang="vi-VN" sz="2200">
                <a:latin typeface="Calibri" panose="020F0502020204030204" pitchFamily="34" charset="0"/>
                <a:cs typeface="Calibri" panose="020F0502020204030204" pitchFamily="34" charset="0"/>
              </a:rPr>
              <a:t>MFBs </a:t>
            </a:r>
            <a:r>
              <a:rPr lang="en-US" sz="2200" smtClean="0">
                <a:latin typeface="Calibri" panose="020F0502020204030204" pitchFamily="34" charset="0"/>
                <a:cs typeface="Calibri" panose="020F0502020204030204" pitchFamily="34" charset="0"/>
              </a:rPr>
              <a:t>của</a:t>
            </a:r>
            <a:r>
              <a:rPr lang="vi-VN" sz="2200" smtClean="0">
                <a:latin typeface="Calibri" panose="020F0502020204030204" pitchFamily="34" charset="0"/>
                <a:cs typeface="Calibri" panose="020F0502020204030204" pitchFamily="34" charset="0"/>
              </a:rPr>
              <a:t> </a:t>
            </a:r>
            <a:r>
              <a:rPr lang="vi-VN" sz="2200">
                <a:latin typeface="Calibri" panose="020F0502020204030204" pitchFamily="34" charset="0"/>
                <a:cs typeface="Calibri" panose="020F0502020204030204" pitchFamily="34" charset="0"/>
              </a:rPr>
              <a:t>âm thanh bình thường </a:t>
            </a:r>
            <a:r>
              <a:rPr lang="vi-VN" sz="2200" smtClean="0">
                <a:latin typeface="Calibri" panose="020F0502020204030204" pitchFamily="34" charset="0"/>
                <a:cs typeface="Calibri" panose="020F0502020204030204" pitchFamily="34" charset="0"/>
              </a:rPr>
              <a:t>c</a:t>
            </a:r>
            <a:r>
              <a:rPr lang="en-US" sz="2200" smtClean="0">
                <a:latin typeface="Calibri" panose="020F0502020204030204" pitchFamily="34" charset="0"/>
                <a:cs typeface="Calibri" panose="020F0502020204030204" pitchFamily="34" charset="0"/>
              </a:rPr>
              <a:t>ho</a:t>
            </a:r>
            <a:r>
              <a:rPr lang="vi-VN" sz="2200" smtClean="0">
                <a:latin typeface="Calibri" panose="020F0502020204030204" pitchFamily="34" charset="0"/>
                <a:cs typeface="Calibri" panose="020F0502020204030204" pitchFamily="34" charset="0"/>
              </a:rPr>
              <a:t> tiếng </a:t>
            </a:r>
            <a:r>
              <a:rPr lang="vi-VN" sz="2200">
                <a:latin typeface="Calibri" panose="020F0502020204030204" pitchFamily="34" charset="0"/>
                <a:cs typeface="Calibri" panose="020F0502020204030204" pitchFamily="34" charset="0"/>
              </a:rPr>
              <a:t>máy </a:t>
            </a:r>
            <a:r>
              <a:rPr lang="vi-VN" sz="2200" smtClean="0">
                <a:latin typeface="Calibri" panose="020F0502020204030204" pitchFamily="34" charset="0"/>
                <a:cs typeface="Calibri" panose="020F0502020204030204" pitchFamily="34" charset="0"/>
              </a:rPr>
              <a:t>không </a:t>
            </a:r>
            <a:r>
              <a:rPr lang="vi-VN" sz="2200">
                <a:latin typeface="Calibri" panose="020F0502020204030204" pitchFamily="34" charset="0"/>
                <a:cs typeface="Calibri" panose="020F0502020204030204" pitchFamily="34" charset="0"/>
              </a:rPr>
              <a:t>có độ biến động cao theo thời </a:t>
            </a:r>
            <a:r>
              <a:rPr lang="vi-VN" sz="2200" smtClean="0">
                <a:latin typeface="Calibri" panose="020F0502020204030204" pitchFamily="34" charset="0"/>
                <a:cs typeface="Calibri" panose="020F0502020204030204" pitchFamily="34" charset="0"/>
              </a:rPr>
              <a:t>gian</a:t>
            </a:r>
            <a:endParaRPr lang="en-US" sz="2200" smtClean="0">
              <a:latin typeface="Calibri" panose="020F0502020204030204" pitchFamily="34" charset="0"/>
              <a:cs typeface="Calibri" panose="020F0502020204030204" pitchFamily="34" charset="0"/>
            </a:endParaRPr>
          </a:p>
          <a:p>
            <a:pPr marL="342900" indent="-342900">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MFBs của </a:t>
            </a:r>
            <a:r>
              <a:rPr lang="vi-VN" sz="2200">
                <a:latin typeface="Calibri" panose="020F0502020204030204" pitchFamily="34" charset="0"/>
                <a:cs typeface="Calibri" panose="020F0502020204030204" pitchFamily="34" charset="0"/>
              </a:rPr>
              <a:t>âm thanh bình thường </a:t>
            </a:r>
            <a:r>
              <a:rPr lang="en-US" sz="2200" smtClean="0">
                <a:latin typeface="Calibri" panose="020F0502020204030204" pitchFamily="34" charset="0"/>
                <a:cs typeface="Calibri" panose="020F0502020204030204" pitchFamily="34" charset="0"/>
              </a:rPr>
              <a:t>là khác so với âm thanh bất thường</a:t>
            </a:r>
            <a:endParaRPr lang="en-US" sz="2200" dirty="0" err="1" smtClean="0">
              <a:latin typeface="Calibri" panose="020F0502020204030204" pitchFamily="34" charset="0"/>
              <a:cs typeface="Calibri" panose="020F0502020204030204" pitchFamily="34" charset="0"/>
            </a:endParaRPr>
          </a:p>
        </p:txBody>
      </p:sp>
      <p:sp>
        <p:nvSpPr>
          <p:cNvPr id="6" name="Slide Number Placeholder 5"/>
          <p:cNvSpPr>
            <a:spLocks noGrp="1"/>
          </p:cNvSpPr>
          <p:nvPr>
            <p:ph type="sldNum" sz="quarter" idx="4"/>
          </p:nvPr>
        </p:nvSpPr>
        <p:spPr/>
        <p:txBody>
          <a:bodyPr/>
          <a:lstStyle/>
          <a:p>
            <a:fld id="{401CF334-2D5C-4859-84A6-CA7E6E43FAEB}" type="slidenum">
              <a:rPr lang="en-US" smtClean="0"/>
              <a:pPr/>
              <a:t>16</a:t>
            </a:fld>
            <a:endParaRPr lang="en-US" dirty="0"/>
          </a:p>
        </p:txBody>
      </p:sp>
    </p:spTree>
    <p:extLst>
      <p:ext uri="{BB962C8B-B14F-4D97-AF65-F5344CB8AC3E}">
        <p14:creationId xmlns:p14="http://schemas.microsoft.com/office/powerpoint/2010/main" val="154459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B2D7CFEB-042C-49C7-B53C-02E7B8C0A151}"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69" y="382880"/>
            <a:ext cx="10256569"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Phát hiện bất thường bằng lỗi tái tạo</a:t>
            </a:r>
            <a:endParaRPr lang="en-US" sz="3200" b="1" dirty="0" err="1">
              <a:latin typeface="Calibri" panose="020F0502020204030204" pitchFamily="34" charset="0"/>
              <a:cs typeface="Calibri" panose="020F0502020204030204" pitchFamily="34" charset="0"/>
            </a:endParaRPr>
          </a:p>
        </p:txBody>
      </p:sp>
      <p:pic>
        <p:nvPicPr>
          <p:cNvPr id="36" name="Picture 35"/>
          <p:cNvPicPr>
            <a:picLocks noChangeAspect="1"/>
          </p:cNvPicPr>
          <p:nvPr/>
        </p:nvPicPr>
        <p:blipFill rotWithShape="1">
          <a:blip r:embed="rId3"/>
          <a:srcRect l="554" t="3119" r="-1" b="12470"/>
          <a:stretch/>
        </p:blipFill>
        <p:spPr>
          <a:xfrm>
            <a:off x="457200" y="967655"/>
            <a:ext cx="11321723" cy="2090058"/>
          </a:xfrm>
          <a:prstGeom prst="rect">
            <a:avLst/>
          </a:prstGeom>
        </p:spPr>
      </p:pic>
      <p:pic>
        <p:nvPicPr>
          <p:cNvPr id="37" name="Picture 36"/>
          <p:cNvPicPr>
            <a:picLocks noChangeAspect="1"/>
          </p:cNvPicPr>
          <p:nvPr/>
        </p:nvPicPr>
        <p:blipFill rotWithShape="1">
          <a:blip r:embed="rId4"/>
          <a:srcRect t="19214" r="222" b="6386"/>
          <a:stretch/>
        </p:blipFill>
        <p:spPr>
          <a:xfrm>
            <a:off x="457200" y="3462563"/>
            <a:ext cx="11296651" cy="2090058"/>
          </a:xfrm>
          <a:prstGeom prst="rect">
            <a:avLst/>
          </a:prstGeom>
        </p:spPr>
      </p:pic>
      <p:cxnSp>
        <p:nvCxnSpPr>
          <p:cNvPr id="38" name="Straight Connector 37"/>
          <p:cNvCxnSpPr/>
          <p:nvPr/>
        </p:nvCxnSpPr>
        <p:spPr>
          <a:xfrm>
            <a:off x="457200" y="4959162"/>
            <a:ext cx="1132172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596571" y="4924900"/>
            <a:ext cx="1139278" cy="400110"/>
          </a:xfrm>
          <a:prstGeom prst="rect">
            <a:avLst/>
          </a:prstGeom>
          <a:noFill/>
          <a:ln>
            <a:noFill/>
          </a:ln>
        </p:spPr>
        <p:txBody>
          <a:bodyPr wrap="square" rtlCol="0">
            <a:spAutoFit/>
          </a:bodyPr>
          <a:lstStyle/>
          <a:p>
            <a:r>
              <a:rPr lang="en-US" sz="2000" smtClean="0">
                <a:latin typeface="Calibri" panose="020F0502020204030204" pitchFamily="34" charset="0"/>
                <a:cs typeface="Calibri" panose="020F0502020204030204" pitchFamily="34" charset="0"/>
              </a:rPr>
              <a:t>Ngưỡng</a:t>
            </a:r>
            <a:endParaRPr lang="en-US" sz="2000" dirty="0" err="1" smtClean="0">
              <a:latin typeface="Calibri" panose="020F0502020204030204" pitchFamily="34" charset="0"/>
              <a:cs typeface="Calibri" panose="020F0502020204030204" pitchFamily="34" charset="0"/>
            </a:endParaRPr>
          </a:p>
        </p:txBody>
      </p:sp>
      <p:cxnSp>
        <p:nvCxnSpPr>
          <p:cNvPr id="53" name="Straight Connector 52"/>
          <p:cNvCxnSpPr/>
          <p:nvPr/>
        </p:nvCxnSpPr>
        <p:spPr>
          <a:xfrm>
            <a:off x="3707662" y="3094532"/>
            <a:ext cx="0" cy="63720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358386" y="3034897"/>
            <a:ext cx="1455799" cy="400110"/>
          </a:xfrm>
          <a:prstGeom prst="rect">
            <a:avLst/>
          </a:prstGeom>
          <a:noFill/>
          <a:ln>
            <a:noFill/>
          </a:ln>
        </p:spPr>
        <p:txBody>
          <a:bodyPr wrap="square" rtlCol="0">
            <a:spAutoFit/>
          </a:bodyPr>
          <a:lstStyle/>
          <a:p>
            <a:r>
              <a:rPr lang="en-US" sz="2000" smtClean="0">
                <a:latin typeface="Calibri" panose="020F0502020204030204" pitchFamily="34" charset="0"/>
                <a:cs typeface="Calibri" panose="020F0502020204030204" pitchFamily="34" charset="0"/>
              </a:rPr>
              <a:t>Bất thường</a:t>
            </a:r>
            <a:endParaRPr lang="en-US" sz="2000" dirty="0" err="1" smtClean="0">
              <a:latin typeface="Calibri" panose="020F0502020204030204" pitchFamily="34" charset="0"/>
              <a:cs typeface="Calibri" panose="020F0502020204030204" pitchFamily="34" charset="0"/>
            </a:endParaRPr>
          </a:p>
        </p:txBody>
      </p:sp>
      <p:sp>
        <p:nvSpPr>
          <p:cNvPr id="55" name="TextBox 54"/>
          <p:cNvSpPr txBox="1"/>
          <p:nvPr/>
        </p:nvSpPr>
        <p:spPr>
          <a:xfrm>
            <a:off x="5305548" y="3062453"/>
            <a:ext cx="1599954" cy="400110"/>
          </a:xfrm>
          <a:prstGeom prst="rect">
            <a:avLst/>
          </a:prstGeom>
          <a:noFill/>
          <a:ln>
            <a:noFill/>
          </a:ln>
        </p:spPr>
        <p:txBody>
          <a:bodyPr wrap="square" rtlCol="0">
            <a:spAutoFit/>
          </a:bodyPr>
          <a:lstStyle/>
          <a:p>
            <a:r>
              <a:rPr lang="en-US" sz="2000" smtClean="0">
                <a:latin typeface="Calibri" panose="020F0502020204030204" pitchFamily="34" charset="0"/>
                <a:cs typeface="Calibri" panose="020F0502020204030204" pitchFamily="34" charset="0"/>
              </a:rPr>
              <a:t>Bình thường</a:t>
            </a:r>
            <a:endParaRPr lang="en-US" sz="2000" dirty="0" err="1" smtClean="0">
              <a:latin typeface="Calibri" panose="020F0502020204030204" pitchFamily="34" charset="0"/>
              <a:cs typeface="Calibri" panose="020F0502020204030204" pitchFamily="34" charset="0"/>
            </a:endParaRPr>
          </a:p>
        </p:txBody>
      </p:sp>
      <p:cxnSp>
        <p:nvCxnSpPr>
          <p:cNvPr id="56" name="Straight Connector 55"/>
          <p:cNvCxnSpPr/>
          <p:nvPr/>
        </p:nvCxnSpPr>
        <p:spPr>
          <a:xfrm>
            <a:off x="8197284" y="3094532"/>
            <a:ext cx="0" cy="63720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421467" y="3065944"/>
            <a:ext cx="1455799" cy="400110"/>
          </a:xfrm>
          <a:prstGeom prst="rect">
            <a:avLst/>
          </a:prstGeom>
          <a:noFill/>
          <a:ln>
            <a:noFill/>
          </a:ln>
        </p:spPr>
        <p:txBody>
          <a:bodyPr wrap="square" rtlCol="0">
            <a:spAutoFit/>
          </a:bodyPr>
          <a:lstStyle/>
          <a:p>
            <a:r>
              <a:rPr lang="en-US" sz="2000" smtClean="0">
                <a:latin typeface="Calibri" panose="020F0502020204030204" pitchFamily="34" charset="0"/>
                <a:cs typeface="Calibri" panose="020F0502020204030204" pitchFamily="34" charset="0"/>
              </a:rPr>
              <a:t>Bất thường</a:t>
            </a:r>
            <a:endParaRPr lang="en-US" sz="2000" dirty="0" err="1" smtClean="0">
              <a:latin typeface="Calibri" panose="020F0502020204030204" pitchFamily="34" charset="0"/>
              <a:cs typeface="Calibri" panose="020F0502020204030204" pitchFamily="34" charset="0"/>
            </a:endParaRPr>
          </a:p>
        </p:txBody>
      </p:sp>
      <p:sp>
        <p:nvSpPr>
          <p:cNvPr id="60" name="TextBox 59"/>
          <p:cNvSpPr txBox="1"/>
          <p:nvPr/>
        </p:nvSpPr>
        <p:spPr>
          <a:xfrm rot="16200000">
            <a:off x="-433604" y="4375588"/>
            <a:ext cx="1412276" cy="400110"/>
          </a:xfrm>
          <a:prstGeom prst="rect">
            <a:avLst/>
          </a:prstGeom>
          <a:noFill/>
          <a:ln>
            <a:noFill/>
          </a:ln>
        </p:spPr>
        <p:txBody>
          <a:bodyPr wrap="square" rtlCol="0">
            <a:spAutoFit/>
          </a:bodyPr>
          <a:lstStyle/>
          <a:p>
            <a:r>
              <a:rPr lang="en-US" sz="2000" b="1" smtClean="0">
                <a:latin typeface="Arial" panose="020B0604020202020204" pitchFamily="34" charset="0"/>
                <a:cs typeface="Arial" panose="020B0604020202020204" pitchFamily="34" charset="0"/>
              </a:rPr>
              <a:t>Lỗi tái tạo</a:t>
            </a:r>
            <a:endParaRPr lang="en-US" sz="2000" b="1" dirty="0" err="1" smtClean="0">
              <a:latin typeface="Arial" panose="020B0604020202020204" pitchFamily="34" charset="0"/>
              <a:cs typeface="Arial" panose="020B0604020202020204" pitchFamily="34" charset="0"/>
            </a:endParaRPr>
          </a:p>
        </p:txBody>
      </p:sp>
      <p:sp>
        <p:nvSpPr>
          <p:cNvPr id="61" name="TextBox 60"/>
          <p:cNvSpPr txBox="1"/>
          <p:nvPr/>
        </p:nvSpPr>
        <p:spPr>
          <a:xfrm rot="16200000">
            <a:off x="-883985" y="1705764"/>
            <a:ext cx="2313038" cy="400110"/>
          </a:xfrm>
          <a:prstGeom prst="rect">
            <a:avLst/>
          </a:prstGeom>
          <a:noFill/>
          <a:ln>
            <a:noFill/>
          </a:ln>
        </p:spPr>
        <p:txBody>
          <a:bodyPr wrap="square" rtlCol="0">
            <a:spAutoFit/>
          </a:bodyPr>
          <a:lstStyle/>
          <a:p>
            <a:r>
              <a:rPr lang="en-US" sz="2000" b="1" smtClean="0">
                <a:latin typeface="Arial" panose="020B0604020202020204" pitchFamily="34" charset="0"/>
                <a:cs typeface="Arial" panose="020B0604020202020204" pitchFamily="34" charset="0"/>
              </a:rPr>
              <a:t>Mel Filter Banks</a:t>
            </a:r>
            <a:endParaRPr lang="en-US" sz="2000" b="1" dirty="0" err="1" smtClean="0">
              <a:latin typeface="Arial" panose="020B0604020202020204" pitchFamily="34" charset="0"/>
              <a:cs typeface="Arial" panose="020B0604020202020204" pitchFamily="34" charset="0"/>
            </a:endParaRPr>
          </a:p>
        </p:txBody>
      </p:sp>
      <p:sp>
        <p:nvSpPr>
          <p:cNvPr id="62" name="Oval 61"/>
          <p:cNvSpPr/>
          <p:nvPr/>
        </p:nvSpPr>
        <p:spPr>
          <a:xfrm>
            <a:off x="4077215" y="4469073"/>
            <a:ext cx="287664" cy="287664"/>
          </a:xfrm>
          <a:prstGeom prst="ellipse">
            <a:avLst/>
          </a:prstGeom>
          <a:no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3" name="Oval 62"/>
          <p:cNvSpPr/>
          <p:nvPr/>
        </p:nvSpPr>
        <p:spPr>
          <a:xfrm>
            <a:off x="4734211" y="4038600"/>
            <a:ext cx="1437988" cy="886300"/>
          </a:xfrm>
          <a:prstGeom prst="ellipse">
            <a:avLst/>
          </a:prstGeom>
          <a:no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4" name="Oval 63"/>
          <p:cNvSpPr/>
          <p:nvPr/>
        </p:nvSpPr>
        <p:spPr>
          <a:xfrm>
            <a:off x="6434200" y="3300086"/>
            <a:ext cx="1695484" cy="1624814"/>
          </a:xfrm>
          <a:prstGeom prst="ellipse">
            <a:avLst/>
          </a:prstGeom>
          <a:noFill/>
          <a:ln w="190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rgbClr val="FF0000"/>
              </a:solidFill>
            </a:endParaRPr>
          </a:p>
        </p:txBody>
      </p:sp>
      <p:sp>
        <p:nvSpPr>
          <p:cNvPr id="65" name="TextBox 64"/>
          <p:cNvSpPr txBox="1"/>
          <p:nvPr/>
        </p:nvSpPr>
        <p:spPr>
          <a:xfrm>
            <a:off x="4707157" y="5636148"/>
            <a:ext cx="2806608" cy="400110"/>
          </a:xfrm>
          <a:prstGeom prst="rect">
            <a:avLst/>
          </a:prstGeom>
          <a:noFill/>
          <a:ln>
            <a:noFill/>
          </a:ln>
        </p:spPr>
        <p:txBody>
          <a:bodyPr wrap="square" rtlCol="0">
            <a:spAutoFit/>
          </a:bodyPr>
          <a:lstStyle/>
          <a:p>
            <a:r>
              <a:rPr lang="en-US" sz="2000" smtClean="0">
                <a:latin typeface="Calibri" panose="020F0502020204030204" pitchFamily="34" charset="0"/>
                <a:cs typeface="Calibri" panose="020F0502020204030204" pitchFamily="34" charset="0"/>
              </a:rPr>
              <a:t>Phát hiện bất thường sai</a:t>
            </a:r>
            <a:endParaRPr lang="en-US" sz="2000" dirty="0" err="1" smtClean="0">
              <a:latin typeface="Calibri" panose="020F0502020204030204" pitchFamily="34" charset="0"/>
              <a:cs typeface="Calibri" panose="020F0502020204030204" pitchFamily="34" charset="0"/>
            </a:endParaRPr>
          </a:p>
        </p:txBody>
      </p:sp>
      <p:cxnSp>
        <p:nvCxnSpPr>
          <p:cNvPr id="67" name="Straight Arrow Connector 66"/>
          <p:cNvCxnSpPr>
            <a:stCxn id="62" idx="5"/>
            <a:endCxn id="65" idx="0"/>
          </p:cNvCxnSpPr>
          <p:nvPr/>
        </p:nvCxnSpPr>
        <p:spPr>
          <a:xfrm>
            <a:off x="4322752" y="4714610"/>
            <a:ext cx="1787709" cy="921538"/>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3" idx="5"/>
            <a:endCxn id="65" idx="0"/>
          </p:cNvCxnSpPr>
          <p:nvPr/>
        </p:nvCxnSpPr>
        <p:spPr>
          <a:xfrm>
            <a:off x="5961611" y="4795104"/>
            <a:ext cx="148850" cy="841044"/>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4" idx="3"/>
            <a:endCxn id="65" idx="0"/>
          </p:cNvCxnSpPr>
          <p:nvPr/>
        </p:nvCxnSpPr>
        <p:spPr>
          <a:xfrm flipH="1">
            <a:off x="6110461" y="4686951"/>
            <a:ext cx="572037" cy="949197"/>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91671" y="6162438"/>
            <a:ext cx="11321723"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02560" y="6149288"/>
            <a:ext cx="1139278" cy="400110"/>
          </a:xfrm>
          <a:prstGeom prst="rect">
            <a:avLst/>
          </a:prstGeom>
          <a:noFill/>
          <a:ln>
            <a:noFill/>
          </a:ln>
        </p:spPr>
        <p:txBody>
          <a:bodyPr wrap="square" rtlCol="0">
            <a:spAutoFit/>
          </a:bodyPr>
          <a:lstStyle/>
          <a:p>
            <a:r>
              <a:rPr lang="en-US" sz="2000" b="1" smtClean="0">
                <a:latin typeface="Calibri" panose="020F0502020204030204" pitchFamily="34" charset="0"/>
                <a:cs typeface="Calibri" panose="020F0502020204030204" pitchFamily="34" charset="0"/>
              </a:rPr>
              <a:t>Segment</a:t>
            </a:r>
            <a:endParaRPr lang="en-US" sz="2000" b="1" dirty="0" err="1" smtClean="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4"/>
          </p:nvPr>
        </p:nvSpPr>
        <p:spPr/>
        <p:txBody>
          <a:bodyPr/>
          <a:lstStyle/>
          <a:p>
            <a:fld id="{401CF334-2D5C-4859-84A6-CA7E6E43FAEB}" type="slidenum">
              <a:rPr lang="en-US" smtClean="0"/>
              <a:pPr/>
              <a:t>17</a:t>
            </a:fld>
            <a:endParaRPr lang="en-US" dirty="0"/>
          </a:p>
        </p:txBody>
      </p:sp>
    </p:spTree>
    <p:extLst>
      <p:ext uri="{BB962C8B-B14F-4D97-AF65-F5344CB8AC3E}">
        <p14:creationId xmlns:p14="http://schemas.microsoft.com/office/powerpoint/2010/main" val="61756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9FB72751-D10B-41B2-8B08-94D57ECCFAEB}"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0" y="382880"/>
            <a:ext cx="4938030"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Kết quả thí nghiệm</a:t>
            </a:r>
            <a:endParaRPr lang="en-US" sz="3200" b="1" dirty="0" err="1" smtClean="0">
              <a:latin typeface="Calibri" panose="020F0502020204030204" pitchFamily="34" charset="0"/>
              <a:cs typeface="Calibri" panose="020F0502020204030204" pitchFamily="34" charset="0"/>
            </a:endParaRPr>
          </a:p>
        </p:txBody>
      </p:sp>
      <p:graphicFrame>
        <p:nvGraphicFramePr>
          <p:cNvPr id="9" name="Chart 8"/>
          <p:cNvGraphicFramePr/>
          <p:nvPr>
            <p:extLst>
              <p:ext uri="{D42A27DB-BD31-4B8C-83A1-F6EECF244321}">
                <p14:modId xmlns:p14="http://schemas.microsoft.com/office/powerpoint/2010/main" val="1496633170"/>
              </p:ext>
            </p:extLst>
          </p:nvPr>
        </p:nvGraphicFramePr>
        <p:xfrm>
          <a:off x="5887609" y="550143"/>
          <a:ext cx="5852748" cy="27264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p:nvPr>
            <p:extLst>
              <p:ext uri="{D42A27DB-BD31-4B8C-83A1-F6EECF244321}">
                <p14:modId xmlns:p14="http://schemas.microsoft.com/office/powerpoint/2010/main" val="3479306571"/>
              </p:ext>
            </p:extLst>
          </p:nvPr>
        </p:nvGraphicFramePr>
        <p:xfrm>
          <a:off x="5887609" y="3140858"/>
          <a:ext cx="5855866" cy="2726457"/>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a:off x="345170" y="2931127"/>
            <a:ext cx="5796966" cy="2936188"/>
          </a:xfrm>
          <a:prstGeom prst="rect">
            <a:avLst/>
          </a:prstGeom>
          <a:noFill/>
          <a:ln>
            <a:noFill/>
          </a:ln>
        </p:spPr>
        <p:txBody>
          <a:bodyPr wrap="square" rtlCol="0">
            <a:spAutoFit/>
          </a:bodyPr>
          <a:lstStyle/>
          <a:p>
            <a:pPr marL="342900" indent="-342900">
              <a:lnSpc>
                <a:spcPct val="120000"/>
              </a:lnSpc>
              <a:buFont typeface="Arial" panose="020B0604020202020204" pitchFamily="34" charset="0"/>
              <a:buChar char="•"/>
            </a:pPr>
            <a:r>
              <a:rPr lang="en-US" sz="2200" b="1" smtClean="0">
                <a:latin typeface="Calibri" panose="020F0502020204030204" pitchFamily="34" charset="0"/>
                <a:cs typeface="Calibri" panose="020F0502020204030204" pitchFamily="34" charset="0"/>
              </a:rPr>
              <a:t>Tiếng máy bơm</a:t>
            </a:r>
          </a:p>
          <a:p>
            <a:pPr marL="342900" indent="-342900">
              <a:lnSpc>
                <a:spcPct val="120000"/>
              </a:lnSpc>
              <a:buFont typeface="Wingdings" panose="05000000000000000000" pitchFamily="2" charset="2"/>
              <a:buChar char="Ø"/>
            </a:pPr>
            <a:r>
              <a:rPr lang="en-US" sz="2200" smtClean="0">
                <a:latin typeface="Calibri" panose="020F0502020204030204" pitchFamily="34" charset="0"/>
                <a:cs typeface="Calibri" panose="020F0502020204030204" pitchFamily="34" charset="0"/>
              </a:rPr>
              <a:t>F1 và AUC tăng theo độ phức tạp của mô hình</a:t>
            </a:r>
          </a:p>
          <a:p>
            <a:pPr marL="342900" indent="-342900">
              <a:lnSpc>
                <a:spcPct val="120000"/>
              </a:lnSpc>
              <a:buFont typeface="Wingdings" panose="05000000000000000000" pitchFamily="2" charset="2"/>
              <a:buChar char="Ø"/>
            </a:pPr>
            <a:r>
              <a:rPr lang="en-US" sz="2200" smtClean="0">
                <a:latin typeface="Calibri" panose="020F0502020204030204" pitchFamily="34" charset="0"/>
                <a:cs typeface="Calibri" panose="020F0502020204030204" pitchFamily="34" charset="0"/>
              </a:rPr>
              <a:t>Hiệu quả của VAE và CAE khá tương đồng</a:t>
            </a:r>
          </a:p>
          <a:p>
            <a:pPr marL="342900" indent="-342900">
              <a:lnSpc>
                <a:spcPct val="120000"/>
              </a:lnSpc>
              <a:buFont typeface="Wingdings" panose="05000000000000000000" pitchFamily="2" charset="2"/>
              <a:buChar char="Ø"/>
            </a:pPr>
            <a:r>
              <a:rPr lang="en-US" sz="2200" smtClean="0">
                <a:latin typeface="Calibri" panose="020F0502020204030204" pitchFamily="34" charset="0"/>
                <a:cs typeface="Calibri" panose="020F0502020204030204" pitchFamily="34" charset="0"/>
              </a:rPr>
              <a:t>CRAE vượt trội so với các mô hình còn lại</a:t>
            </a:r>
          </a:p>
          <a:p>
            <a:pPr marL="342900" indent="-342900">
              <a:lnSpc>
                <a:spcPct val="120000"/>
              </a:lnSpc>
              <a:buFont typeface="Arial" panose="020B0604020202020204" pitchFamily="34" charset="0"/>
              <a:buChar char="•"/>
            </a:pPr>
            <a:r>
              <a:rPr lang="en-US" sz="2200" b="1" smtClean="0">
                <a:latin typeface="Calibri" panose="020F0502020204030204" pitchFamily="34" charset="0"/>
                <a:cs typeface="Calibri" panose="020F0502020204030204" pitchFamily="34" charset="0"/>
              </a:rPr>
              <a:t>Tiếng thanh ray trượt</a:t>
            </a:r>
          </a:p>
          <a:p>
            <a:pPr marL="342900" indent="-342900">
              <a:lnSpc>
                <a:spcPct val="120000"/>
              </a:lnSpc>
              <a:buFont typeface="Wingdings" panose="05000000000000000000" pitchFamily="2" charset="2"/>
              <a:buChar char="Ø"/>
            </a:pPr>
            <a:r>
              <a:rPr lang="en-US" sz="2200" smtClean="0">
                <a:latin typeface="Calibri" panose="020F0502020204030204" pitchFamily="34" charset="0"/>
                <a:cs typeface="Calibri" panose="020F0502020204030204" pitchFamily="34" charset="0"/>
              </a:rPr>
              <a:t>F1 tăng rất ít khi tăng độ phức tạp mô hình</a:t>
            </a:r>
          </a:p>
          <a:p>
            <a:pPr marL="342900" indent="-342900">
              <a:lnSpc>
                <a:spcPct val="120000"/>
              </a:lnSpc>
              <a:buFont typeface="Wingdings" panose="05000000000000000000" pitchFamily="2" charset="2"/>
              <a:buChar char="Ø"/>
            </a:pPr>
            <a:r>
              <a:rPr lang="en-US" sz="2200" smtClean="0">
                <a:latin typeface="Calibri" panose="020F0502020204030204" pitchFamily="34" charset="0"/>
                <a:cs typeface="Calibri" panose="020F0502020204030204" pitchFamily="34" charset="0"/>
              </a:rPr>
              <a:t>AUC của CRAE cao nhất</a:t>
            </a:r>
          </a:p>
        </p:txBody>
      </p:sp>
      <p:sp>
        <p:nvSpPr>
          <p:cNvPr id="11" name="Rectangle 10"/>
          <p:cNvSpPr/>
          <p:nvPr/>
        </p:nvSpPr>
        <p:spPr>
          <a:xfrm>
            <a:off x="345170" y="5768646"/>
            <a:ext cx="11542030" cy="830997"/>
          </a:xfrm>
          <a:prstGeom prst="rect">
            <a:avLst/>
          </a:prstGeom>
        </p:spPr>
        <p:txBody>
          <a:bodyPr wrap="square">
            <a:spAutoFit/>
          </a:bodyPr>
          <a:lstStyle/>
          <a:p>
            <a:pPr algn="just"/>
            <a:r>
              <a:rPr lang="en-US" sz="1200" smtClean="0">
                <a:latin typeface="Calibri" panose="020F0502020204030204" pitchFamily="34" charset="0"/>
                <a:ea typeface="Calibri" panose="020F0502020204030204" pitchFamily="34" charset="0"/>
                <a:cs typeface="Calibri" panose="020F0502020204030204" pitchFamily="34" charset="0"/>
              </a:rPr>
              <a:t>[</a:t>
            </a:r>
            <a:r>
              <a:rPr lang="en-US" sz="1200">
                <a:latin typeface="Calibri" panose="020F0502020204030204" pitchFamily="34" charset="0"/>
                <a:ea typeface="Calibri" panose="020F0502020204030204" pitchFamily="34" charset="0"/>
                <a:cs typeface="Calibri" panose="020F0502020204030204" pitchFamily="34" charset="0"/>
              </a:rPr>
              <a:t>4] K. Suefusa, T. Nishida, H. Purohit, R. Tanabe, T. Endo and Y. Kawaguchi, "Anomalous Sound Detection Based on Interpolation Deep Neural Network," in </a:t>
            </a:r>
            <a:r>
              <a:rPr lang="en-US" sz="1200" i="1">
                <a:latin typeface="Calibri" panose="020F0502020204030204" pitchFamily="34" charset="0"/>
                <a:ea typeface="Calibri" panose="020F0502020204030204" pitchFamily="34" charset="0"/>
                <a:cs typeface="Calibri" panose="020F0502020204030204" pitchFamily="34" charset="0"/>
              </a:rPr>
              <a:t>2020 IEEE International Conference on Acoustics, Speech and Signal Processing</a:t>
            </a:r>
            <a:r>
              <a:rPr lang="en-US" sz="1200">
                <a:latin typeface="Calibri" panose="020F0502020204030204" pitchFamily="34" charset="0"/>
                <a:ea typeface="Calibri" panose="020F0502020204030204" pitchFamily="34" charset="0"/>
                <a:cs typeface="Calibri" panose="020F0502020204030204" pitchFamily="34" charset="0"/>
              </a:rPr>
              <a:t>, Barcelona, Spain, May 2020 </a:t>
            </a:r>
          </a:p>
          <a:p>
            <a:pPr algn="just"/>
            <a:r>
              <a:rPr lang="en-US" sz="1200">
                <a:latin typeface="Calibri" panose="020F0502020204030204" pitchFamily="34" charset="0"/>
                <a:ea typeface="Calibri" panose="020F0502020204030204" pitchFamily="34" charset="0"/>
                <a:cs typeface="Calibri" panose="020F0502020204030204" pitchFamily="34" charset="0"/>
              </a:rPr>
              <a:t>[5] R. Müller, F. Ritz, S. Illium and C. Linnhoff-Popien, "Acoustic Anomaly Detection for Machine Sounds based on Image Transfer Learning," in arXiv:2006.03429 [eess.AS], June 2020 </a:t>
            </a:r>
          </a:p>
          <a:p>
            <a:pPr algn="just"/>
            <a:r>
              <a:rPr lang="en-US" sz="1200">
                <a:latin typeface="Calibri" panose="020F0502020204030204" pitchFamily="34" charset="0"/>
                <a:ea typeface="Calibri" panose="020F0502020204030204" pitchFamily="34" charset="0"/>
                <a:cs typeface="Calibri" panose="020F0502020204030204" pitchFamily="34" charset="0"/>
              </a:rPr>
              <a:t>[6] S. R. Bukka, A. R. Magee and R. K. Jaiman, "Deep Convolutional Recurrent Autoencoders for Flow Field Prediction," </a:t>
            </a:r>
            <a:r>
              <a:rPr lang="en-US" sz="1200" i="1">
                <a:latin typeface="Calibri" panose="020F0502020204030204" pitchFamily="34" charset="0"/>
                <a:ea typeface="Calibri" panose="020F0502020204030204" pitchFamily="34" charset="0"/>
                <a:cs typeface="Calibri" panose="020F0502020204030204" pitchFamily="34" charset="0"/>
              </a:rPr>
              <a:t>arXiv:2003.12147 [physics.flu-dyn], </a:t>
            </a:r>
            <a:r>
              <a:rPr lang="en-US" sz="1200">
                <a:latin typeface="Calibri" panose="020F0502020204030204" pitchFamily="34" charset="0"/>
                <a:ea typeface="Calibri" panose="020F0502020204030204" pitchFamily="34" charset="0"/>
                <a:cs typeface="Calibri" panose="020F0502020204030204" pitchFamily="34" charset="0"/>
              </a:rPr>
              <a:t>March 2020 </a:t>
            </a:r>
            <a:endParaRPr lang="en-US" sz="1200">
              <a:latin typeface="Calibri" panose="020F0502020204030204" pitchFamily="34" charset="0"/>
              <a:cs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2345144910"/>
              </p:ext>
            </p:extLst>
          </p:nvPr>
        </p:nvGraphicFramePr>
        <p:xfrm>
          <a:off x="603835" y="1087992"/>
          <a:ext cx="4958766" cy="1828800"/>
        </p:xfrm>
        <a:graphic>
          <a:graphicData uri="http://schemas.openxmlformats.org/drawingml/2006/table">
            <a:tbl>
              <a:tblPr firstRow="1" firstCol="1" bandRow="1">
                <a:tableStyleId>{5940675A-B579-460E-94D1-54222C63F5DA}</a:tableStyleId>
              </a:tblPr>
              <a:tblGrid>
                <a:gridCol w="1119435">
                  <a:extLst>
                    <a:ext uri="{9D8B030D-6E8A-4147-A177-3AD203B41FA5}">
                      <a16:colId xmlns:a16="http://schemas.microsoft.com/office/drawing/2014/main" val="4141849917"/>
                    </a:ext>
                  </a:extLst>
                </a:gridCol>
                <a:gridCol w="931030">
                  <a:extLst>
                    <a:ext uri="{9D8B030D-6E8A-4147-A177-3AD203B41FA5}">
                      <a16:colId xmlns:a16="http://schemas.microsoft.com/office/drawing/2014/main" val="1095393815"/>
                    </a:ext>
                  </a:extLst>
                </a:gridCol>
                <a:gridCol w="899612">
                  <a:extLst>
                    <a:ext uri="{9D8B030D-6E8A-4147-A177-3AD203B41FA5}">
                      <a16:colId xmlns:a16="http://schemas.microsoft.com/office/drawing/2014/main" val="32968527"/>
                    </a:ext>
                  </a:extLst>
                </a:gridCol>
                <a:gridCol w="1081588">
                  <a:extLst>
                    <a:ext uri="{9D8B030D-6E8A-4147-A177-3AD203B41FA5}">
                      <a16:colId xmlns:a16="http://schemas.microsoft.com/office/drawing/2014/main" val="219573444"/>
                    </a:ext>
                  </a:extLst>
                </a:gridCol>
                <a:gridCol w="927101">
                  <a:extLst>
                    <a:ext uri="{9D8B030D-6E8A-4147-A177-3AD203B41FA5}">
                      <a16:colId xmlns:a16="http://schemas.microsoft.com/office/drawing/2014/main" val="539803321"/>
                    </a:ext>
                  </a:extLst>
                </a:gridCol>
              </a:tblGrid>
              <a:tr h="181610">
                <a:tc rowSpan="2">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 </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gridSpan="2">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Máy bơm</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hMerge="1">
                  <a:txBody>
                    <a:bodyPr/>
                    <a:lstStyle/>
                    <a:p>
                      <a:endParaRPr lang="en-US"/>
                    </a:p>
                  </a:txBody>
                  <a:tcPr/>
                </a:tc>
                <a:tc gridSpan="2">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Thanh ray trượt</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3195568879"/>
                  </a:ext>
                </a:extLst>
              </a:tr>
              <a:tr h="181610">
                <a:tc vMerge="1">
                  <a:txBody>
                    <a:bodyPr/>
                    <a:lstStyle/>
                    <a:p>
                      <a:endParaRPr lang="en-US"/>
                    </a:p>
                  </a:txBody>
                  <a:tcPr/>
                </a:tc>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F1</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AUC</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F1</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AUC</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769175509"/>
                  </a:ext>
                </a:extLst>
              </a:tr>
              <a:tr h="0">
                <a:tc>
                  <a:txBody>
                    <a:bodyPr/>
                    <a:lstStyle/>
                    <a:p>
                      <a:pPr algn="ctr">
                        <a:lnSpc>
                          <a:spcPct val="100000"/>
                        </a:lnSpc>
                        <a:spcBef>
                          <a:spcPts val="0"/>
                        </a:spcBef>
                        <a:spcAft>
                          <a:spcPts val="0"/>
                        </a:spcAft>
                      </a:pPr>
                      <a:r>
                        <a:rPr lang="en-US" sz="2000" b="1" kern="100" smtClean="0">
                          <a:effectLst/>
                          <a:latin typeface="Calibri" panose="020F0502020204030204" pitchFamily="34" charset="0"/>
                          <a:cs typeface="Calibri" panose="020F0502020204030204" pitchFamily="34" charset="0"/>
                        </a:rPr>
                        <a:t>AE [4]</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0.7971</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0.796</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0.9544</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0.8994</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659800190"/>
                  </a:ext>
                </a:extLst>
              </a:tr>
              <a:tr h="0">
                <a:tc>
                  <a:txBody>
                    <a:bodyPr/>
                    <a:lstStyle/>
                    <a:p>
                      <a:pPr algn="ctr">
                        <a:lnSpc>
                          <a:spcPct val="100000"/>
                        </a:lnSpc>
                        <a:spcBef>
                          <a:spcPts val="0"/>
                        </a:spcBef>
                        <a:spcAft>
                          <a:spcPts val="0"/>
                        </a:spcAft>
                      </a:pPr>
                      <a:r>
                        <a:rPr lang="en-US" sz="2000" b="1" kern="100" smtClean="0">
                          <a:effectLst/>
                          <a:latin typeface="Calibri" panose="020F0502020204030204" pitchFamily="34" charset="0"/>
                          <a:cs typeface="Calibri" panose="020F0502020204030204" pitchFamily="34" charset="0"/>
                        </a:rPr>
                        <a:t>VAE [4]</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0.8231</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0.7996</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0.9654</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0.9003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82498879"/>
                  </a:ext>
                </a:extLst>
              </a:tr>
              <a:tr h="0">
                <a:tc>
                  <a:txBody>
                    <a:bodyPr/>
                    <a:lstStyle/>
                    <a:p>
                      <a:pPr algn="ctr">
                        <a:lnSpc>
                          <a:spcPct val="100000"/>
                        </a:lnSpc>
                        <a:spcBef>
                          <a:spcPts val="0"/>
                        </a:spcBef>
                        <a:spcAft>
                          <a:spcPts val="0"/>
                        </a:spcAft>
                      </a:pPr>
                      <a:r>
                        <a:rPr lang="en-US" sz="2000" b="1" kern="100" smtClean="0">
                          <a:effectLst/>
                          <a:latin typeface="Calibri" panose="020F0502020204030204" pitchFamily="34" charset="0"/>
                          <a:cs typeface="Calibri" panose="020F0502020204030204" pitchFamily="34" charset="0"/>
                        </a:rPr>
                        <a:t>CAE [5]</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0.8106</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0.8115</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0.9697</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0.9113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910130007"/>
                  </a:ext>
                </a:extLst>
              </a:tr>
              <a:tr h="0">
                <a:tc>
                  <a:txBody>
                    <a:bodyPr/>
                    <a:lstStyle/>
                    <a:p>
                      <a:pPr algn="ctr">
                        <a:lnSpc>
                          <a:spcPct val="100000"/>
                        </a:lnSpc>
                        <a:spcBef>
                          <a:spcPts val="0"/>
                        </a:spcBef>
                        <a:spcAft>
                          <a:spcPts val="0"/>
                        </a:spcAft>
                      </a:pPr>
                      <a:r>
                        <a:rPr lang="en-US" sz="2000" b="1" kern="100" smtClean="0">
                          <a:effectLst/>
                          <a:latin typeface="Calibri" panose="020F0502020204030204" pitchFamily="34" charset="0"/>
                          <a:cs typeface="Calibri" panose="020F0502020204030204" pitchFamily="34" charset="0"/>
                        </a:rPr>
                        <a:t>CRAE [6]</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0.8457</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0.8308</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0.9696</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0.935</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802451882"/>
                  </a:ext>
                </a:extLst>
              </a:tr>
            </a:tbl>
          </a:graphicData>
        </a:graphic>
      </p:graphicFrame>
      <p:sp>
        <p:nvSpPr>
          <p:cNvPr id="5" name="Slide Number Placeholder 4"/>
          <p:cNvSpPr>
            <a:spLocks noGrp="1"/>
          </p:cNvSpPr>
          <p:nvPr>
            <p:ph type="sldNum" sz="quarter" idx="4"/>
          </p:nvPr>
        </p:nvSpPr>
        <p:spPr/>
        <p:txBody>
          <a:bodyPr/>
          <a:lstStyle/>
          <a:p>
            <a:fld id="{401CF334-2D5C-4859-84A6-CA7E6E43FAEB}" type="slidenum">
              <a:rPr lang="en-US" smtClean="0"/>
              <a:pPr/>
              <a:t>18</a:t>
            </a:fld>
            <a:endParaRPr lang="en-US" dirty="0"/>
          </a:p>
        </p:txBody>
      </p:sp>
    </p:spTree>
    <p:extLst>
      <p:ext uri="{BB962C8B-B14F-4D97-AF65-F5344CB8AC3E}">
        <p14:creationId xmlns:p14="http://schemas.microsoft.com/office/powerpoint/2010/main" val="340846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63350381-4624-42CF-A0A8-DE575E75F41D}"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6" name="Title 5">
            <a:extLst>
              <a:ext uri="{FF2B5EF4-FFF2-40B4-BE49-F238E27FC236}">
                <a16:creationId xmlns:a16="http://schemas.microsoft.com/office/drawing/2014/main" id="{CF427465-7641-43DC-A3EC-933DCEE4A111}"/>
              </a:ext>
            </a:extLst>
          </p:cNvPr>
          <p:cNvSpPr>
            <a:spLocks noGrp="1"/>
          </p:cNvSpPr>
          <p:nvPr>
            <p:ph type="title"/>
          </p:nvPr>
        </p:nvSpPr>
        <p:spPr>
          <a:xfrm>
            <a:off x="345171" y="185327"/>
            <a:ext cx="10693854" cy="754842"/>
          </a:xfrm>
        </p:spPr>
        <p:txBody>
          <a:bodyPr>
            <a:normAutofit/>
          </a:bodyPr>
          <a:lstStyle/>
          <a:p>
            <a:r>
              <a:rPr lang="en-US" sz="4400" smtClean="0">
                <a:latin typeface="Calibri" panose="020F0502020204030204" pitchFamily="34" charset="0"/>
                <a:cs typeface="Calibri" panose="020F0502020204030204" pitchFamily="34" charset="0"/>
              </a:rPr>
              <a:t>Kết luận</a:t>
            </a:r>
            <a:endParaRPr lang="en-US" sz="4400" i="1" dirty="0">
              <a:latin typeface="Calibri" panose="020F0502020204030204" pitchFamily="34" charset="0"/>
              <a:cs typeface="Calibri" panose="020F0502020204030204" pitchFamily="34" charset="0"/>
            </a:endParaRPr>
          </a:p>
        </p:txBody>
      </p:sp>
      <p:sp>
        <p:nvSpPr>
          <p:cNvPr id="7" name="TextBox 6"/>
          <p:cNvSpPr txBox="1"/>
          <p:nvPr/>
        </p:nvSpPr>
        <p:spPr>
          <a:xfrm>
            <a:off x="345172" y="912510"/>
            <a:ext cx="11529328" cy="4819781"/>
          </a:xfrm>
          <a:prstGeom prst="rect">
            <a:avLst/>
          </a:prstGeom>
          <a:noFill/>
          <a:ln>
            <a:noFill/>
          </a:ln>
        </p:spPr>
        <p:txBody>
          <a:bodyPr wrap="square" rtlCol="0">
            <a:spAutoFit/>
          </a:bodyPr>
          <a:lstStyle/>
          <a:p>
            <a:pPr algn="just">
              <a:lnSpc>
                <a:spcPct val="120000"/>
              </a:lnSpc>
            </a:pPr>
            <a:r>
              <a:rPr lang="en-US" sz="3200" b="1" smtClean="0">
                <a:latin typeface="Calibri" panose="020F0502020204030204" pitchFamily="34" charset="0"/>
                <a:cs typeface="Calibri" panose="020F0502020204030204" pitchFamily="34" charset="0"/>
              </a:rPr>
              <a:t>Kết luận chung</a:t>
            </a:r>
            <a:endParaRPr lang="en-US" sz="2800" smtClean="0">
              <a:latin typeface="Calibri" panose="020F0502020204030204" pitchFamily="34" charset="0"/>
              <a:cs typeface="Calibri" panose="020F0502020204030204" pitchFamily="34" charset="0"/>
            </a:endParaRPr>
          </a:p>
          <a:p>
            <a:pPr marL="342900" indent="-342900" algn="just">
              <a:lnSpc>
                <a:spcPct val="120000"/>
              </a:lnSpc>
              <a:buFont typeface="Arial" panose="020B0604020202020204" pitchFamily="34" charset="0"/>
              <a:buChar char="•"/>
            </a:pPr>
            <a:r>
              <a:rPr lang="en-US" sz="2400" smtClean="0">
                <a:latin typeface="Calibri" panose="020F0502020204030204" pitchFamily="34" charset="0"/>
                <a:cs typeface="Calibri" panose="020F0502020204030204" pitchFamily="34" charset="0"/>
              </a:rPr>
              <a:t>Autoencoder và các biến thể hoạt động hiệu quả trong phát hiện âm thanh bất thường</a:t>
            </a:r>
          </a:p>
          <a:p>
            <a:pPr marL="342900" indent="-342900" algn="just">
              <a:lnSpc>
                <a:spcPct val="120000"/>
              </a:lnSpc>
              <a:buFont typeface="Arial" panose="020B0604020202020204" pitchFamily="34" charset="0"/>
              <a:buChar char="•"/>
            </a:pPr>
            <a:r>
              <a:rPr lang="en-US" sz="2400" smtClean="0">
                <a:latin typeface="Calibri" panose="020F0502020204030204" pitchFamily="34" charset="0"/>
                <a:cs typeface="Calibri" panose="020F0502020204030204" pitchFamily="34" charset="0"/>
              </a:rPr>
              <a:t>CRAE có </a:t>
            </a:r>
            <a:r>
              <a:rPr lang="en-US" sz="2400">
                <a:latin typeface="Calibri" panose="020F0502020204030204" pitchFamily="34" charset="0"/>
                <a:cs typeface="Calibri" panose="020F0502020204030204" pitchFamily="34" charset="0"/>
              </a:rPr>
              <a:t>thể được áp dụng để giải quyết bài toán phát hiện âm thanh bất </a:t>
            </a:r>
            <a:r>
              <a:rPr lang="en-US" sz="2400" smtClean="0">
                <a:latin typeface="Calibri" panose="020F0502020204030204" pitchFamily="34" charset="0"/>
                <a:cs typeface="Calibri" panose="020F0502020204030204" pitchFamily="34" charset="0"/>
              </a:rPr>
              <a:t>thường</a:t>
            </a:r>
          </a:p>
          <a:p>
            <a:pPr marL="342900" indent="-342900" algn="just">
              <a:lnSpc>
                <a:spcPct val="120000"/>
              </a:lnSpc>
              <a:buFont typeface="Arial" panose="020B0604020202020204" pitchFamily="34" charset="0"/>
              <a:buChar char="•"/>
            </a:pPr>
            <a:r>
              <a:rPr lang="en-US" sz="2400" smtClean="0">
                <a:latin typeface="Calibri" panose="020F0502020204030204" pitchFamily="34" charset="0"/>
                <a:cs typeface="Calibri" panose="020F0502020204030204" pitchFamily="34" charset="0"/>
              </a:rPr>
              <a:t>Độ hiệu quả của phát hiện bất thường được cải thiện theo độ phức tạp của mô hình </a:t>
            </a:r>
          </a:p>
          <a:p>
            <a:pPr marL="342900" indent="-342900" algn="just">
              <a:lnSpc>
                <a:spcPct val="120000"/>
              </a:lnSpc>
              <a:buFont typeface="Arial" panose="020B0604020202020204" pitchFamily="34" charset="0"/>
              <a:buChar char="•"/>
            </a:pPr>
            <a:r>
              <a:rPr lang="en-US" sz="2400" smtClean="0">
                <a:latin typeface="Calibri" panose="020F0502020204030204" pitchFamily="34" charset="0"/>
                <a:cs typeface="Calibri" panose="020F0502020204030204" pitchFamily="34" charset="0"/>
              </a:rPr>
              <a:t>Đối </a:t>
            </a:r>
            <a:r>
              <a:rPr lang="en-US" sz="2400">
                <a:latin typeface="Calibri" panose="020F0502020204030204" pitchFamily="34" charset="0"/>
                <a:cs typeface="Calibri" panose="020F0502020204030204" pitchFamily="34" charset="0"/>
              </a:rPr>
              <a:t>với tập dữ liệu MIMII, CRAE hoạt động hiệu quả </a:t>
            </a:r>
            <a:r>
              <a:rPr lang="en-US" sz="2400" smtClean="0">
                <a:latin typeface="Calibri" panose="020F0502020204030204" pitchFamily="34" charset="0"/>
                <a:cs typeface="Calibri" panose="020F0502020204030204" pitchFamily="34" charset="0"/>
              </a:rPr>
              <a:t>nhất</a:t>
            </a:r>
          </a:p>
          <a:p>
            <a:pPr algn="just">
              <a:lnSpc>
                <a:spcPct val="120000"/>
              </a:lnSpc>
            </a:pPr>
            <a:r>
              <a:rPr lang="en-US" sz="3200" b="1" smtClean="0">
                <a:latin typeface="Calibri" panose="020F0502020204030204" pitchFamily="34" charset="0"/>
                <a:cs typeface="Calibri" panose="020F0502020204030204" pitchFamily="34" charset="0"/>
              </a:rPr>
              <a:t>Hướng phát triển</a:t>
            </a:r>
          </a:p>
          <a:p>
            <a:pPr marL="457200" indent="-457200" algn="just">
              <a:lnSpc>
                <a:spcPct val="120000"/>
              </a:lnSpc>
              <a:buFont typeface="Arial" panose="020B0604020202020204" pitchFamily="34" charset="0"/>
              <a:buChar char="•"/>
            </a:pPr>
            <a:r>
              <a:rPr lang="en-US" sz="2400">
                <a:latin typeface="Calibri" panose="020F0502020204030204" pitchFamily="34" charset="0"/>
                <a:cs typeface="Calibri" panose="020F0502020204030204" pitchFamily="34" charset="0"/>
              </a:rPr>
              <a:t>Thử nghiệm thêm các mô hình </a:t>
            </a:r>
            <a:r>
              <a:rPr lang="en-US" sz="2400" smtClean="0">
                <a:latin typeface="Calibri" panose="020F0502020204030204" pitchFamily="34" charset="0"/>
                <a:cs typeface="Calibri" panose="020F0502020204030204" pitchFamily="34" charset="0"/>
              </a:rPr>
              <a:t>khác</a:t>
            </a:r>
            <a:r>
              <a:rPr lang="en-US" sz="2400">
                <a:latin typeface="Calibri" panose="020F0502020204030204" pitchFamily="34" charset="0"/>
                <a:cs typeface="Calibri" panose="020F0502020204030204" pitchFamily="34" charset="0"/>
              </a:rPr>
              <a:t>, điển hình là Convolutional Variational Autoencoder (CVAE)</a:t>
            </a:r>
          </a:p>
          <a:p>
            <a:pPr marL="457200" indent="-457200" algn="just">
              <a:lnSpc>
                <a:spcPct val="120000"/>
              </a:lnSpc>
              <a:buFont typeface="Arial" panose="020B0604020202020204" pitchFamily="34" charset="0"/>
              <a:buChar char="•"/>
            </a:pPr>
            <a:r>
              <a:rPr lang="en-US" sz="2400">
                <a:latin typeface="Calibri" panose="020F0502020204030204" pitchFamily="34" charset="0"/>
                <a:cs typeface="Calibri" panose="020F0502020204030204" pitchFamily="34" charset="0"/>
              </a:rPr>
              <a:t>Thí nghiệm </a:t>
            </a:r>
            <a:r>
              <a:rPr lang="en-US" sz="2400" smtClean="0">
                <a:latin typeface="Calibri" panose="020F0502020204030204" pitchFamily="34" charset="0"/>
                <a:cs typeface="Calibri" panose="020F0502020204030204" pitchFamily="34" charset="0"/>
              </a:rPr>
              <a:t>trên </a:t>
            </a:r>
            <a:r>
              <a:rPr lang="en-US" sz="2400">
                <a:latin typeface="Calibri" panose="020F0502020204030204" pitchFamily="34" charset="0"/>
                <a:cs typeface="Calibri" panose="020F0502020204030204" pitchFamily="34" charset="0"/>
              </a:rPr>
              <a:t>tập những dữ liệu khác (âm thanh đường phố, âm thanh trong phòng)</a:t>
            </a:r>
          </a:p>
          <a:p>
            <a:pPr marL="457200" indent="-457200" algn="just">
              <a:lnSpc>
                <a:spcPct val="120000"/>
              </a:lnSpc>
              <a:buFont typeface="Arial" panose="020B0604020202020204" pitchFamily="34" charset="0"/>
              <a:buChar char="•"/>
            </a:pPr>
            <a:r>
              <a:rPr lang="en-US" sz="2400">
                <a:latin typeface="Calibri" panose="020F0502020204030204" pitchFamily="34" charset="0"/>
                <a:cs typeface="Calibri" panose="020F0502020204030204" pitchFamily="34" charset="0"/>
              </a:rPr>
              <a:t>Ứng dụng phát hiện âm thanh bất thường thời gian </a:t>
            </a:r>
            <a:r>
              <a:rPr lang="en-US" sz="2400" smtClean="0">
                <a:latin typeface="Calibri" panose="020F0502020204030204" pitchFamily="34" charset="0"/>
                <a:cs typeface="Calibri" panose="020F0502020204030204" pitchFamily="34" charset="0"/>
              </a:rPr>
              <a:t>thực bằng thiết bị Voice-IP</a:t>
            </a:r>
            <a:endParaRPr lang="en-US" sz="240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4"/>
          </p:nvPr>
        </p:nvSpPr>
        <p:spPr/>
        <p:txBody>
          <a:bodyPr/>
          <a:lstStyle/>
          <a:p>
            <a:fld id="{401CF334-2D5C-4859-84A6-CA7E6E43FAEB}" type="slidenum">
              <a:rPr lang="en-US" smtClean="0"/>
              <a:pPr/>
              <a:t>19</a:t>
            </a:fld>
            <a:endParaRPr lang="en-US" dirty="0"/>
          </a:p>
        </p:txBody>
      </p:sp>
    </p:spTree>
    <p:extLst>
      <p:ext uri="{BB962C8B-B14F-4D97-AF65-F5344CB8AC3E}">
        <p14:creationId xmlns:p14="http://schemas.microsoft.com/office/powerpoint/2010/main" val="214025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8D9415BD-6A97-43F5-923F-02EB130DFBAF}"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6" name="Title 5">
            <a:extLst>
              <a:ext uri="{FF2B5EF4-FFF2-40B4-BE49-F238E27FC236}">
                <a16:creationId xmlns:a16="http://schemas.microsoft.com/office/drawing/2014/main" id="{CF427465-7641-43DC-A3EC-933DCEE4A111}"/>
              </a:ext>
            </a:extLst>
          </p:cNvPr>
          <p:cNvSpPr>
            <a:spLocks noGrp="1"/>
          </p:cNvSpPr>
          <p:nvPr>
            <p:ph type="title"/>
          </p:nvPr>
        </p:nvSpPr>
        <p:spPr>
          <a:xfrm>
            <a:off x="345171" y="185327"/>
            <a:ext cx="10693854" cy="754842"/>
          </a:xfrm>
        </p:spPr>
        <p:txBody>
          <a:bodyPr>
            <a:normAutofit/>
          </a:bodyPr>
          <a:lstStyle/>
          <a:p>
            <a:r>
              <a:rPr lang="en-US" sz="4400" smtClean="0">
                <a:latin typeface="Calibri" panose="020F0502020204030204" pitchFamily="34" charset="0"/>
                <a:cs typeface="Calibri" panose="020F0502020204030204" pitchFamily="34" charset="0"/>
              </a:rPr>
              <a:t>Nội dung</a:t>
            </a:r>
            <a:endParaRPr lang="en-US" sz="4400" i="1" dirty="0">
              <a:latin typeface="Calibri" panose="020F0502020204030204" pitchFamily="34" charset="0"/>
              <a:cs typeface="Calibri" panose="020F0502020204030204" pitchFamily="34" charset="0"/>
            </a:endParaRPr>
          </a:p>
        </p:txBody>
      </p:sp>
      <p:sp>
        <p:nvSpPr>
          <p:cNvPr id="10" name="Rounded Rectangle 9"/>
          <p:cNvSpPr/>
          <p:nvPr/>
        </p:nvSpPr>
        <p:spPr>
          <a:xfrm>
            <a:off x="3577437" y="1264098"/>
            <a:ext cx="4893068" cy="774941"/>
          </a:xfrm>
          <a:prstGeom prst="roundRect">
            <a:avLst/>
          </a:prstGeom>
          <a:noFill/>
          <a:ln w="28575">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r>
              <a:rPr lang="en-US" sz="2400" b="1">
                <a:latin typeface="Arial" panose="020B0604020202020204" pitchFamily="34" charset="0"/>
                <a:cs typeface="Arial" panose="020B0604020202020204" pitchFamily="34" charset="0"/>
              </a:rPr>
              <a:t>Giới thiệu chung</a:t>
            </a:r>
          </a:p>
        </p:txBody>
      </p:sp>
      <p:sp>
        <p:nvSpPr>
          <p:cNvPr id="11" name="Chevron 10"/>
          <p:cNvSpPr/>
          <p:nvPr/>
        </p:nvSpPr>
        <p:spPr>
          <a:xfrm rot="5400000">
            <a:off x="2732431" y="2392000"/>
            <a:ext cx="897603" cy="535086"/>
          </a:xfrm>
          <a:prstGeom prst="chevron">
            <a:avLst/>
          </a:prstGeom>
          <a:solidFill>
            <a:srgbClr val="6699F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latin typeface="Arial" panose="020B0604020202020204" pitchFamily="34" charset="0"/>
                <a:cs typeface="Arial" panose="020B0604020202020204" pitchFamily="34" charset="0"/>
              </a:rPr>
              <a:t>2</a:t>
            </a:r>
          </a:p>
        </p:txBody>
      </p:sp>
      <p:sp>
        <p:nvSpPr>
          <p:cNvPr id="12" name="Chevron 11"/>
          <p:cNvSpPr/>
          <p:nvPr/>
        </p:nvSpPr>
        <p:spPr>
          <a:xfrm rot="5400000">
            <a:off x="2732431" y="1440774"/>
            <a:ext cx="897603" cy="535086"/>
          </a:xfrm>
          <a:prstGeom prst="chevron">
            <a:avLst/>
          </a:prstGeom>
          <a:solidFill>
            <a:srgbClr val="CC99FF"/>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latin typeface="Arial" panose="020B0604020202020204" pitchFamily="34" charset="0"/>
                <a:cs typeface="Arial" panose="020B0604020202020204" pitchFamily="34" charset="0"/>
              </a:rPr>
              <a:t>1</a:t>
            </a:r>
          </a:p>
        </p:txBody>
      </p:sp>
      <p:sp>
        <p:nvSpPr>
          <p:cNvPr id="13" name="Rounded Rectangle 12"/>
          <p:cNvSpPr/>
          <p:nvPr/>
        </p:nvSpPr>
        <p:spPr>
          <a:xfrm>
            <a:off x="3577437" y="2212267"/>
            <a:ext cx="4893068" cy="774941"/>
          </a:xfrm>
          <a:prstGeom prst="roundRect">
            <a:avLst/>
          </a:prstGeom>
          <a:noFill/>
          <a:ln w="28575">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en-US" sz="2400" b="1">
                <a:latin typeface="Arial"/>
                <a:cs typeface="Arial"/>
              </a:rPr>
              <a:t>Mô hình hệ thống</a:t>
            </a:r>
            <a:endParaRPr lang="en-US" sz="2400" b="1" err="1">
              <a:latin typeface="Arial"/>
              <a:cs typeface="Arial"/>
            </a:endParaRPr>
          </a:p>
        </p:txBody>
      </p:sp>
      <p:sp>
        <p:nvSpPr>
          <p:cNvPr id="14" name="Chevron 13"/>
          <p:cNvSpPr/>
          <p:nvPr/>
        </p:nvSpPr>
        <p:spPr>
          <a:xfrm rot="5400000">
            <a:off x="2732431" y="3339403"/>
            <a:ext cx="897603" cy="535086"/>
          </a:xfrm>
          <a:prstGeom prst="chevron">
            <a:avLst/>
          </a:prstGeom>
          <a:solidFill>
            <a:srgbClr val="92D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latin typeface="Arial" panose="020B0604020202020204" pitchFamily="34" charset="0"/>
                <a:cs typeface="Arial" panose="020B0604020202020204" pitchFamily="34" charset="0"/>
              </a:rPr>
              <a:t>3</a:t>
            </a:r>
          </a:p>
        </p:txBody>
      </p:sp>
      <p:sp>
        <p:nvSpPr>
          <p:cNvPr id="15" name="Rounded Rectangle 14"/>
          <p:cNvSpPr/>
          <p:nvPr/>
        </p:nvSpPr>
        <p:spPr>
          <a:xfrm>
            <a:off x="3577437" y="3160436"/>
            <a:ext cx="4893068" cy="774941"/>
          </a:xfrm>
          <a:prstGeom prst="roundRect">
            <a:avLst>
              <a:gd name="adj" fmla="val 16667"/>
            </a:avLst>
          </a:prstGeom>
          <a:noFill/>
          <a:ln w="28575">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r>
              <a:rPr lang="vi-VN" sz="2400" b="1">
                <a:latin typeface="Arial" panose="020B0604020202020204" pitchFamily="34" charset="0"/>
                <a:cs typeface="Arial" panose="020B0604020202020204" pitchFamily="34" charset="0"/>
              </a:rPr>
              <a:t>Các mô hình mạng neural được sử dụng</a:t>
            </a:r>
            <a:endParaRPr lang="vi-VN" sz="2400" b="1" err="1">
              <a:latin typeface="Arial" panose="020B0604020202020204" pitchFamily="34" charset="0"/>
              <a:cs typeface="Arial" panose="020B0604020202020204" pitchFamily="34" charset="0"/>
            </a:endParaRPr>
          </a:p>
        </p:txBody>
      </p:sp>
      <p:sp>
        <p:nvSpPr>
          <p:cNvPr id="16" name="Chevron 15"/>
          <p:cNvSpPr/>
          <p:nvPr/>
        </p:nvSpPr>
        <p:spPr>
          <a:xfrm rot="5400000">
            <a:off x="2732432" y="4288336"/>
            <a:ext cx="897603" cy="535086"/>
          </a:xfrm>
          <a:prstGeom prst="chevron">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latin typeface="Arial" panose="020B0604020202020204" pitchFamily="34" charset="0"/>
                <a:cs typeface="Arial" panose="020B0604020202020204" pitchFamily="34" charset="0"/>
              </a:rPr>
              <a:t>4</a:t>
            </a:r>
          </a:p>
        </p:txBody>
      </p:sp>
      <p:sp>
        <p:nvSpPr>
          <p:cNvPr id="17" name="Rounded Rectangle 16"/>
          <p:cNvSpPr/>
          <p:nvPr/>
        </p:nvSpPr>
        <p:spPr>
          <a:xfrm>
            <a:off x="3576031" y="4108605"/>
            <a:ext cx="4893068" cy="774941"/>
          </a:xfrm>
          <a:prstGeom prst="roundRect">
            <a:avLst/>
          </a:prstGeom>
          <a:no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r>
              <a:rPr lang="en-US" sz="2400" b="1">
                <a:latin typeface="Arial" panose="020B0604020202020204" pitchFamily="34" charset="0"/>
                <a:cs typeface="Arial" panose="020B0604020202020204" pitchFamily="34" charset="0"/>
              </a:rPr>
              <a:t>Thí nghiệm và kết quả</a:t>
            </a:r>
            <a:endParaRPr lang="en-US" sz="2400" b="1" err="1">
              <a:latin typeface="Arial" panose="020B0604020202020204" pitchFamily="34" charset="0"/>
              <a:cs typeface="Arial" panose="020B0604020202020204" pitchFamily="34" charset="0"/>
            </a:endParaRPr>
          </a:p>
        </p:txBody>
      </p:sp>
      <p:sp>
        <p:nvSpPr>
          <p:cNvPr id="18" name="Chevron 17"/>
          <p:cNvSpPr/>
          <p:nvPr/>
        </p:nvSpPr>
        <p:spPr>
          <a:xfrm rot="5400000">
            <a:off x="2732432" y="5238033"/>
            <a:ext cx="897603" cy="535086"/>
          </a:xfrm>
          <a:prstGeom prst="chevron">
            <a:avLst/>
          </a:prstGeom>
          <a:solidFill>
            <a:srgbClr val="FF5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a:solidFill>
                  <a:schemeClr val="tx1"/>
                </a:solidFill>
                <a:latin typeface="Arial" panose="020B0604020202020204" pitchFamily="34" charset="0"/>
                <a:cs typeface="Arial" panose="020B0604020202020204" pitchFamily="34" charset="0"/>
              </a:rPr>
              <a:t>5</a:t>
            </a:r>
          </a:p>
        </p:txBody>
      </p:sp>
      <p:sp>
        <p:nvSpPr>
          <p:cNvPr id="19" name="Rounded Rectangle 18"/>
          <p:cNvSpPr/>
          <p:nvPr/>
        </p:nvSpPr>
        <p:spPr>
          <a:xfrm>
            <a:off x="3576031" y="5058301"/>
            <a:ext cx="4894474" cy="774941"/>
          </a:xfrm>
          <a:prstGeom prst="roundRect">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r>
              <a:rPr lang="en-US" sz="2400" b="1" err="1">
                <a:latin typeface="Arial" panose="020B0604020202020204" pitchFamily="34" charset="0"/>
                <a:cs typeface="Arial" panose="020B0604020202020204" pitchFamily="34" charset="0"/>
              </a:rPr>
              <a:t>Kết</a:t>
            </a:r>
            <a:r>
              <a:rPr lang="en-US" sz="2400" b="1">
                <a:latin typeface="Arial" panose="020B0604020202020204" pitchFamily="34" charset="0"/>
                <a:cs typeface="Arial" panose="020B0604020202020204" pitchFamily="34" charset="0"/>
              </a:rPr>
              <a:t> </a:t>
            </a:r>
            <a:r>
              <a:rPr lang="en-US" sz="2400" b="1" err="1">
                <a:latin typeface="Arial" panose="020B0604020202020204" pitchFamily="34" charset="0"/>
                <a:cs typeface="Arial" panose="020B0604020202020204" pitchFamily="34" charset="0"/>
              </a:rPr>
              <a:t>luận</a:t>
            </a:r>
            <a:endParaRPr lang="en-US" sz="2400" b="1">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4"/>
          </p:nvPr>
        </p:nvSpPr>
        <p:spPr/>
        <p:txBody>
          <a:bodyPr/>
          <a:lstStyle/>
          <a:p>
            <a:fld id="{401CF334-2D5C-4859-84A6-CA7E6E43FAEB}" type="slidenum">
              <a:rPr lang="en-US" smtClean="0"/>
              <a:pPr/>
              <a:t>2</a:t>
            </a:fld>
            <a:endParaRPr lang="en-US" dirty="0"/>
          </a:p>
        </p:txBody>
      </p:sp>
    </p:spTree>
    <p:extLst>
      <p:ext uri="{BB962C8B-B14F-4D97-AF65-F5344CB8AC3E}">
        <p14:creationId xmlns:p14="http://schemas.microsoft.com/office/powerpoint/2010/main" val="163929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786E65-AC65-4B1A-A8DF-D9558C158A64}" type="datetime1">
              <a:rPr lang="vi-VN" smtClean="0"/>
              <a:t>15/07/2020</a:t>
            </a:fld>
            <a:endParaRPr lang="en-US" dirty="0"/>
          </a:p>
        </p:txBody>
      </p:sp>
      <p:sp>
        <p:nvSpPr>
          <p:cNvPr id="5" name="Footer Placeholder 4"/>
          <p:cNvSpPr>
            <a:spLocks noGrp="1"/>
          </p:cNvSpPr>
          <p:nvPr>
            <p:ph type="ftr" sz="quarter" idx="3"/>
          </p:nvPr>
        </p:nvSpPr>
        <p:spPr/>
        <p:txBody>
          <a:bodyPr/>
          <a:lstStyle/>
          <a:p>
            <a:r>
              <a:rPr lang="en-US" smtClean="0"/>
              <a:t>Signal Processing and Radio Communications Lab</a:t>
            </a:r>
            <a:endParaRPr lang="en-US" dirty="0"/>
          </a:p>
        </p:txBody>
      </p:sp>
      <p:pic>
        <p:nvPicPr>
          <p:cNvPr id="7" name="Picture 6"/>
          <p:cNvPicPr>
            <a:picLocks noChangeAspect="1"/>
          </p:cNvPicPr>
          <p:nvPr/>
        </p:nvPicPr>
        <p:blipFill>
          <a:blip r:embed="rId2"/>
          <a:stretch>
            <a:fillRect/>
          </a:stretch>
        </p:blipFill>
        <p:spPr>
          <a:xfrm>
            <a:off x="1150620" y="413747"/>
            <a:ext cx="9818567" cy="2513580"/>
          </a:xfrm>
          <a:prstGeom prst="rect">
            <a:avLst/>
          </a:prstGeom>
        </p:spPr>
      </p:pic>
      <p:sp>
        <p:nvSpPr>
          <p:cNvPr id="8" name="Rectangle 7"/>
          <p:cNvSpPr/>
          <p:nvPr/>
        </p:nvSpPr>
        <p:spPr>
          <a:xfrm>
            <a:off x="5106245" y="2737284"/>
            <a:ext cx="1907318" cy="430887"/>
          </a:xfrm>
          <a:prstGeom prst="rect">
            <a:avLst/>
          </a:prstGeom>
        </p:spPr>
        <p:txBody>
          <a:bodyPr wrap="none">
            <a:spAutoFit/>
          </a:bodyPr>
          <a:lstStyle/>
          <a:p>
            <a:pPr algn="ctr">
              <a:spcBef>
                <a:spcPts val="600"/>
              </a:spcBef>
              <a:spcAft>
                <a:spcPts val="600"/>
              </a:spcAft>
            </a:pPr>
            <a:r>
              <a:rPr lang="en-US" sz="2200" b="1" kern="100" smtClean="0">
                <a:latin typeface="Calibri" panose="020F0502020204030204" pitchFamily="34" charset="0"/>
                <a:ea typeface="Calibri" panose="020F0502020204030204" pitchFamily="34" charset="0"/>
                <a:cs typeface="Calibri" panose="020F0502020204030204" pitchFamily="34" charset="0"/>
              </a:rPr>
              <a:t>Kiến trúc CVAE</a:t>
            </a:r>
            <a:endParaRPr lang="en-US" sz="2200" b="1" kern="100">
              <a:latin typeface="Calibri" panose="020F0502020204030204" pitchFamily="34" charset="0"/>
              <a:ea typeface="Calibri" panose="020F0502020204030204" pitchFamily="34" charset="0"/>
              <a:cs typeface="Calibri" panose="020F0502020204030204" pitchFamily="34" charset="0"/>
            </a:endParaRPr>
          </a:p>
        </p:txBody>
      </p:sp>
      <p:sp>
        <p:nvSpPr>
          <p:cNvPr id="11" name="Rectangle 10"/>
          <p:cNvSpPr/>
          <p:nvPr/>
        </p:nvSpPr>
        <p:spPr>
          <a:xfrm>
            <a:off x="5020482" y="6115173"/>
            <a:ext cx="2078839" cy="430887"/>
          </a:xfrm>
          <a:prstGeom prst="rect">
            <a:avLst/>
          </a:prstGeom>
        </p:spPr>
        <p:txBody>
          <a:bodyPr wrap="none">
            <a:spAutoFit/>
          </a:bodyPr>
          <a:lstStyle/>
          <a:p>
            <a:pPr algn="ctr">
              <a:spcBef>
                <a:spcPts val="600"/>
              </a:spcBef>
              <a:spcAft>
                <a:spcPts val="600"/>
              </a:spcAft>
            </a:pPr>
            <a:r>
              <a:rPr lang="en-US" sz="2200" b="1" kern="100" smtClean="0">
                <a:latin typeface="Calibri" panose="020F0502020204030204" pitchFamily="34" charset="0"/>
                <a:ea typeface="Calibri" panose="020F0502020204030204" pitchFamily="34" charset="0"/>
                <a:cs typeface="Calibri" panose="020F0502020204030204" pitchFamily="34" charset="0"/>
              </a:rPr>
              <a:t>Thiết bị Voice-IP</a:t>
            </a:r>
            <a:endParaRPr lang="en-US" sz="2200" b="1" kern="100">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975" y="3328694"/>
            <a:ext cx="9737855" cy="2796439"/>
          </a:xfrm>
          <a:prstGeom prst="rect">
            <a:avLst/>
          </a:prstGeom>
        </p:spPr>
      </p:pic>
      <p:sp>
        <p:nvSpPr>
          <p:cNvPr id="3" name="Slide Number Placeholder 2"/>
          <p:cNvSpPr>
            <a:spLocks noGrp="1"/>
          </p:cNvSpPr>
          <p:nvPr>
            <p:ph type="sldNum" sz="quarter" idx="4"/>
          </p:nvPr>
        </p:nvSpPr>
        <p:spPr/>
        <p:txBody>
          <a:bodyPr/>
          <a:lstStyle/>
          <a:p>
            <a:fld id="{401CF334-2D5C-4859-84A6-CA7E6E43FAEB}" type="slidenum">
              <a:rPr lang="en-US" smtClean="0"/>
              <a:pPr/>
              <a:t>20</a:t>
            </a:fld>
            <a:endParaRPr lang="en-US" dirty="0"/>
          </a:p>
        </p:txBody>
      </p:sp>
    </p:spTree>
    <p:extLst>
      <p:ext uri="{BB962C8B-B14F-4D97-AF65-F5344CB8AC3E}">
        <p14:creationId xmlns:p14="http://schemas.microsoft.com/office/powerpoint/2010/main" val="148113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50F61C-10F4-4A6E-84F7-7428AB2D0BA2}" type="datetime1">
              <a:rPr lang="vi-VN" smtClean="0"/>
              <a:t>15/07/2020</a:t>
            </a:fld>
            <a:endParaRPr lang="en-US" dirty="0"/>
          </a:p>
        </p:txBody>
      </p:sp>
      <p:sp>
        <p:nvSpPr>
          <p:cNvPr id="3" name="Footer Placeholder 2"/>
          <p:cNvSpPr>
            <a:spLocks noGrp="1"/>
          </p:cNvSpPr>
          <p:nvPr>
            <p:ph type="ftr" sz="quarter" idx="3"/>
          </p:nvPr>
        </p:nvSpPr>
        <p:spPr>
          <a:xfrm>
            <a:off x="3867216" y="6597650"/>
            <a:ext cx="5149784" cy="266699"/>
          </a:xfrm>
        </p:spPr>
        <p:txBody>
          <a:bodyPr/>
          <a:lstStyle/>
          <a:p>
            <a:r>
              <a:rPr lang="en-US" smtClean="0"/>
              <a:t>Signal Processing and Radio Communications Lab</a:t>
            </a:r>
            <a:endParaRPr lang="en-US" dirty="0"/>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4629" t="24239" r="17037" b="16687"/>
          <a:stretch/>
        </p:blipFill>
        <p:spPr>
          <a:xfrm>
            <a:off x="9576106" y="2028714"/>
            <a:ext cx="951851" cy="822874"/>
          </a:xfrm>
          <a:prstGeom prst="rect">
            <a:avLst/>
          </a:prstGeom>
        </p:spPr>
      </p:pic>
      <p:sp>
        <p:nvSpPr>
          <p:cNvPr id="11" name="Content Placeholder 4"/>
          <p:cNvSpPr>
            <a:spLocks noGrp="1"/>
          </p:cNvSpPr>
          <p:nvPr>
            <p:ph idx="1"/>
          </p:nvPr>
        </p:nvSpPr>
        <p:spPr>
          <a:xfrm>
            <a:off x="1126671" y="2851589"/>
            <a:ext cx="9483725" cy="1324996"/>
          </a:xfrm>
        </p:spPr>
        <p:txBody>
          <a:bodyPr>
            <a:normAutofit/>
          </a:bodyPr>
          <a:lstStyle/>
          <a:p>
            <a:pPr marL="0" indent="0" algn="ctr">
              <a:buNone/>
            </a:pPr>
            <a:r>
              <a:rPr lang="en-US" sz="4000" b="1" smtClean="0">
                <a:solidFill>
                  <a:schemeClr val="tx2"/>
                </a:solidFill>
              </a:rPr>
              <a:t>CẢM ƠN CÁC THẦY VÀ CÁC BẠN ĐÃ CHÚ Ý LẮNG NGHE!</a:t>
            </a:r>
            <a:endParaRPr lang="en-US" sz="4000" b="1">
              <a:solidFill>
                <a:schemeClr val="tx2"/>
              </a:solidFill>
            </a:endParaRPr>
          </a:p>
        </p:txBody>
      </p:sp>
      <p:sp>
        <p:nvSpPr>
          <p:cNvPr id="5" name="Slide Number Placeholder 4"/>
          <p:cNvSpPr>
            <a:spLocks noGrp="1"/>
          </p:cNvSpPr>
          <p:nvPr>
            <p:ph type="sldNum" sz="quarter" idx="4"/>
          </p:nvPr>
        </p:nvSpPr>
        <p:spPr/>
        <p:txBody>
          <a:bodyPr/>
          <a:lstStyle/>
          <a:p>
            <a:fld id="{401CF334-2D5C-4859-84A6-CA7E6E43FAEB}" type="slidenum">
              <a:rPr lang="en-US" smtClean="0"/>
              <a:pPr/>
              <a:t>21</a:t>
            </a:fld>
            <a:endParaRPr lang="en-US" dirty="0"/>
          </a:p>
        </p:txBody>
      </p:sp>
    </p:spTree>
    <p:extLst>
      <p:ext uri="{BB962C8B-B14F-4D97-AF65-F5344CB8AC3E}">
        <p14:creationId xmlns:p14="http://schemas.microsoft.com/office/powerpoint/2010/main" val="165389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93D53773-1A09-4027-91B5-8753F351D4C2}"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1" y="382880"/>
            <a:ext cx="7330936"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Một số nghiên cứu liên quan</a:t>
            </a:r>
            <a:endParaRPr lang="en-US" sz="3200" b="1" dirty="0" err="1" smtClean="0">
              <a:latin typeface="Calibri" panose="020F0502020204030204" pitchFamily="34" charset="0"/>
              <a:cs typeface="Calibri" panose="020F0502020204030204" pitchFamily="34" charset="0"/>
            </a:endParaRPr>
          </a:p>
        </p:txBody>
      </p:sp>
      <p:sp>
        <p:nvSpPr>
          <p:cNvPr id="45" name="TextBox 44"/>
          <p:cNvSpPr txBox="1"/>
          <p:nvPr/>
        </p:nvSpPr>
        <p:spPr>
          <a:xfrm>
            <a:off x="345173" y="967655"/>
            <a:ext cx="11529670" cy="3416320"/>
          </a:xfrm>
          <a:prstGeom prst="rect">
            <a:avLst/>
          </a:prstGeom>
          <a:noFill/>
          <a:ln>
            <a:noFill/>
          </a:ln>
        </p:spPr>
        <p:txBody>
          <a:bodyPr wrap="square" rtlCol="0">
            <a:spAutoFit/>
          </a:bodyPr>
          <a:lstStyle/>
          <a:p>
            <a:pPr marL="342900" indent="-342900" algn="just">
              <a:lnSpc>
                <a:spcPct val="120000"/>
              </a:lnSpc>
              <a:buFont typeface="Arial" panose="020B0604020202020204" pitchFamily="34" charset="0"/>
              <a:buChar char="•"/>
            </a:pPr>
            <a:r>
              <a:rPr lang="en-US" sz="2000" smtClean="0">
                <a:latin typeface="Calibri" panose="020F0502020204030204" pitchFamily="34" charset="0"/>
                <a:cs typeface="Calibri" panose="020F0502020204030204" pitchFamily="34" charset="0"/>
              </a:rPr>
              <a:t>[1] sử dụng </a:t>
            </a:r>
            <a:r>
              <a:rPr lang="en-US" sz="2000">
                <a:latin typeface="Calibri" panose="020F0502020204030204" pitchFamily="34" charset="0"/>
                <a:cs typeface="Calibri" panose="020F0502020204030204" pitchFamily="34" charset="0"/>
              </a:rPr>
              <a:t>Autoencoder (AE</a:t>
            </a:r>
            <a:r>
              <a:rPr lang="en-US" sz="2000" smtClean="0">
                <a:latin typeface="Calibri" panose="020F0502020204030204" pitchFamily="34" charset="0"/>
                <a:cs typeface="Calibri" panose="020F0502020204030204" pitchFamily="34" charset="0"/>
              </a:rPr>
              <a:t>) và </a:t>
            </a:r>
            <a:r>
              <a:rPr lang="en-US" sz="2000">
                <a:latin typeface="Calibri" panose="020F0502020204030204" pitchFamily="34" charset="0"/>
                <a:cs typeface="Calibri" panose="020F0502020204030204" pitchFamily="34" charset="0"/>
              </a:rPr>
              <a:t>Variational Autoencoder (VAE</a:t>
            </a:r>
            <a:r>
              <a:rPr lang="en-US" sz="2000" smtClean="0">
                <a:latin typeface="Calibri" panose="020F0502020204030204" pitchFamily="34" charset="0"/>
                <a:cs typeface="Calibri" panose="020F0502020204030204" pitchFamily="34" charset="0"/>
              </a:rPr>
              <a:t>) để phát hiện bất thường trên tập dữ liệu MNIST (chữ số viết tay) và tập dữ liệu KDD (các cuộc xâm nhập mạng)</a:t>
            </a:r>
          </a:p>
          <a:p>
            <a:pPr marL="342900" indent="-342900">
              <a:lnSpc>
                <a:spcPct val="120000"/>
              </a:lnSpc>
              <a:buFont typeface="Arial" panose="020B0604020202020204" pitchFamily="34" charset="0"/>
              <a:buChar char="•"/>
            </a:pPr>
            <a:r>
              <a:rPr lang="en-US" sz="2000" smtClean="0">
                <a:latin typeface="Calibri" panose="020F0502020204030204" pitchFamily="34" charset="0"/>
                <a:cs typeface="Calibri" panose="020F0502020204030204" pitchFamily="34" charset="0"/>
              </a:rPr>
              <a:t>[2] sử dụng mạng WaveNet để phát hiện bất thường trên dữ liệu âm thanh đường phố</a:t>
            </a:r>
          </a:p>
          <a:p>
            <a:pPr marL="342900" indent="-342900">
              <a:lnSpc>
                <a:spcPct val="120000"/>
              </a:lnSpc>
              <a:buFont typeface="Arial" panose="020B0604020202020204" pitchFamily="34" charset="0"/>
              <a:buChar char="•"/>
            </a:pPr>
            <a:r>
              <a:rPr lang="en-US" sz="2000" smtClean="0">
                <a:latin typeface="Calibri" panose="020F0502020204030204" pitchFamily="34" charset="0"/>
                <a:cs typeface="Calibri" panose="020F0502020204030204" pitchFamily="34" charset="0"/>
              </a:rPr>
              <a:t>[3] </a:t>
            </a:r>
            <a:r>
              <a:rPr lang="en-US" sz="2000">
                <a:latin typeface="Calibri" panose="020F0502020204030204" pitchFamily="34" charset="0"/>
                <a:cs typeface="Calibri" panose="020F0502020204030204" pitchFamily="34" charset="0"/>
              </a:rPr>
              <a:t>sử dụng VAE để phát hiện âm thanh bất thường trên tập dữ liệu TUT Acoustic scenes 2016 (âm thanh trong nhà và ngoài trời</a:t>
            </a:r>
            <a:r>
              <a:rPr lang="en-US" sz="2000" smtClean="0">
                <a:latin typeface="Calibri" panose="020F0502020204030204" pitchFamily="34" charset="0"/>
                <a:cs typeface="Calibri" panose="020F0502020204030204" pitchFamily="34" charset="0"/>
              </a:rPr>
              <a:t>)</a:t>
            </a:r>
          </a:p>
          <a:p>
            <a:pPr marL="342900" indent="-342900">
              <a:lnSpc>
                <a:spcPct val="120000"/>
              </a:lnSpc>
              <a:buFont typeface="Arial" panose="020B0604020202020204" pitchFamily="34" charset="0"/>
              <a:buChar char="•"/>
            </a:pPr>
            <a:r>
              <a:rPr lang="en-US" sz="2000" smtClean="0">
                <a:latin typeface="Calibri" panose="020F0502020204030204" pitchFamily="34" charset="0"/>
                <a:cs typeface="Calibri" panose="020F0502020204030204" pitchFamily="34" charset="0"/>
              </a:rPr>
              <a:t>Tập </a:t>
            </a:r>
            <a:r>
              <a:rPr lang="en-US" sz="2000">
                <a:latin typeface="Calibri" panose="020F0502020204030204" pitchFamily="34" charset="0"/>
                <a:cs typeface="Calibri" panose="020F0502020204030204" pitchFamily="34" charset="0"/>
              </a:rPr>
              <a:t>dữ liệu MIMII (tiếng máy) </a:t>
            </a:r>
            <a:r>
              <a:rPr lang="en-US" sz="2000" smtClean="0">
                <a:latin typeface="Calibri" panose="020F0502020204030204" pitchFamily="34" charset="0"/>
                <a:cs typeface="Calibri" panose="020F0502020204030204" pitchFamily="34" charset="0"/>
              </a:rPr>
              <a:t>được </a:t>
            </a:r>
            <a:r>
              <a:rPr lang="en-US" sz="2000">
                <a:latin typeface="Calibri" panose="020F0502020204030204" pitchFamily="34" charset="0"/>
                <a:cs typeface="Calibri" panose="020F0502020204030204" pitchFamily="34" charset="0"/>
              </a:rPr>
              <a:t>thí nghiệm </a:t>
            </a:r>
            <a:r>
              <a:rPr lang="en-US" sz="2000" smtClean="0">
                <a:latin typeface="Calibri" panose="020F0502020204030204" pitchFamily="34" charset="0"/>
                <a:cs typeface="Calibri" panose="020F0502020204030204" pitchFamily="34" charset="0"/>
              </a:rPr>
              <a:t>phát </a:t>
            </a:r>
            <a:r>
              <a:rPr lang="en-US" sz="2000">
                <a:latin typeface="Calibri" panose="020F0502020204030204" pitchFamily="34" charset="0"/>
                <a:cs typeface="Calibri" panose="020F0502020204030204" pitchFamily="34" charset="0"/>
              </a:rPr>
              <a:t>hiện âm thanh bất thường sử dụng Autoencoder (AE), Variational Autoencoder (VAE) </a:t>
            </a:r>
            <a:r>
              <a:rPr lang="en-US" sz="2000" smtClean="0">
                <a:latin typeface="Calibri" panose="020F0502020204030204" pitchFamily="34" charset="0"/>
                <a:cs typeface="Calibri" panose="020F0502020204030204" pitchFamily="34" charset="0"/>
              </a:rPr>
              <a:t>[4] </a:t>
            </a:r>
            <a:r>
              <a:rPr lang="en-US" sz="2000">
                <a:latin typeface="Calibri" panose="020F0502020204030204" pitchFamily="34" charset="0"/>
                <a:cs typeface="Calibri" panose="020F0502020204030204" pitchFamily="34" charset="0"/>
              </a:rPr>
              <a:t>và Convolutional Autoencoder (CAE</a:t>
            </a:r>
            <a:r>
              <a:rPr lang="en-US" sz="2000" smtClean="0">
                <a:latin typeface="Calibri" panose="020F0502020204030204" pitchFamily="34" charset="0"/>
                <a:cs typeface="Calibri" panose="020F0502020204030204" pitchFamily="34" charset="0"/>
              </a:rPr>
              <a:t>) [5]</a:t>
            </a:r>
          </a:p>
          <a:p>
            <a:pPr marL="342900" indent="-342900">
              <a:lnSpc>
                <a:spcPct val="120000"/>
              </a:lnSpc>
              <a:buFont typeface="Arial" panose="020B0604020202020204" pitchFamily="34" charset="0"/>
              <a:buChar char="•"/>
            </a:pPr>
            <a:r>
              <a:rPr lang="en-US" sz="2000" smtClean="0">
                <a:latin typeface="Calibri" panose="020F0502020204030204" pitchFamily="34" charset="0"/>
                <a:cs typeface="Calibri" panose="020F0502020204030204" pitchFamily="34" charset="0"/>
              </a:rPr>
              <a:t>Convolutional Recurrent Autoencoder (CRAE) được sử dụng trong lĩnh vực dự đoán trường dòng chảy chất lỏng (Flow Field Prediction) [6], nhưng chưa được sử dụng để phát hiện âm thanh bất thường</a:t>
            </a:r>
          </a:p>
        </p:txBody>
      </p:sp>
      <p:sp>
        <p:nvSpPr>
          <p:cNvPr id="46" name="Rectangle 45"/>
          <p:cNvSpPr/>
          <p:nvPr/>
        </p:nvSpPr>
        <p:spPr>
          <a:xfrm>
            <a:off x="423840" y="4832341"/>
            <a:ext cx="11657905" cy="1754326"/>
          </a:xfrm>
          <a:prstGeom prst="rect">
            <a:avLst/>
          </a:prstGeom>
        </p:spPr>
        <p:txBody>
          <a:bodyPr wrap="square">
            <a:spAutoFit/>
          </a:bodyPr>
          <a:lstStyle/>
          <a:p>
            <a:pPr algn="just"/>
            <a:r>
              <a:rPr lang="en-US" sz="1200" smtClean="0">
                <a:latin typeface="Calibri" panose="020F0502020204030204" pitchFamily="34" charset="0"/>
                <a:ea typeface="Calibri" panose="020F0502020204030204" pitchFamily="34" charset="0"/>
                <a:cs typeface="Calibri" panose="020F0502020204030204" pitchFamily="34" charset="0"/>
              </a:rPr>
              <a:t>[1] Jinwon </a:t>
            </a:r>
            <a:r>
              <a:rPr lang="en-US" sz="1200">
                <a:latin typeface="Calibri" panose="020F0502020204030204" pitchFamily="34" charset="0"/>
                <a:ea typeface="Calibri" panose="020F0502020204030204" pitchFamily="34" charset="0"/>
                <a:cs typeface="Calibri" panose="020F0502020204030204" pitchFamily="34" charset="0"/>
              </a:rPr>
              <a:t>An and Sungzoon Cho, "</a:t>
            </a:r>
            <a:r>
              <a:rPr lang="en-US" sz="1200" smtClean="0">
                <a:latin typeface="Calibri" panose="020F0502020204030204" pitchFamily="34" charset="0"/>
                <a:ea typeface="Calibri" panose="020F0502020204030204" pitchFamily="34" charset="0"/>
                <a:cs typeface="Calibri" panose="020F0502020204030204" pitchFamily="34" charset="0"/>
              </a:rPr>
              <a:t>Variational </a:t>
            </a:r>
            <a:r>
              <a:rPr lang="en-US" sz="1200">
                <a:latin typeface="Calibri" panose="020F0502020204030204" pitchFamily="34" charset="0"/>
                <a:ea typeface="Calibri" panose="020F0502020204030204" pitchFamily="34" charset="0"/>
                <a:cs typeface="Calibri" panose="020F0502020204030204" pitchFamily="34" charset="0"/>
              </a:rPr>
              <a:t>Autoencoder based Anomaly Detection using Reconstruction </a:t>
            </a:r>
            <a:r>
              <a:rPr lang="en-US" sz="1200" smtClean="0">
                <a:latin typeface="Calibri" panose="020F0502020204030204" pitchFamily="34" charset="0"/>
                <a:ea typeface="Calibri" panose="020F0502020204030204" pitchFamily="34" charset="0"/>
                <a:cs typeface="Calibri" panose="020F0502020204030204" pitchFamily="34" charset="0"/>
              </a:rPr>
              <a:t>Probability,“ </a:t>
            </a:r>
            <a:r>
              <a:rPr lang="en-US" sz="1200">
                <a:latin typeface="Calibri" panose="020F0502020204030204" pitchFamily="34" charset="0"/>
                <a:ea typeface="Calibri" panose="020F0502020204030204" pitchFamily="34" charset="0"/>
                <a:cs typeface="Calibri" panose="020F0502020204030204" pitchFamily="34" charset="0"/>
              </a:rPr>
              <a:t>in </a:t>
            </a:r>
            <a:r>
              <a:rPr lang="en-US" sz="1200" i="1">
                <a:latin typeface="Calibri" panose="020F0502020204030204" pitchFamily="34" charset="0"/>
                <a:ea typeface="Calibri" panose="020F0502020204030204" pitchFamily="34" charset="0"/>
                <a:cs typeface="Calibri" panose="020F0502020204030204" pitchFamily="34" charset="0"/>
              </a:rPr>
              <a:t>2015-2 Special Lecture on </a:t>
            </a:r>
            <a:r>
              <a:rPr lang="en-US" sz="1200" i="1" smtClean="0">
                <a:latin typeface="Calibri" panose="020F0502020204030204" pitchFamily="34" charset="0"/>
                <a:ea typeface="Calibri" panose="020F0502020204030204" pitchFamily="34" charset="0"/>
                <a:cs typeface="Calibri" panose="020F0502020204030204" pitchFamily="34" charset="0"/>
              </a:rPr>
              <a:t>IE, December 2015</a:t>
            </a:r>
            <a:endParaRPr lang="en-US" sz="1200" i="1">
              <a:latin typeface="Calibri" panose="020F0502020204030204" pitchFamily="34" charset="0"/>
              <a:ea typeface="Calibri" panose="020F0502020204030204" pitchFamily="34" charset="0"/>
              <a:cs typeface="Calibri" panose="020F0502020204030204" pitchFamily="34" charset="0"/>
            </a:endParaRPr>
          </a:p>
          <a:p>
            <a:pPr algn="just"/>
            <a:r>
              <a:rPr lang="en-US" sz="1200" smtClean="0">
                <a:latin typeface="Calibri" panose="020F0502020204030204" pitchFamily="34" charset="0"/>
                <a:ea typeface="Calibri" panose="020F0502020204030204" pitchFamily="34" charset="0"/>
                <a:cs typeface="Calibri" panose="020F0502020204030204" pitchFamily="34" charset="0"/>
              </a:rPr>
              <a:t>[2] </a:t>
            </a:r>
            <a:r>
              <a:rPr lang="en-US" sz="1200">
                <a:latin typeface="Calibri" panose="020F0502020204030204" pitchFamily="34" charset="0"/>
                <a:ea typeface="Calibri" panose="020F0502020204030204" pitchFamily="34" charset="0"/>
                <a:cs typeface="Calibri" panose="020F0502020204030204" pitchFamily="34" charset="0"/>
              </a:rPr>
              <a:t>T. Hayashi, T. Komatsu, R. Kondo, T. Toda and K. Takeda, "Anomalous Sound Event Detection Based on WaveNet," in </a:t>
            </a:r>
            <a:r>
              <a:rPr lang="en-US" sz="1200" i="1">
                <a:latin typeface="Calibri" panose="020F0502020204030204" pitchFamily="34" charset="0"/>
                <a:ea typeface="Calibri" panose="020F0502020204030204" pitchFamily="34" charset="0"/>
                <a:cs typeface="Calibri" panose="020F0502020204030204" pitchFamily="34" charset="0"/>
              </a:rPr>
              <a:t>2018 26th European Signal Processing Conference</a:t>
            </a:r>
            <a:r>
              <a:rPr lang="en-US" sz="1200">
                <a:latin typeface="Calibri" panose="020F0502020204030204" pitchFamily="34" charset="0"/>
                <a:ea typeface="Calibri" panose="020F0502020204030204" pitchFamily="34" charset="0"/>
                <a:cs typeface="Calibri" panose="020F0502020204030204" pitchFamily="34" charset="0"/>
              </a:rPr>
              <a:t>, Rome, Italy, September </a:t>
            </a:r>
            <a:r>
              <a:rPr lang="en-US" sz="1200" smtClean="0">
                <a:latin typeface="Calibri" panose="020F0502020204030204" pitchFamily="34" charset="0"/>
                <a:ea typeface="Calibri" panose="020F0502020204030204" pitchFamily="34" charset="0"/>
                <a:cs typeface="Calibri" panose="020F0502020204030204" pitchFamily="34" charset="0"/>
              </a:rPr>
              <a:t>2018</a:t>
            </a:r>
          </a:p>
          <a:p>
            <a:pPr algn="just"/>
            <a:r>
              <a:rPr lang="en-US" sz="1200" smtClean="0">
                <a:latin typeface="Calibri" panose="020F0502020204030204" pitchFamily="34" charset="0"/>
                <a:cs typeface="Calibri" panose="020F0502020204030204" pitchFamily="34" charset="0"/>
              </a:rPr>
              <a:t>[3] </a:t>
            </a:r>
            <a:r>
              <a:rPr lang="en-US" sz="1200">
                <a:latin typeface="Calibri" panose="020F0502020204030204" pitchFamily="34" charset="0"/>
                <a:cs typeface="Calibri" panose="020F0502020204030204" pitchFamily="34" charset="0"/>
              </a:rPr>
              <a:t>Y. Koizumi, S. Saito, H. Uematsum, Y. Kawachi and N. Harada, "Unsupervised Detection of Anomalous Sound Based on Deep Learning and the Neyman–Pearson Lemma," IEEE/ACM Transactions on Audio, Speech, and Language Processing, vol. 27, no. 1, pp. 212-224, January </a:t>
            </a:r>
            <a:r>
              <a:rPr lang="en-US" sz="1200" smtClean="0">
                <a:latin typeface="Calibri" panose="020F0502020204030204" pitchFamily="34" charset="0"/>
                <a:cs typeface="Calibri" panose="020F0502020204030204" pitchFamily="34" charset="0"/>
              </a:rPr>
              <a:t>2019</a:t>
            </a:r>
            <a:endParaRPr lang="en-US" sz="1200" smtClean="0">
              <a:latin typeface="Calibri" panose="020F0502020204030204" pitchFamily="34" charset="0"/>
              <a:ea typeface="Calibri" panose="020F0502020204030204" pitchFamily="34" charset="0"/>
              <a:cs typeface="Calibri" panose="020F0502020204030204" pitchFamily="34" charset="0"/>
            </a:endParaRPr>
          </a:p>
          <a:p>
            <a:pPr algn="just"/>
            <a:r>
              <a:rPr lang="en-US" sz="1200" smtClean="0">
                <a:latin typeface="Calibri" panose="020F0502020204030204" pitchFamily="34" charset="0"/>
                <a:ea typeface="Calibri" panose="020F0502020204030204" pitchFamily="34" charset="0"/>
                <a:cs typeface="Calibri" panose="020F0502020204030204" pitchFamily="34" charset="0"/>
              </a:rPr>
              <a:t>[4] </a:t>
            </a:r>
            <a:r>
              <a:rPr lang="en-US" sz="1200">
                <a:latin typeface="Calibri" panose="020F0502020204030204" pitchFamily="34" charset="0"/>
                <a:ea typeface="Calibri" panose="020F0502020204030204" pitchFamily="34" charset="0"/>
                <a:cs typeface="Calibri" panose="020F0502020204030204" pitchFamily="34" charset="0"/>
              </a:rPr>
              <a:t>K. Suefusa, T. Nishida, H. Purohit, R. Tanabe, T. Endo and Y. Kawaguchi, "Anomalous Sound Detection Based on Interpolation Deep Neural Network," in </a:t>
            </a:r>
            <a:r>
              <a:rPr lang="en-US" sz="1200" i="1">
                <a:latin typeface="Calibri" panose="020F0502020204030204" pitchFamily="34" charset="0"/>
                <a:ea typeface="Calibri" panose="020F0502020204030204" pitchFamily="34" charset="0"/>
                <a:cs typeface="Calibri" panose="020F0502020204030204" pitchFamily="34" charset="0"/>
              </a:rPr>
              <a:t>2020 IEEE International Conference on Acoustics, Speech and Signal Processing</a:t>
            </a:r>
            <a:r>
              <a:rPr lang="en-US" sz="1200">
                <a:latin typeface="Calibri" panose="020F0502020204030204" pitchFamily="34" charset="0"/>
                <a:ea typeface="Calibri" panose="020F0502020204030204" pitchFamily="34" charset="0"/>
                <a:cs typeface="Calibri" panose="020F0502020204030204" pitchFamily="34" charset="0"/>
              </a:rPr>
              <a:t>, Barcelona, Spain, May 2020 </a:t>
            </a:r>
            <a:endParaRPr lang="en-US" sz="1200" smtClean="0">
              <a:latin typeface="Calibri" panose="020F0502020204030204" pitchFamily="34" charset="0"/>
              <a:ea typeface="Calibri" panose="020F0502020204030204" pitchFamily="34" charset="0"/>
              <a:cs typeface="Calibri" panose="020F0502020204030204" pitchFamily="34" charset="0"/>
            </a:endParaRPr>
          </a:p>
          <a:p>
            <a:pPr algn="just"/>
            <a:r>
              <a:rPr lang="en-US" sz="1200" smtClean="0">
                <a:latin typeface="Calibri" panose="020F0502020204030204" pitchFamily="34" charset="0"/>
                <a:ea typeface="Calibri" panose="020F0502020204030204" pitchFamily="34" charset="0"/>
                <a:cs typeface="Calibri" panose="020F0502020204030204" pitchFamily="34" charset="0"/>
              </a:rPr>
              <a:t>[5] </a:t>
            </a:r>
            <a:r>
              <a:rPr lang="en-US" sz="1200">
                <a:latin typeface="Calibri" panose="020F0502020204030204" pitchFamily="34" charset="0"/>
                <a:ea typeface="Calibri" panose="020F0502020204030204" pitchFamily="34" charset="0"/>
                <a:cs typeface="Calibri" panose="020F0502020204030204" pitchFamily="34" charset="0"/>
              </a:rPr>
              <a:t>R. Müller, F. Ritz, S. Illium and C. Linnhoff-Popien, "Acoustic Anomaly Detection for Machine Sounds based on Image Transfer Learning," in arXiv:2006.03429 [eess.AS], June 2020 </a:t>
            </a:r>
            <a:endParaRPr lang="en-US" sz="1200" smtClean="0">
              <a:latin typeface="Calibri" panose="020F0502020204030204" pitchFamily="34" charset="0"/>
              <a:ea typeface="Calibri" panose="020F0502020204030204" pitchFamily="34" charset="0"/>
              <a:cs typeface="Calibri" panose="020F0502020204030204" pitchFamily="34" charset="0"/>
            </a:endParaRPr>
          </a:p>
          <a:p>
            <a:pPr algn="just"/>
            <a:r>
              <a:rPr lang="en-US" sz="1200" smtClean="0">
                <a:latin typeface="Calibri" panose="020F0502020204030204" pitchFamily="34" charset="0"/>
                <a:ea typeface="Calibri" panose="020F0502020204030204" pitchFamily="34" charset="0"/>
                <a:cs typeface="Calibri" panose="020F0502020204030204" pitchFamily="34" charset="0"/>
              </a:rPr>
              <a:t>[6] </a:t>
            </a:r>
            <a:r>
              <a:rPr lang="en-US" sz="1200">
                <a:latin typeface="Calibri" panose="020F0502020204030204" pitchFamily="34" charset="0"/>
                <a:ea typeface="Calibri" panose="020F0502020204030204" pitchFamily="34" charset="0"/>
                <a:cs typeface="Calibri" panose="020F0502020204030204" pitchFamily="34" charset="0"/>
              </a:rPr>
              <a:t>S. R. Bukka, A. R. Magee and R. K. Jaiman, "Deep Convolutional Recurrent Autoencoders for Flow Field Prediction," </a:t>
            </a:r>
            <a:r>
              <a:rPr lang="en-US" sz="1200" i="1">
                <a:latin typeface="Calibri" panose="020F0502020204030204" pitchFamily="34" charset="0"/>
                <a:ea typeface="Calibri" panose="020F0502020204030204" pitchFamily="34" charset="0"/>
                <a:cs typeface="Calibri" panose="020F0502020204030204" pitchFamily="34" charset="0"/>
              </a:rPr>
              <a:t>arXiv:2003.12147 [physics.flu-dyn], </a:t>
            </a:r>
            <a:r>
              <a:rPr lang="en-US" sz="1200">
                <a:latin typeface="Calibri" panose="020F0502020204030204" pitchFamily="34" charset="0"/>
                <a:ea typeface="Calibri" panose="020F0502020204030204" pitchFamily="34" charset="0"/>
                <a:cs typeface="Calibri" panose="020F0502020204030204" pitchFamily="34" charset="0"/>
              </a:rPr>
              <a:t>March 2020 </a:t>
            </a:r>
            <a:endParaRPr lang="en-US" sz="1200">
              <a:latin typeface="Calibri" panose="020F0502020204030204" pitchFamily="34" charset="0"/>
              <a:cs typeface="Calibri" panose="020F0502020204030204" pitchFamily="34" charset="0"/>
            </a:endParaRPr>
          </a:p>
        </p:txBody>
      </p:sp>
      <p:sp>
        <p:nvSpPr>
          <p:cNvPr id="11" name="Rectangle 10"/>
          <p:cNvSpPr/>
          <p:nvPr/>
        </p:nvSpPr>
        <p:spPr>
          <a:xfrm>
            <a:off x="423840" y="4242722"/>
            <a:ext cx="11248768" cy="276999"/>
          </a:xfrm>
          <a:prstGeom prst="rect">
            <a:avLst/>
          </a:prstGeom>
        </p:spPr>
        <p:txBody>
          <a:bodyPr wrap="square">
            <a:spAutoFit/>
          </a:bodyPr>
          <a:lstStyle/>
          <a:p>
            <a:endParaRPr lang="en-US" sz="1200">
              <a:latin typeface="Calibri" panose="020F0502020204030204" pitchFamily="34" charset="0"/>
              <a:cs typeface="Calibri" panose="020F0502020204030204" pitchFamily="34" charset="0"/>
            </a:endParaRPr>
          </a:p>
        </p:txBody>
      </p:sp>
      <p:sp>
        <p:nvSpPr>
          <p:cNvPr id="5" name="Rectangle 4"/>
          <p:cNvSpPr/>
          <p:nvPr/>
        </p:nvSpPr>
        <p:spPr>
          <a:xfrm>
            <a:off x="651920" y="2880049"/>
            <a:ext cx="11201743" cy="1442584"/>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4"/>
          </p:nvPr>
        </p:nvSpPr>
        <p:spPr/>
        <p:txBody>
          <a:bodyPr/>
          <a:lstStyle/>
          <a:p>
            <a:fld id="{401CF334-2D5C-4859-84A6-CA7E6E43FAEB}" type="slidenum">
              <a:rPr lang="en-US" smtClean="0"/>
              <a:pPr/>
              <a:t>22</a:t>
            </a:fld>
            <a:endParaRPr lang="en-US" dirty="0"/>
          </a:p>
        </p:txBody>
      </p:sp>
    </p:spTree>
    <p:extLst>
      <p:ext uri="{BB962C8B-B14F-4D97-AF65-F5344CB8AC3E}">
        <p14:creationId xmlns:p14="http://schemas.microsoft.com/office/powerpoint/2010/main" val="387669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1B24ECE7-4EB2-4755-9DD5-FCA579DC193B}"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1" y="382880"/>
            <a:ext cx="1433436"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STFT</a:t>
            </a:r>
            <a:endParaRPr lang="en-US" sz="3200" b="1" dirty="0" err="1" smtClean="0">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4"/>
          <a:stretch>
            <a:fillRect/>
          </a:stretch>
        </p:blipFill>
        <p:spPr>
          <a:xfrm>
            <a:off x="923488" y="350045"/>
            <a:ext cx="3826357" cy="6247605"/>
          </a:xfrm>
          <a:prstGeom prst="rect">
            <a:avLst/>
          </a:prstGeom>
        </p:spPr>
      </p:pic>
      <mc:AlternateContent xmlns:mc="http://schemas.openxmlformats.org/markup-compatibility/2006" xmlns:a14="http://schemas.microsoft.com/office/drawing/2010/main">
        <mc:Choice Requires="a14">
          <p:sp>
            <p:nvSpPr>
              <p:cNvPr id="11" name="Rectangle 10"/>
              <p:cNvSpPr/>
              <p:nvPr/>
            </p:nvSpPr>
            <p:spPr>
              <a:xfrm>
                <a:off x="6760185" y="459039"/>
                <a:ext cx="2146742" cy="646331"/>
              </a:xfrm>
              <a:prstGeom prst="rect">
                <a:avLst/>
              </a:prstGeom>
            </p:spPr>
            <p:txBody>
              <a:bodyPr wrap="none">
                <a:spAutoFit/>
              </a:bodyPr>
              <a:lstStyle/>
              <a:p>
                <a:r>
                  <a:rPr lang="en-US" smtClean="0">
                    <a:latin typeface="Calibri" panose="020F0502020204030204" pitchFamily="34" charset="0"/>
                    <a:ea typeface="Calibri" panose="020F0502020204030204" pitchFamily="34" charset="0"/>
                    <a:cs typeface="Calibri" panose="020F0502020204030204" pitchFamily="34" charset="0"/>
                  </a:rPr>
                  <a:t>L:   Chiều dài tín hiệu</a:t>
                </a:r>
              </a:p>
              <a:p>
                <a14:m>
                  <m:oMath xmlns:m="http://schemas.openxmlformats.org/officeDocument/2006/math">
                    <m:sSub>
                      <m:sSubPr>
                        <m:ctrlPr>
                          <a:rPr lang="en-US" i="1">
                            <a:effectLst/>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Angsana New"/>
                          </a:rPr>
                          <m:t>𝑓</m:t>
                        </m:r>
                      </m:e>
                      <m:sub>
                        <m:r>
                          <a:rPr lang="en-US" i="1">
                            <a:latin typeface="Cambria Math" panose="02040503050406030204" pitchFamily="18" charset="0"/>
                            <a:ea typeface="Calibri" panose="020F0502020204030204" pitchFamily="34" charset="0"/>
                            <a:cs typeface="Angsana New"/>
                          </a:rPr>
                          <m:t>𝑠</m:t>
                        </m:r>
                      </m:sub>
                    </m:sSub>
                  </m:oMath>
                </a14:m>
                <a:r>
                  <a:rPr lang="en-US" smtClean="0">
                    <a:latin typeface="Calibri" panose="020F0502020204030204" pitchFamily="34" charset="0"/>
                    <a:cs typeface="Calibri" panose="020F0502020204030204" pitchFamily="34" charset="0"/>
                  </a:rPr>
                  <a:t>: </a:t>
                </a:r>
                <a:r>
                  <a:rPr lang="en-US">
                    <a:latin typeface="Calibri" panose="020F0502020204030204" pitchFamily="34" charset="0"/>
                    <a:ea typeface="Calibri" panose="020F0502020204030204" pitchFamily="34" charset="0"/>
                    <a:cs typeface="Calibri" panose="020F0502020204030204" pitchFamily="34" charset="0"/>
                  </a:rPr>
                  <a:t>Tốc độ lấy </a:t>
                </a:r>
                <a:r>
                  <a:rPr lang="en-US" smtClean="0">
                    <a:latin typeface="Calibri" panose="020F0502020204030204" pitchFamily="34" charset="0"/>
                    <a:ea typeface="Calibri" panose="020F0502020204030204" pitchFamily="34" charset="0"/>
                    <a:cs typeface="Calibri" panose="020F0502020204030204" pitchFamily="34" charset="0"/>
                  </a:rPr>
                  <a:t>mẫu</a:t>
                </a:r>
                <a:endParaRPr lang="en-US">
                  <a:latin typeface="Calibri" panose="020F0502020204030204" pitchFamily="34" charset="0"/>
                  <a:cs typeface="Calibri" panose="020F050202020403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760185" y="459039"/>
                <a:ext cx="2146742" cy="646331"/>
              </a:xfrm>
              <a:prstGeom prst="rect">
                <a:avLst/>
              </a:prstGeom>
              <a:blipFill>
                <a:blip r:embed="rId5"/>
                <a:stretch>
                  <a:fillRect l="-2557" t="-4717" r="-1705" b="-14151"/>
                </a:stretch>
              </a:blipFill>
            </p:spPr>
            <p:txBody>
              <a:bodyPr/>
              <a:lstStyle/>
              <a:p>
                <a:r>
                  <a:rPr lang="en-US">
                    <a:noFill/>
                  </a:rPr>
                  <a:t> </a:t>
                </a:r>
              </a:p>
            </p:txBody>
          </p:sp>
        </mc:Fallback>
      </mc:AlternateContent>
      <p:graphicFrame>
        <p:nvGraphicFramePr>
          <p:cNvPr id="26" name="Object 25"/>
          <p:cNvGraphicFramePr>
            <a:graphicFrameLocks noChangeAspect="1"/>
          </p:cNvGraphicFramePr>
          <p:nvPr>
            <p:extLst>
              <p:ext uri="{D42A27DB-BD31-4B8C-83A1-F6EECF244321}">
                <p14:modId xmlns:p14="http://schemas.microsoft.com/office/powerpoint/2010/main" val="2763463984"/>
              </p:ext>
            </p:extLst>
          </p:nvPr>
        </p:nvGraphicFramePr>
        <p:xfrm>
          <a:off x="4388241" y="1342236"/>
          <a:ext cx="5263073" cy="1254125"/>
        </p:xfrm>
        <a:graphic>
          <a:graphicData uri="http://schemas.openxmlformats.org/presentationml/2006/ole">
            <mc:AlternateContent xmlns:mc="http://schemas.openxmlformats.org/markup-compatibility/2006">
              <mc:Choice xmlns:v="urn:schemas-microsoft-com:vml" Requires="v">
                <p:oleObj spid="_x0000_s5475" name="Document" r:id="rId6" imgW="5948911" imgH="1301621" progId="Word.Document.12">
                  <p:embed/>
                </p:oleObj>
              </mc:Choice>
              <mc:Fallback>
                <p:oleObj name="Document" r:id="rId6" imgW="5948911" imgH="1301621" progId="Word.Document.12">
                  <p:embed/>
                  <p:pic>
                    <p:nvPicPr>
                      <p:cNvPr id="0" name=""/>
                      <p:cNvPicPr/>
                      <p:nvPr/>
                    </p:nvPicPr>
                    <p:blipFill>
                      <a:blip r:embed="rId7"/>
                      <a:stretch>
                        <a:fillRect/>
                      </a:stretch>
                    </p:blipFill>
                    <p:spPr>
                      <a:xfrm>
                        <a:off x="4388241" y="1342236"/>
                        <a:ext cx="5263073" cy="12541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7" name="Rectangle 26"/>
              <p:cNvSpPr/>
              <p:nvPr/>
            </p:nvSpPr>
            <p:spPr>
              <a:xfrm>
                <a:off x="5325497" y="313927"/>
                <a:ext cx="1434688" cy="1012906"/>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rPr>
                      <m:t>𝑋</m:t>
                    </m:r>
                    <m:r>
                      <a:rPr lang="en-US" sz="1600" i="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0">
                                      <a:latin typeface="Cambria Math" panose="02040503050406030204" pitchFamily="18" charset="0"/>
                                    </a:rPr>
                                    <m:t>1</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0">
                                      <a:latin typeface="Cambria Math" panose="02040503050406030204" pitchFamily="18" charset="0"/>
                                    </a:rPr>
                                    <m:t>2</m:t>
                                  </m:r>
                                </m:sub>
                              </m:sSub>
                            </m:e>
                          </m:mr>
                          <m:mr>
                            <m:e>
                              <m:m>
                                <m:mPr>
                                  <m:mcs>
                                    <m:mc>
                                      <m:mcPr>
                                        <m:count m:val="1"/>
                                        <m:mcJc m:val="center"/>
                                      </m:mcPr>
                                    </m:mc>
                                  </m:mcs>
                                  <m:ctrlPr>
                                    <a:rPr lang="en-US" sz="1600" i="1">
                                      <a:latin typeface="Cambria Math" panose="02040503050406030204" pitchFamily="18" charset="0"/>
                                    </a:rPr>
                                  </m:ctrlPr>
                                </m:mPr>
                                <m:mr>
                                  <m:e>
                                    <m:r>
                                      <a:rPr lang="en-US" sz="1600" i="0">
                                        <a:latin typeface="Cambria Math" panose="02040503050406030204" pitchFamily="18" charset="0"/>
                                      </a:rPr>
                                      <m:t>⋮</m:t>
                                    </m:r>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𝐿</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𝑠</m:t>
                                            </m:r>
                                          </m:sub>
                                        </m:sSub>
                                      </m:sub>
                                    </m:sSub>
                                  </m:e>
                                </m:mr>
                              </m:m>
                            </m:e>
                          </m:mr>
                        </m:m>
                      </m:e>
                    </m:d>
                  </m:oMath>
                </a14:m>
                <a:endParaRPr lang="en-US" sz="1600"/>
              </a:p>
            </p:txBody>
          </p:sp>
        </mc:Choice>
        <mc:Fallback xmlns="">
          <p:sp>
            <p:nvSpPr>
              <p:cNvPr id="27" name="Rectangle 26"/>
              <p:cNvSpPr>
                <a:spLocks noRot="1" noChangeAspect="1" noMove="1" noResize="1" noEditPoints="1" noAdjustHandles="1" noChangeArrowheads="1" noChangeShapeType="1" noTextEdit="1"/>
              </p:cNvSpPr>
              <p:nvPr/>
            </p:nvSpPr>
            <p:spPr>
              <a:xfrm>
                <a:off x="5325497" y="313927"/>
                <a:ext cx="1434688" cy="101290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8552281" y="1302164"/>
                <a:ext cx="3177216" cy="1297791"/>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𝑓𝑟</m:t>
                        </m:r>
                      </m:sub>
                    </m:sSub>
                  </m:oMath>
                </a14:m>
                <a:r>
                  <a:rPr lang="en-US" smtClean="0">
                    <a:latin typeface="Calibri" panose="020F0502020204030204" pitchFamily="34" charset="0"/>
                    <a:cs typeface="Calibri" panose="020F0502020204030204" pitchFamily="34" charset="0"/>
                  </a:rPr>
                  <a:t>: Số frame tạo ra</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𝑠</m:t>
                        </m:r>
                      </m:sub>
                    </m:sSub>
                  </m:oMath>
                </a14:m>
                <a:r>
                  <a:rPr lang="en-US">
                    <a:latin typeface="Calibri" panose="020F0502020204030204" pitchFamily="34" charset="0"/>
                    <a:cs typeface="Calibri" panose="020F0502020204030204" pitchFamily="34" charset="0"/>
                  </a:rPr>
                  <a:t>: Số samples trong một </a:t>
                </a:r>
                <a:r>
                  <a:rPr lang="en-US" smtClean="0">
                    <a:latin typeface="Calibri" panose="020F0502020204030204" pitchFamily="34" charset="0"/>
                    <a:cs typeface="Calibri" panose="020F0502020204030204" pitchFamily="34" charset="0"/>
                  </a:rPr>
                  <a:t>frame</a:t>
                </a: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𝑓𝑟</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𝑓𝑟</m:t>
                                  </m:r>
                                </m:sub>
                              </m:sSub>
                            </m:num>
                            <m:den>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𝑓𝑟</m:t>
                                  </m:r>
                                </m:sub>
                              </m:sSub>
                            </m:den>
                          </m:f>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𝑓𝑟</m:t>
                          </m:r>
                        </m:sub>
                      </m:sSub>
                    </m:oMath>
                  </m:oMathPara>
                </a14:m>
                <a:endParaRPr lang="en-US">
                  <a:latin typeface="Calibri" panose="020F0502020204030204" pitchFamily="34" charset="0"/>
                  <a:cs typeface="Calibri" panose="020F0502020204030204" pitchFamily="34" charset="0"/>
                </a:endParaRPr>
              </a:p>
            </p:txBody>
          </p:sp>
        </mc:Choice>
        <mc:Fallback xmlns="">
          <p:sp>
            <p:nvSpPr>
              <p:cNvPr id="36" name="Rectangle 35"/>
              <p:cNvSpPr>
                <a:spLocks noRot="1" noChangeAspect="1" noMove="1" noResize="1" noEditPoints="1" noAdjustHandles="1" noChangeArrowheads="1" noChangeShapeType="1" noTextEdit="1"/>
              </p:cNvSpPr>
              <p:nvPr/>
            </p:nvSpPr>
            <p:spPr>
              <a:xfrm>
                <a:off x="8552281" y="1302164"/>
                <a:ext cx="3177216" cy="1297791"/>
              </a:xfrm>
              <a:prstGeom prst="rect">
                <a:avLst/>
              </a:prstGeom>
              <a:blipFill>
                <a:blip r:embed="rId9"/>
                <a:stretch>
                  <a:fillRect t="-2347" r="-7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5369385" y="3052863"/>
                <a:ext cx="3101811" cy="338554"/>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𝑊</m:t>
                        </m:r>
                      </m:e>
                      <m:sub>
                        <m:r>
                          <a:rPr lang="en-US" sz="1600" i="1">
                            <a:latin typeface="Cambria Math" panose="02040503050406030204" pitchFamily="18" charset="0"/>
                          </a:rPr>
                          <m:t>𝐻𝑎𝑚</m:t>
                        </m:r>
                      </m:sub>
                    </m:sSub>
                    <m:r>
                      <a:rPr lang="en-US" sz="1600" i="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4"/>
                                  <m:mcJc m:val="center"/>
                                </m:mcPr>
                              </m:mc>
                            </m:mcs>
                            <m:ctrlPr>
                              <a:rPr lang="en-US" sz="1600" i="1">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0">
                                      <a:latin typeface="Cambria Math" panose="02040503050406030204" pitchFamily="18" charset="0"/>
                                    </a:rPr>
                                    <m:t>1</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0">
                                      <a:latin typeface="Cambria Math" panose="02040503050406030204" pitchFamily="18" charset="0"/>
                                    </a:rPr>
                                    <m:t>2</m:t>
                                  </m:r>
                                </m:sub>
                              </m:sSub>
                            </m:e>
                            <m:e>
                              <m:r>
                                <a:rPr lang="en-US" sz="1600" i="0">
                                  <a:latin typeface="Cambria Math" panose="02040503050406030204" pitchFamily="18" charset="0"/>
                                </a:rPr>
                                <m:t>⋯</m:t>
                              </m:r>
                            </m:e>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𝑤</m:t>
                                      </m:r>
                                    </m:sub>
                                  </m:sSub>
                                </m:sub>
                              </m:sSub>
                            </m:e>
                          </m:mr>
                        </m:m>
                      </m:e>
                    </m:d>
                  </m:oMath>
                </a14:m>
                <a:endParaRPr lang="en-US" sz="1600"/>
              </a:p>
            </p:txBody>
          </p:sp>
        </mc:Choice>
        <mc:Fallback xmlns="">
          <p:sp>
            <p:nvSpPr>
              <p:cNvPr id="39" name="Rectangle 38"/>
              <p:cNvSpPr>
                <a:spLocks noRot="1" noChangeAspect="1" noMove="1" noResize="1" noEditPoints="1" noAdjustHandles="1" noChangeArrowheads="1" noChangeShapeType="1" noTextEdit="1"/>
              </p:cNvSpPr>
              <p:nvPr/>
            </p:nvSpPr>
            <p:spPr>
              <a:xfrm>
                <a:off x="5369385" y="3052863"/>
                <a:ext cx="3101811" cy="338554"/>
              </a:xfrm>
              <a:prstGeom prst="rect">
                <a:avLst/>
              </a:prstGeom>
              <a:blipFill>
                <a:blip r:embed="rId10"/>
                <a:stretch>
                  <a:fillRect l="-786" t="-1818" b="-1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9744224" y="2599943"/>
                <a:ext cx="2396297" cy="369332"/>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𝑤</m:t>
                        </m:r>
                      </m:sub>
                    </m:sSub>
                  </m:oMath>
                </a14:m>
                <a:r>
                  <a:rPr lang="en-US" smtClean="0">
                    <a:latin typeface="Calibri" panose="020F0502020204030204" pitchFamily="34" charset="0"/>
                    <a:cs typeface="Calibri" panose="020F0502020204030204" pitchFamily="34" charset="0"/>
                  </a:rPr>
                  <a:t>: Kích thước cửa sổ;</a:t>
                </a:r>
                <a:endParaRPr lang="en-US">
                  <a:latin typeface="Calibri" panose="020F0502020204030204" pitchFamily="34" charset="0"/>
                  <a:cs typeface="Calibri" panose="020F0502020204030204" pitchFamily="34" charset="0"/>
                </a:endParaRPr>
              </a:p>
            </p:txBody>
          </p:sp>
        </mc:Choice>
        <mc:Fallback xmlns="">
          <p:sp>
            <p:nvSpPr>
              <p:cNvPr id="40" name="Rectangle 39"/>
              <p:cNvSpPr>
                <a:spLocks noRot="1" noChangeAspect="1" noMove="1" noResize="1" noEditPoints="1" noAdjustHandles="1" noChangeArrowheads="1" noChangeShapeType="1" noTextEdit="1"/>
              </p:cNvSpPr>
              <p:nvPr/>
            </p:nvSpPr>
            <p:spPr>
              <a:xfrm>
                <a:off x="9744224" y="2599943"/>
                <a:ext cx="2396297" cy="369332"/>
              </a:xfrm>
              <a:prstGeom prst="rect">
                <a:avLst/>
              </a:prstGeom>
              <a:blipFill>
                <a:blip r:embed="rId11"/>
                <a:stretch>
                  <a:fillRect t="-8197" b="-24590"/>
                </a:stretch>
              </a:blipFill>
            </p:spPr>
            <p:txBody>
              <a:bodyPr/>
              <a:lstStyle/>
              <a:p>
                <a:r>
                  <a:rPr lang="en-US">
                    <a:noFill/>
                  </a:rPr>
                  <a:t> </a:t>
                </a:r>
              </a:p>
            </p:txBody>
          </p:sp>
        </mc:Fallback>
      </mc:AlternateContent>
      <p:graphicFrame>
        <p:nvGraphicFramePr>
          <p:cNvPr id="46" name="Object 45"/>
          <p:cNvGraphicFramePr>
            <a:graphicFrameLocks noChangeAspect="1"/>
          </p:cNvGraphicFramePr>
          <p:nvPr>
            <p:extLst>
              <p:ext uri="{D42A27DB-BD31-4B8C-83A1-F6EECF244321}">
                <p14:modId xmlns:p14="http://schemas.microsoft.com/office/powerpoint/2010/main" val="428628842"/>
              </p:ext>
            </p:extLst>
          </p:nvPr>
        </p:nvGraphicFramePr>
        <p:xfrm>
          <a:off x="5345817" y="5008205"/>
          <a:ext cx="5708650" cy="1501775"/>
        </p:xfrm>
        <a:graphic>
          <a:graphicData uri="http://schemas.openxmlformats.org/presentationml/2006/ole">
            <mc:AlternateContent xmlns:mc="http://schemas.openxmlformats.org/markup-compatibility/2006">
              <mc:Choice xmlns:v="urn:schemas-microsoft-com:vml" Requires="v">
                <p:oleObj spid="_x0000_s5476" name="Document" r:id="rId12" imgW="5869066" imgH="1529309" progId="Word.Document.12">
                  <p:embed/>
                </p:oleObj>
              </mc:Choice>
              <mc:Fallback>
                <p:oleObj name="Document" r:id="rId12" imgW="5869066" imgH="1529309" progId="Word.Document.12">
                  <p:embed/>
                  <p:pic>
                    <p:nvPicPr>
                      <p:cNvPr id="0" name=""/>
                      <p:cNvPicPr/>
                      <p:nvPr/>
                    </p:nvPicPr>
                    <p:blipFill>
                      <a:blip r:embed="rId13"/>
                      <a:stretch>
                        <a:fillRect/>
                      </a:stretch>
                    </p:blipFill>
                    <p:spPr>
                      <a:xfrm>
                        <a:off x="5345817" y="5008205"/>
                        <a:ext cx="5708650" cy="150177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49" name="Rectangle 48"/>
              <p:cNvSpPr/>
              <p:nvPr/>
            </p:nvSpPr>
            <p:spPr>
              <a:xfrm>
                <a:off x="5369385" y="4574354"/>
                <a:ext cx="3007131" cy="443968"/>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r>
                      <m:rPr>
                        <m:sty m:val="p"/>
                      </m:rPr>
                      <a:rPr lang="en-US" sz="1600" b="0" i="0" smtClean="0">
                        <a:latin typeface="Cambria Math" panose="02040503050406030204" pitchFamily="18" charset="0"/>
                      </a:rPr>
                      <m:t>DFT</m:t>
                    </m:r>
                    <m:r>
                      <a:rPr lang="en-US" sz="1600" b="0" i="0" smtClean="0">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𝑘</m:t>
                        </m:r>
                      </m:sub>
                    </m:sSub>
                    <m:r>
                      <a:rPr lang="en-US" sz="1600" i="0">
                        <a:latin typeface="Cambria Math" panose="02040503050406030204" pitchFamily="18" charset="0"/>
                      </a:rPr>
                      <m:t>=</m:t>
                    </m:r>
                    <m:nary>
                      <m:naryPr>
                        <m:chr m:val="∑"/>
                        <m:limLoc m:val="subSup"/>
                        <m:ctrlPr>
                          <a:rPr lang="en-US" sz="1600" i="1">
                            <a:latin typeface="Cambria Math" panose="02040503050406030204" pitchFamily="18" charset="0"/>
                          </a:rPr>
                        </m:ctrlPr>
                      </m:naryPr>
                      <m:sub>
                        <m:r>
                          <a:rPr lang="en-US" sz="1600" i="1">
                            <a:latin typeface="Cambria Math" panose="02040503050406030204" pitchFamily="18" charset="0"/>
                          </a:rPr>
                          <m:t>𝑛</m:t>
                        </m:r>
                        <m:r>
                          <a:rPr lang="en-US" sz="1600" i="0">
                            <a:latin typeface="Cambria Math" panose="02040503050406030204" pitchFamily="18" charset="0"/>
                          </a:rPr>
                          <m:t>=0</m:t>
                        </m:r>
                      </m:sub>
                      <m:sup>
                        <m:r>
                          <a:rPr lang="en-US" sz="1600" i="1">
                            <a:latin typeface="Cambria Math" panose="02040503050406030204" pitchFamily="18" charset="0"/>
                          </a:rPr>
                          <m:t>𝑁</m:t>
                        </m:r>
                        <m:r>
                          <a:rPr lang="en-US" sz="1600" i="0">
                            <a:latin typeface="Cambria Math" panose="02040503050406030204" pitchFamily="18" charset="0"/>
                          </a:rPr>
                          <m:t>−1</m:t>
                        </m:r>
                      </m:sup>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𝑛</m:t>
                            </m:r>
                          </m:sub>
                        </m:sSub>
                        <m:sSup>
                          <m:sSupPr>
                            <m:ctrlPr>
                              <a:rPr lang="en-US" sz="1600" i="1">
                                <a:latin typeface="Cambria Math" panose="02040503050406030204" pitchFamily="18" charset="0"/>
                              </a:rPr>
                            </m:ctrlPr>
                          </m:sSupPr>
                          <m:e>
                            <m:r>
                              <a:rPr lang="en-US" sz="1600" i="1">
                                <a:latin typeface="Cambria Math" panose="02040503050406030204" pitchFamily="18" charset="0"/>
                              </a:rPr>
                              <m:t>𝑒</m:t>
                            </m:r>
                          </m:e>
                          <m:sup>
                            <m:r>
                              <a:rPr lang="en-US" sz="1600" i="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𝑖</m:t>
                                </m:r>
                                <m:r>
                                  <a:rPr lang="en-US" sz="1600" i="0">
                                    <a:latin typeface="Cambria Math" panose="02040503050406030204" pitchFamily="18" charset="0"/>
                                  </a:rPr>
                                  <m:t>2</m:t>
                                </m:r>
                                <m:r>
                                  <a:rPr lang="en-US" sz="1600" i="1">
                                    <a:latin typeface="Cambria Math" panose="02040503050406030204" pitchFamily="18" charset="0"/>
                                  </a:rPr>
                                  <m:t>𝜋</m:t>
                                </m:r>
                              </m:num>
                              <m:den>
                                <m:r>
                                  <a:rPr lang="en-US" sz="1600" i="1">
                                    <a:latin typeface="Cambria Math" panose="02040503050406030204" pitchFamily="18" charset="0"/>
                                  </a:rPr>
                                  <m:t>𝑁</m:t>
                                </m:r>
                              </m:den>
                            </m:f>
                            <m:r>
                              <a:rPr lang="en-US" sz="1600" i="1">
                                <a:latin typeface="Cambria Math" panose="02040503050406030204" pitchFamily="18" charset="0"/>
                              </a:rPr>
                              <m:t>𝑘𝑛</m:t>
                            </m:r>
                          </m:sup>
                        </m:sSup>
                      </m:e>
                    </m:nary>
                  </m:oMath>
                </a14:m>
                <a:endParaRPr lang="en-US" sz="1600"/>
              </a:p>
            </p:txBody>
          </p:sp>
        </mc:Choice>
        <mc:Fallback xmlns="">
          <p:sp>
            <p:nvSpPr>
              <p:cNvPr id="49" name="Rectangle 48"/>
              <p:cNvSpPr>
                <a:spLocks noRot="1" noChangeAspect="1" noMove="1" noResize="1" noEditPoints="1" noAdjustHandles="1" noChangeArrowheads="1" noChangeShapeType="1" noTextEdit="1"/>
              </p:cNvSpPr>
              <p:nvPr/>
            </p:nvSpPr>
            <p:spPr>
              <a:xfrm>
                <a:off x="5369385" y="4574354"/>
                <a:ext cx="3007131" cy="443968"/>
              </a:xfrm>
              <a:prstGeom prst="rect">
                <a:avLst/>
              </a:prstGeom>
              <a:blipFill>
                <a:blip r:embed="rId14"/>
                <a:stretch>
                  <a:fillRect l="-811" t="-60274" b="-128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8216848" y="4677580"/>
                <a:ext cx="1647439" cy="369332"/>
              </a:xfrm>
              <a:prstGeom prst="rect">
                <a:avLst/>
              </a:prstGeom>
            </p:spPr>
            <p:txBody>
              <a:bodyPr wrap="none">
                <a:spAutoFit/>
              </a:bodyPr>
              <a:lstStyle/>
              <a:p>
                <a14:m>
                  <m:oMath xmlns:m="http://schemas.openxmlformats.org/officeDocument/2006/math">
                    <m:r>
                      <a:rPr lang="en-US" b="0" i="1" smtClean="0">
                        <a:latin typeface="Cambria Math" panose="02040503050406030204" pitchFamily="18" charset="0"/>
                      </a:rPr>
                      <m:t>𝑁</m:t>
                    </m:r>
                  </m:oMath>
                </a14:m>
                <a:r>
                  <a:rPr lang="en-US" smtClean="0">
                    <a:latin typeface="Calibri" panose="020F0502020204030204" pitchFamily="34" charset="0"/>
                    <a:cs typeface="Calibri" panose="020F0502020204030204" pitchFamily="34" charset="0"/>
                  </a:rPr>
                  <a:t>: Số điểm DFT</a:t>
                </a:r>
                <a:endParaRPr lang="en-US">
                  <a:latin typeface="Calibri" panose="020F0502020204030204" pitchFamily="34" charset="0"/>
                  <a:cs typeface="Calibri" panose="020F0502020204030204" pitchFamily="34" charset="0"/>
                </a:endParaRPr>
              </a:p>
            </p:txBody>
          </p:sp>
        </mc:Choice>
        <mc:Fallback xmlns="">
          <p:sp>
            <p:nvSpPr>
              <p:cNvPr id="51" name="Rectangle 50"/>
              <p:cNvSpPr>
                <a:spLocks noRot="1" noChangeAspect="1" noMove="1" noResize="1" noEditPoints="1" noAdjustHandles="1" noChangeArrowheads="1" noChangeShapeType="1" noTextEdit="1"/>
              </p:cNvSpPr>
              <p:nvPr/>
            </p:nvSpPr>
            <p:spPr>
              <a:xfrm>
                <a:off x="8216848" y="4677580"/>
                <a:ext cx="1647439" cy="369332"/>
              </a:xfrm>
              <a:prstGeom prst="rect">
                <a:avLst/>
              </a:prstGeom>
              <a:blipFill>
                <a:blip r:embed="rId15"/>
                <a:stretch>
                  <a:fillRect t="-8197" r="-2222" b="-24590"/>
                </a:stretch>
              </a:blipFill>
            </p:spPr>
            <p:txBody>
              <a:bodyPr/>
              <a:lstStyle/>
              <a:p>
                <a:r>
                  <a:rPr lang="en-US">
                    <a:noFill/>
                  </a:rPr>
                  <a:t> </a:t>
                </a:r>
              </a:p>
            </p:txBody>
          </p:sp>
        </mc:Fallback>
      </mc:AlternateContent>
      <p:graphicFrame>
        <p:nvGraphicFramePr>
          <p:cNvPr id="54" name="Object 53"/>
          <p:cNvGraphicFramePr>
            <a:graphicFrameLocks noChangeAspect="1"/>
          </p:cNvGraphicFramePr>
          <p:nvPr>
            <p:extLst>
              <p:ext uri="{D42A27DB-BD31-4B8C-83A1-F6EECF244321}">
                <p14:modId xmlns:p14="http://schemas.microsoft.com/office/powerpoint/2010/main" val="4062287179"/>
              </p:ext>
            </p:extLst>
          </p:nvPr>
        </p:nvGraphicFramePr>
        <p:xfrm>
          <a:off x="5443730" y="3412363"/>
          <a:ext cx="8240712" cy="1257300"/>
        </p:xfrm>
        <a:graphic>
          <a:graphicData uri="http://schemas.openxmlformats.org/presentationml/2006/ole">
            <mc:AlternateContent xmlns:mc="http://schemas.openxmlformats.org/markup-compatibility/2006">
              <mc:Choice xmlns:v="urn:schemas-microsoft-com:vml" Requires="v">
                <p:oleObj spid="_x0000_s5477" name="Document" r:id="rId16" imgW="8241399" imgH="1259814" progId="Word.Document.12">
                  <p:embed/>
                </p:oleObj>
              </mc:Choice>
              <mc:Fallback>
                <p:oleObj name="Document" r:id="rId16" imgW="8241399" imgH="1259814" progId="Word.Document.12">
                  <p:embed/>
                  <p:pic>
                    <p:nvPicPr>
                      <p:cNvPr id="0" name=""/>
                      <p:cNvPicPr/>
                      <p:nvPr/>
                    </p:nvPicPr>
                    <p:blipFill>
                      <a:blip r:embed="rId17"/>
                      <a:stretch>
                        <a:fillRect/>
                      </a:stretch>
                    </p:blipFill>
                    <p:spPr>
                      <a:xfrm>
                        <a:off x="5443730" y="3412363"/>
                        <a:ext cx="8240712" cy="12573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6" name="TextBox 65"/>
              <p:cNvSpPr txBox="1"/>
              <p:nvPr/>
            </p:nvSpPr>
            <p:spPr>
              <a:xfrm>
                <a:off x="5331285" y="1736958"/>
                <a:ext cx="311352" cy="430887"/>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m:t>
                      </m:r>
                    </m:oMath>
                  </m:oMathPara>
                </a14:m>
                <a:endParaRPr lang="en-US" sz="2800" b="1" dirty="0" err="1" smtClean="0"/>
              </a:p>
            </p:txBody>
          </p:sp>
        </mc:Choice>
        <mc:Fallback xmlns="">
          <p:sp>
            <p:nvSpPr>
              <p:cNvPr id="66" name="TextBox 65"/>
              <p:cNvSpPr txBox="1">
                <a:spLocks noRot="1" noChangeAspect="1" noMove="1" noResize="1" noEditPoints="1" noAdjustHandles="1" noChangeArrowheads="1" noChangeShapeType="1" noTextEdit="1"/>
              </p:cNvSpPr>
              <p:nvPr/>
            </p:nvSpPr>
            <p:spPr>
              <a:xfrm>
                <a:off x="5331285" y="1736958"/>
                <a:ext cx="311352" cy="430887"/>
              </a:xfrm>
              <a:prstGeom prst="rect">
                <a:avLst/>
              </a:prstGeom>
              <a:blipFill>
                <a:blip r:embed="rId1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5325497" y="3745696"/>
                <a:ext cx="311352" cy="430887"/>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m:t>
                      </m:r>
                    </m:oMath>
                  </m:oMathPara>
                </a14:m>
                <a:endParaRPr lang="en-US" sz="2800" b="1" dirty="0" err="1" smtClean="0"/>
              </a:p>
            </p:txBody>
          </p:sp>
        </mc:Choice>
        <mc:Fallback xmlns="">
          <p:sp>
            <p:nvSpPr>
              <p:cNvPr id="67" name="TextBox 66"/>
              <p:cNvSpPr txBox="1">
                <a:spLocks noRot="1" noChangeAspect="1" noMove="1" noResize="1" noEditPoints="1" noAdjustHandles="1" noChangeArrowheads="1" noChangeShapeType="1" noTextEdit="1"/>
              </p:cNvSpPr>
              <p:nvPr/>
            </p:nvSpPr>
            <p:spPr>
              <a:xfrm>
                <a:off x="5325497" y="3745696"/>
                <a:ext cx="311352" cy="430887"/>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5382800" y="5519289"/>
                <a:ext cx="311352" cy="430887"/>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m:t>
                      </m:r>
                    </m:oMath>
                  </m:oMathPara>
                </a14:m>
                <a:endParaRPr lang="en-US" sz="2800" b="1" dirty="0" err="1" smtClean="0"/>
              </a:p>
            </p:txBody>
          </p:sp>
        </mc:Choice>
        <mc:Fallback xmlns="">
          <p:sp>
            <p:nvSpPr>
              <p:cNvPr id="68" name="TextBox 67"/>
              <p:cNvSpPr txBox="1">
                <a:spLocks noRot="1" noChangeAspect="1" noMove="1" noResize="1" noEditPoints="1" noAdjustHandles="1" noChangeArrowheads="1" noChangeShapeType="1" noTextEdit="1"/>
              </p:cNvSpPr>
              <p:nvPr/>
            </p:nvSpPr>
            <p:spPr>
              <a:xfrm>
                <a:off x="5382800" y="5519289"/>
                <a:ext cx="311352" cy="430887"/>
              </a:xfrm>
              <a:prstGeom prst="rect">
                <a:avLst/>
              </a:prstGeom>
              <a:blipFill>
                <a:blip r:embed="rId2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2683943" y="1080519"/>
                <a:ext cx="2939779" cy="1523622"/>
              </a:xfrm>
              <a:prstGeom prst="rect">
                <a:avLst/>
              </a:prstGeom>
            </p:spPr>
            <p:txBody>
              <a:bodyPr wrap="none">
                <a:spAutoFit/>
              </a:bodyPr>
              <a:lstStyle/>
              <a:p>
                <a:r>
                  <a:rPr lang="en-US" smtClean="0">
                    <a:latin typeface="Calibri" panose="020F0502020204030204" pitchFamily="34" charset="0"/>
                    <a:cs typeface="Calibri" panose="020F0502020204030204" pitchFamily="34" charset="0"/>
                  </a:rPr>
                  <a:t>Độ dài frame: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𝑙</m:t>
                        </m:r>
                      </m:e>
                      <m:sub>
                        <m:r>
                          <a:rPr lang="en-US" b="0" i="1" smtClean="0">
                            <a:latin typeface="Cambria Math" panose="02040503050406030204" pitchFamily="18" charset="0"/>
                            <a:cs typeface="Calibri" panose="020F0502020204030204" pitchFamily="34" charset="0"/>
                          </a:rPr>
                          <m:t>𝑓𝑟</m:t>
                        </m:r>
                      </m:sub>
                    </m:sSub>
                  </m:oMath>
                </a14:m>
                <a:endParaRPr lang="en-US" smtClean="0">
                  <a:latin typeface="Calibri" panose="020F0502020204030204" pitchFamily="34" charset="0"/>
                  <a:cs typeface="Calibri" panose="020F0502020204030204" pitchFamily="34" charset="0"/>
                </a:endParaRPr>
              </a:p>
              <a:p>
                <a:r>
                  <a:rPr lang="en-US" smtClean="0">
                    <a:latin typeface="Calibri" panose="020F0502020204030204" pitchFamily="34" charset="0"/>
                    <a:cs typeface="Calibri" panose="020F0502020204030204" pitchFamily="34" charset="0"/>
                  </a:rPr>
                  <a:t>Độ dịch: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𝑠</m:t>
                        </m:r>
                      </m:e>
                      <m:sub>
                        <m:r>
                          <a:rPr lang="en-US" b="0" i="1" smtClean="0">
                            <a:latin typeface="Cambria Math" panose="02040503050406030204" pitchFamily="18" charset="0"/>
                            <a:cs typeface="Calibri" panose="020F0502020204030204" pitchFamily="34" charset="0"/>
                          </a:rPr>
                          <m:t>𝑓𝑟</m:t>
                        </m:r>
                      </m:sub>
                    </m:sSub>
                  </m:oMath>
                </a14:m>
                <a:endParaRPr lang="en-US" smtClean="0">
                  <a:latin typeface="Calibri" panose="020F0502020204030204" pitchFamily="34" charset="0"/>
                  <a:cs typeface="Calibri" panose="020F0502020204030204" pitchFamily="34" charset="0"/>
                </a:endParaRPr>
              </a:p>
              <a:p>
                <a:r>
                  <a:rPr lang="en-US" smtClean="0">
                    <a:latin typeface="Calibri" panose="020F0502020204030204" pitchFamily="34" charset="0"/>
                    <a:cs typeface="Calibri" panose="020F0502020204030204" pitchFamily="34" charset="0"/>
                  </a:rPr>
                  <a:t>Độ dài padding:</a:t>
                </a:r>
              </a:p>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𝑙</m:t>
                          </m:r>
                        </m:e>
                        <m:sub>
                          <m:r>
                            <a:rPr lang="en-US" sz="1600" i="1">
                              <a:latin typeface="Cambria Math" panose="02040503050406030204" pitchFamily="18" charset="0"/>
                            </a:rPr>
                            <m:t>𝑝𝑎𝑑</m:t>
                          </m:r>
                        </m:sub>
                      </m:sSub>
                      <m:r>
                        <a:rPr lang="en-US" sz="1600">
                          <a:latin typeface="Cambria Math" panose="02040503050406030204" pitchFamily="18" charset="0"/>
                        </a:rPr>
                        <m:t>=</m:t>
                      </m:r>
                      <m:r>
                        <a:rPr lang="en-US" sz="1600" i="1">
                          <a:latin typeface="Cambria Math" panose="02040503050406030204" pitchFamily="18" charset="0"/>
                        </a:rPr>
                        <m:t>𝐿</m:t>
                      </m:r>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𝑙</m:t>
                          </m:r>
                        </m:e>
                        <m:sub>
                          <m:r>
                            <a:rPr lang="en-US" sz="1600" i="1">
                              <a:latin typeface="Cambria Math" panose="02040503050406030204" pitchFamily="18" charset="0"/>
                            </a:rPr>
                            <m:t>𝑓𝑟</m:t>
                          </m:r>
                        </m:sub>
                      </m:sSub>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𝑓𝑟</m:t>
                          </m:r>
                        </m:sub>
                      </m:sSub>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𝐿</m:t>
                              </m:r>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𝑙</m:t>
                                  </m:r>
                                </m:e>
                                <m:sub>
                                  <m:r>
                                    <a:rPr lang="en-US" sz="1600" i="1">
                                      <a:latin typeface="Cambria Math" panose="02040503050406030204" pitchFamily="18" charset="0"/>
                                    </a:rPr>
                                    <m:t>𝑓𝑟</m:t>
                                  </m:r>
                                </m:sub>
                              </m:sSub>
                            </m:num>
                            <m:den>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𝑓𝑟</m:t>
                                  </m:r>
                                </m:sub>
                              </m:sSub>
                            </m:den>
                          </m:f>
                        </m:e>
                      </m:d>
                    </m:oMath>
                  </m:oMathPara>
                </a14:m>
                <a:endParaRPr lang="en-US" sz="1600" smtClean="0">
                  <a:latin typeface="Calibri" panose="020F0502020204030204" pitchFamily="34" charset="0"/>
                  <a:cs typeface="Calibri" panose="020F0502020204030204" pitchFamily="34" charset="0"/>
                </a:endParaRPr>
              </a:p>
            </p:txBody>
          </p:sp>
        </mc:Choice>
        <mc:Fallback xmlns="">
          <p:sp>
            <p:nvSpPr>
              <p:cNvPr id="22" name="Rectangle 21"/>
              <p:cNvSpPr>
                <a:spLocks noRot="1" noChangeAspect="1" noMove="1" noResize="1" noEditPoints="1" noAdjustHandles="1" noChangeArrowheads="1" noChangeShapeType="1" noTextEdit="1"/>
              </p:cNvSpPr>
              <p:nvPr/>
            </p:nvSpPr>
            <p:spPr>
              <a:xfrm>
                <a:off x="2683943" y="1080519"/>
                <a:ext cx="2939779" cy="1523622"/>
              </a:xfrm>
              <a:prstGeom prst="rect">
                <a:avLst/>
              </a:prstGeom>
              <a:blipFill>
                <a:blip r:embed="rId22"/>
                <a:stretch>
                  <a:fillRect l="-1656" t="-16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382800" y="2540410"/>
                <a:ext cx="4451988" cy="471989"/>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r>
                      <a:rPr lang="en-US" sz="1600" i="1">
                        <a:latin typeface="Cambria Math" panose="02040503050406030204" pitchFamily="18" charset="0"/>
                      </a:rPr>
                      <m:t>𝑤</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0">
                        <a:latin typeface="Cambria Math" panose="02040503050406030204" pitchFamily="18" charset="0"/>
                      </a:rPr>
                      <m:t>=0.54−0.46</m:t>
                    </m:r>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cos</m:t>
                        </m:r>
                      </m:fName>
                      <m:e>
                        <m:f>
                          <m:fPr>
                            <m:ctrlPr>
                              <a:rPr lang="en-US" sz="1600" i="1">
                                <a:latin typeface="Cambria Math" panose="02040503050406030204" pitchFamily="18" charset="0"/>
                              </a:rPr>
                            </m:ctrlPr>
                          </m:fPr>
                          <m:num>
                            <m:r>
                              <a:rPr lang="en-US" sz="1600" i="0">
                                <a:latin typeface="Cambria Math" panose="02040503050406030204" pitchFamily="18" charset="0"/>
                              </a:rPr>
                              <m:t>2</m:t>
                            </m:r>
                            <m:r>
                              <a:rPr lang="en-US" sz="1600" i="1">
                                <a:latin typeface="Cambria Math" panose="02040503050406030204" pitchFamily="18" charset="0"/>
                              </a:rPr>
                              <m:t>𝜋</m:t>
                            </m:r>
                            <m:r>
                              <a:rPr lang="en-US" sz="1600" i="1">
                                <a:latin typeface="Cambria Math" panose="02040503050406030204" pitchFamily="18" charset="0"/>
                              </a:rPr>
                              <m:t>𝑛</m:t>
                            </m:r>
                          </m:num>
                          <m:den>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𝑤</m:t>
                                </m:r>
                              </m:sub>
                            </m:sSub>
                            <m:r>
                              <a:rPr lang="en-US" sz="1600" i="0">
                                <a:latin typeface="Cambria Math" panose="02040503050406030204" pitchFamily="18" charset="0"/>
                              </a:rPr>
                              <m:t>−1</m:t>
                            </m:r>
                          </m:den>
                        </m:f>
                      </m:e>
                    </m:func>
                    <m:r>
                      <a:rPr lang="en-US" sz="1600" i="0">
                        <a:latin typeface="Cambria Math" panose="02040503050406030204" pitchFamily="18" charset="0"/>
                      </a:rPr>
                      <m:t>, 0≤</m:t>
                    </m:r>
                    <m:r>
                      <a:rPr lang="en-US" sz="1600" i="1">
                        <a:latin typeface="Cambria Math" panose="02040503050406030204" pitchFamily="18" charset="0"/>
                      </a:rPr>
                      <m:t>𝑛</m:t>
                    </m:r>
                    <m:r>
                      <a:rPr lang="en-US" sz="1600" i="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𝑤</m:t>
                        </m:r>
                      </m:sub>
                    </m:sSub>
                    <m:r>
                      <a:rPr lang="en-US" sz="1600" i="0">
                        <a:latin typeface="Cambria Math" panose="02040503050406030204" pitchFamily="18" charset="0"/>
                      </a:rPr>
                      <m:t>−1</m:t>
                    </m:r>
                  </m:oMath>
                </a14:m>
                <a:endParaRPr lang="en-US" sz="1600"/>
              </a:p>
            </p:txBody>
          </p:sp>
        </mc:Choice>
        <mc:Fallback xmlns="">
          <p:sp>
            <p:nvSpPr>
              <p:cNvPr id="5" name="Rectangle 4"/>
              <p:cNvSpPr>
                <a:spLocks noRot="1" noChangeAspect="1" noMove="1" noResize="1" noEditPoints="1" noAdjustHandles="1" noChangeArrowheads="1" noChangeShapeType="1" noTextEdit="1"/>
              </p:cNvSpPr>
              <p:nvPr/>
            </p:nvSpPr>
            <p:spPr>
              <a:xfrm>
                <a:off x="5382800" y="2540410"/>
                <a:ext cx="4451988" cy="471989"/>
              </a:xfrm>
              <a:prstGeom prst="rect">
                <a:avLst/>
              </a:prstGeom>
              <a:blipFill>
                <a:blip r:embed="rId23"/>
                <a:stretch>
                  <a:fillRect l="-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352850" y="2997726"/>
                <a:ext cx="10724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𝑤</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𝑠</m:t>
                          </m:r>
                        </m:sub>
                      </m:sSub>
                    </m:oMath>
                  </m:oMathPara>
                </a14:m>
                <a:endParaRPr lang="en-US"/>
              </a:p>
            </p:txBody>
          </p:sp>
        </mc:Choice>
        <mc:Fallback xmlns="">
          <p:sp>
            <p:nvSpPr>
              <p:cNvPr id="6" name="Rectangle 5"/>
              <p:cNvSpPr>
                <a:spLocks noRot="1" noChangeAspect="1" noMove="1" noResize="1" noEditPoints="1" noAdjustHandles="1" noChangeArrowheads="1" noChangeShapeType="1" noTextEdit="1"/>
              </p:cNvSpPr>
              <p:nvPr/>
            </p:nvSpPr>
            <p:spPr>
              <a:xfrm>
                <a:off x="8352850" y="2997726"/>
                <a:ext cx="1072408" cy="369332"/>
              </a:xfrm>
              <a:prstGeom prst="rect">
                <a:avLst/>
              </a:prstGeom>
              <a:blipFill>
                <a:blip r:embed="rId24"/>
                <a:stretch>
                  <a:fillRect/>
                </a:stretch>
              </a:blipFill>
            </p:spPr>
            <p:txBody>
              <a:bodyPr/>
              <a:lstStyle/>
              <a:p>
                <a:r>
                  <a:rPr lang="en-US">
                    <a:noFill/>
                  </a:rPr>
                  <a:t> </a:t>
                </a:r>
              </a:p>
            </p:txBody>
          </p:sp>
        </mc:Fallback>
      </mc:AlternateContent>
      <p:sp>
        <p:nvSpPr>
          <p:cNvPr id="23" name="TextBox 22"/>
          <p:cNvSpPr txBox="1"/>
          <p:nvPr/>
        </p:nvSpPr>
        <p:spPr>
          <a:xfrm rot="16200000">
            <a:off x="-1777114" y="3171581"/>
            <a:ext cx="4843988" cy="523220"/>
          </a:xfrm>
          <a:prstGeom prst="rect">
            <a:avLst/>
          </a:prstGeom>
          <a:noFill/>
          <a:ln>
            <a:noFill/>
          </a:ln>
        </p:spPr>
        <p:txBody>
          <a:bodyPr wrap="square" rtlCol="0">
            <a:spAutoFit/>
          </a:bodyPr>
          <a:lstStyle/>
          <a:p>
            <a:r>
              <a:rPr lang="en-US" sz="2800" b="1" smtClean="0">
                <a:latin typeface="Calibri" panose="020F0502020204030204" pitchFamily="34" charset="0"/>
                <a:cs typeface="Calibri" panose="020F0502020204030204" pitchFamily="34" charset="0"/>
              </a:rPr>
              <a:t>Short-time Fourier Transform</a:t>
            </a:r>
            <a:endParaRPr lang="en-US" sz="2800" b="1" dirty="0" err="1" smtClean="0">
              <a:latin typeface="Calibri" panose="020F0502020204030204" pitchFamily="34" charset="0"/>
              <a:cs typeface="Calibri" panose="020F0502020204030204" pitchFamily="34" charset="0"/>
            </a:endParaRPr>
          </a:p>
        </p:txBody>
      </p:sp>
      <p:sp>
        <p:nvSpPr>
          <p:cNvPr id="9" name="Slide Number Placeholder 8"/>
          <p:cNvSpPr>
            <a:spLocks noGrp="1"/>
          </p:cNvSpPr>
          <p:nvPr>
            <p:ph type="sldNum" sz="quarter" idx="4"/>
          </p:nvPr>
        </p:nvSpPr>
        <p:spPr/>
        <p:txBody>
          <a:bodyPr/>
          <a:lstStyle/>
          <a:p>
            <a:fld id="{401CF334-2D5C-4859-84A6-CA7E6E43FAEB}" type="slidenum">
              <a:rPr lang="en-US" smtClean="0"/>
              <a:pPr/>
              <a:t>23</a:t>
            </a:fld>
            <a:endParaRPr lang="en-US" dirty="0"/>
          </a:p>
        </p:txBody>
      </p:sp>
    </p:spTree>
    <p:extLst>
      <p:ext uri="{BB962C8B-B14F-4D97-AF65-F5344CB8AC3E}">
        <p14:creationId xmlns:p14="http://schemas.microsoft.com/office/powerpoint/2010/main" val="55034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964DF7-46BF-40FD-81D0-CEEE9BC8EF56}" type="datetime1">
              <a:rPr lang="vi-VN" smtClean="0"/>
              <a:t>15/07/2020</a:t>
            </a:fld>
            <a:endParaRPr lang="en-US" dirty="0"/>
          </a:p>
        </p:txBody>
      </p:sp>
      <p:sp>
        <p:nvSpPr>
          <p:cNvPr id="5" name="Footer Placeholder 4"/>
          <p:cNvSpPr>
            <a:spLocks noGrp="1"/>
          </p:cNvSpPr>
          <p:nvPr>
            <p:ph type="ftr" sz="quarter" idx="3"/>
          </p:nvPr>
        </p:nvSpPr>
        <p:spPr/>
        <p:txBody>
          <a:bodyPr/>
          <a:lstStyle/>
          <a:p>
            <a:r>
              <a:rPr lang="en-US" smtClean="0"/>
              <a:t>Signal Processing and Radio Communications Lab</a:t>
            </a:r>
            <a:endParaRPr lang="en-US" dirty="0"/>
          </a:p>
        </p:txBody>
      </p:sp>
      <p:sp>
        <p:nvSpPr>
          <p:cNvPr id="7" name="TextBox 6"/>
          <p:cNvSpPr txBox="1"/>
          <p:nvPr/>
        </p:nvSpPr>
        <p:spPr>
          <a:xfrm>
            <a:off x="345171" y="382880"/>
            <a:ext cx="1433436"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STFT</a:t>
            </a:r>
            <a:endParaRPr lang="en-US" sz="3200" b="1" dirty="0" err="1" smtClean="0">
              <a:latin typeface="Calibri" panose="020F0502020204030204" pitchFamily="34" charset="0"/>
              <a:cs typeface="Calibri" panose="020F0502020204030204" pitchFamily="34" charset="0"/>
            </a:endParaRPr>
          </a:p>
        </p:txBody>
      </p:sp>
      <p:sp>
        <p:nvSpPr>
          <p:cNvPr id="9" name="TextBox 8"/>
          <p:cNvSpPr txBox="1"/>
          <p:nvPr/>
        </p:nvSpPr>
        <p:spPr>
          <a:xfrm>
            <a:off x="345171" y="938627"/>
            <a:ext cx="11538857" cy="5642186"/>
          </a:xfrm>
          <a:prstGeom prst="rect">
            <a:avLst/>
          </a:prstGeom>
          <a:noFill/>
          <a:ln>
            <a:noFill/>
          </a:ln>
        </p:spPr>
        <p:txBody>
          <a:bodyPr wrap="square" rtlCol="0">
            <a:spAutoFit/>
          </a:bodyPr>
          <a:lstStyle/>
          <a:p>
            <a:pPr marL="27432" indent="0" algn="just">
              <a:lnSpc>
                <a:spcPct val="120000"/>
              </a:lnSpc>
              <a:buNone/>
            </a:pPr>
            <a:r>
              <a:rPr lang="en-US" sz="2600" b="1" smtClean="0">
                <a:latin typeface="Calibri" panose="020F0502020204030204" pitchFamily="34" charset="0"/>
                <a:cs typeface="Calibri" panose="020F0502020204030204" pitchFamily="34" charset="0"/>
              </a:rPr>
              <a:t>Framing</a:t>
            </a:r>
          </a:p>
          <a:p>
            <a:pPr marL="370332" indent="-34290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Tín </a:t>
            </a:r>
            <a:r>
              <a:rPr lang="en-US" sz="2200">
                <a:latin typeface="Calibri" panose="020F0502020204030204" pitchFamily="34" charset="0"/>
                <a:cs typeface="Calibri" panose="020F0502020204030204" pitchFamily="34" charset="0"/>
              </a:rPr>
              <a:t>hiệu liên tục thay đổi theo thời </a:t>
            </a:r>
            <a:r>
              <a:rPr lang="en-US" sz="2200" smtClean="0">
                <a:latin typeface="Calibri" panose="020F0502020204030204" pitchFamily="34" charset="0"/>
                <a:cs typeface="Calibri" panose="020F0502020204030204" pitchFamily="34" charset="0"/>
              </a:rPr>
              <a:t>gian</a:t>
            </a:r>
          </a:p>
          <a:p>
            <a:pPr marL="370332" indent="-34290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Chia </a:t>
            </a:r>
            <a:r>
              <a:rPr lang="en-US" sz="2200">
                <a:latin typeface="Calibri" panose="020F0502020204030204" pitchFamily="34" charset="0"/>
                <a:cs typeface="Calibri" panose="020F0502020204030204" pitchFamily="34" charset="0"/>
              </a:rPr>
              <a:t>tín hiệu thành các frame nhỏ và giả sử tín hiệu không thay đổi trên khoảng thời gian </a:t>
            </a:r>
            <a:r>
              <a:rPr lang="en-US" sz="2200" smtClean="0">
                <a:latin typeface="Calibri" panose="020F0502020204030204" pitchFamily="34" charset="0"/>
                <a:cs typeface="Calibri" panose="020F0502020204030204" pitchFamily="34" charset="0"/>
              </a:rPr>
              <a:t>ngắn</a:t>
            </a:r>
          </a:p>
          <a:p>
            <a:pPr marL="27432" algn="just">
              <a:lnSpc>
                <a:spcPct val="120000"/>
              </a:lnSpc>
            </a:pPr>
            <a:r>
              <a:rPr lang="en-US" sz="2600" b="1" smtClean="0">
                <a:latin typeface="Calibri" panose="020F0502020204030204" pitchFamily="34" charset="0"/>
                <a:cs typeface="Calibri" panose="020F0502020204030204" pitchFamily="34" charset="0"/>
              </a:rPr>
              <a:t>Windowing</a:t>
            </a:r>
          </a:p>
          <a:p>
            <a:pPr marL="370332" indent="-34290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FFT giả định rằng tín hiệu là vô hạn tuần hoàn</a:t>
            </a:r>
          </a:p>
          <a:p>
            <a:pPr marL="370332" indent="-34290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Tín hiệu trên thực tế sau khi framing không tuần hoàn và không liên tục =&gt; Rò rỉ quang phổ</a:t>
            </a:r>
          </a:p>
          <a:p>
            <a:pPr marL="370332" indent="-34290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Nhân các frame với cửa sổ để giảm rò rỉ quang phổ</a:t>
            </a:r>
          </a:p>
          <a:p>
            <a:pPr marL="27432" algn="just">
              <a:lnSpc>
                <a:spcPct val="120000"/>
              </a:lnSpc>
            </a:pPr>
            <a:r>
              <a:rPr lang="en-US" sz="2600" b="1" smtClean="0">
                <a:latin typeface="Calibri" panose="020F0502020204030204" pitchFamily="34" charset="0"/>
                <a:cs typeface="Calibri" panose="020F0502020204030204" pitchFamily="34" charset="0"/>
              </a:rPr>
              <a:t>DFT</a:t>
            </a:r>
          </a:p>
          <a:p>
            <a:pPr marL="370332" indent="-34290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Là biến đổi Fourier cho tín hiệu rời rạc để phân tích thành phần tần số trong một frame</a:t>
            </a:r>
          </a:p>
          <a:p>
            <a:pPr marL="370332" indent="-34290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Tính toán phổ công suất của tín hiệu từ DFT</a:t>
            </a:r>
          </a:p>
          <a:p>
            <a:pPr marL="27432" algn="just">
              <a:lnSpc>
                <a:spcPct val="120000"/>
              </a:lnSpc>
            </a:pPr>
            <a:r>
              <a:rPr lang="en-US" sz="2600" b="1" smtClean="0">
                <a:latin typeface="Calibri" panose="020F0502020204030204" pitchFamily="34" charset="0"/>
                <a:cs typeface="Calibri" panose="020F0502020204030204" pitchFamily="34" charset="0"/>
              </a:rPr>
              <a:t>Tính toán phổ công suất</a:t>
            </a:r>
          </a:p>
          <a:p>
            <a:pPr marL="370332" indent="-34290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Xác định sự tập trung của năng lượng tín hiệu tại thành phần tần số nào</a:t>
            </a:r>
          </a:p>
          <a:p>
            <a:pPr marL="370332" indent="-342900" algn="just">
              <a:lnSpc>
                <a:spcPct val="120000"/>
              </a:lnSpc>
              <a:buFont typeface="Arial" panose="020B0604020202020204" pitchFamily="34" charset="0"/>
              <a:buChar char="•"/>
            </a:pPr>
            <a:r>
              <a:rPr lang="vi-VN" sz="2200">
                <a:latin typeface="Calibri" panose="020F0502020204030204" pitchFamily="34" charset="0"/>
                <a:cs typeface="Calibri" panose="020F0502020204030204" pitchFamily="34" charset="0"/>
              </a:rPr>
              <a:t>Phổ công suất </a:t>
            </a:r>
            <a:r>
              <a:rPr lang="en-US" sz="2200" smtClean="0">
                <a:latin typeface="Calibri" panose="020F0502020204030204" pitchFamily="34" charset="0"/>
                <a:cs typeface="Calibri" panose="020F0502020204030204" pitchFamily="34" charset="0"/>
              </a:rPr>
              <a:t>chưa </a:t>
            </a:r>
            <a:r>
              <a:rPr lang="vi-VN" sz="2200" smtClean="0">
                <a:latin typeface="Calibri" panose="020F0502020204030204" pitchFamily="34" charset="0"/>
                <a:cs typeface="Calibri" panose="020F0502020204030204" pitchFamily="34" charset="0"/>
              </a:rPr>
              <a:t>cho thấy</a:t>
            </a:r>
            <a:r>
              <a:rPr lang="en-US" sz="2200" smtClean="0">
                <a:latin typeface="Calibri" panose="020F0502020204030204" pitchFamily="34" charset="0"/>
                <a:cs typeface="Calibri" panose="020F0502020204030204" pitchFamily="34" charset="0"/>
              </a:rPr>
              <a:t> rõ</a:t>
            </a:r>
            <a:r>
              <a:rPr lang="vi-VN" sz="2200" smtClean="0">
                <a:latin typeface="Calibri" panose="020F0502020204030204" pitchFamily="34" charset="0"/>
                <a:cs typeface="Calibri" panose="020F0502020204030204" pitchFamily="34" charset="0"/>
              </a:rPr>
              <a:t> </a:t>
            </a:r>
            <a:r>
              <a:rPr lang="vi-VN" sz="2200">
                <a:latin typeface="Calibri" panose="020F0502020204030204" pitchFamily="34" charset="0"/>
                <a:cs typeface="Calibri" panose="020F0502020204030204" pitchFamily="34" charset="0"/>
              </a:rPr>
              <a:t>sự khác nhau giữa các tần số gần </a:t>
            </a:r>
            <a:r>
              <a:rPr lang="vi-VN" sz="2200" smtClean="0">
                <a:latin typeface="Calibri" panose="020F0502020204030204" pitchFamily="34" charset="0"/>
                <a:cs typeface="Calibri" panose="020F0502020204030204" pitchFamily="34" charset="0"/>
              </a:rPr>
              <a:t>nhau</a:t>
            </a:r>
            <a:r>
              <a:rPr lang="en-US" sz="2200" smtClean="0">
                <a:latin typeface="Calibri" panose="020F0502020204030204" pitchFamily="34" charset="0"/>
                <a:cs typeface="Calibri" panose="020F0502020204030204" pitchFamily="34" charset="0"/>
              </a:rPr>
              <a:t> =&gt; Các bộ lọc Filter Banks</a:t>
            </a:r>
          </a:p>
        </p:txBody>
      </p:sp>
      <p:sp>
        <p:nvSpPr>
          <p:cNvPr id="3" name="Slide Number Placeholder 2"/>
          <p:cNvSpPr>
            <a:spLocks noGrp="1"/>
          </p:cNvSpPr>
          <p:nvPr>
            <p:ph type="sldNum" sz="quarter" idx="4"/>
          </p:nvPr>
        </p:nvSpPr>
        <p:spPr/>
        <p:txBody>
          <a:bodyPr/>
          <a:lstStyle/>
          <a:p>
            <a:fld id="{401CF334-2D5C-4859-84A6-CA7E6E43FAEB}" type="slidenum">
              <a:rPr lang="en-US" smtClean="0"/>
              <a:pPr/>
              <a:t>24</a:t>
            </a:fld>
            <a:endParaRPr lang="en-US" dirty="0"/>
          </a:p>
        </p:txBody>
      </p:sp>
    </p:spTree>
    <p:extLst>
      <p:ext uri="{BB962C8B-B14F-4D97-AF65-F5344CB8AC3E}">
        <p14:creationId xmlns:p14="http://schemas.microsoft.com/office/powerpoint/2010/main" val="6596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C02C9C-4E1F-4E5B-BE28-51F5918F547A}" type="datetime1">
              <a:rPr lang="vi-VN" smtClean="0"/>
              <a:t>15/07/2020</a:t>
            </a:fld>
            <a:endParaRPr lang="en-US" dirty="0"/>
          </a:p>
        </p:txBody>
      </p:sp>
      <p:sp>
        <p:nvSpPr>
          <p:cNvPr id="5" name="Footer Placeholder 4"/>
          <p:cNvSpPr>
            <a:spLocks noGrp="1"/>
          </p:cNvSpPr>
          <p:nvPr>
            <p:ph type="ftr" sz="quarter" idx="3"/>
          </p:nvPr>
        </p:nvSpPr>
        <p:spPr/>
        <p:txBody>
          <a:bodyPr/>
          <a:lstStyle/>
          <a:p>
            <a:r>
              <a:rPr lang="en-US" smtClean="0"/>
              <a:t>Signal Processing and Radio Communications Lab</a:t>
            </a:r>
            <a:endParaRPr lang="en-US" dirty="0"/>
          </a:p>
        </p:txBody>
      </p:sp>
      <p:sp>
        <p:nvSpPr>
          <p:cNvPr id="7" name="TextBox 6"/>
          <p:cNvSpPr txBox="1"/>
          <p:nvPr/>
        </p:nvSpPr>
        <p:spPr>
          <a:xfrm>
            <a:off x="345171" y="382880"/>
            <a:ext cx="1433436"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STFT</a:t>
            </a:r>
            <a:endParaRPr lang="en-US" sz="3200" b="1" dirty="0" err="1" smtClean="0">
              <a:latin typeface="Calibri" panose="020F0502020204030204" pitchFamily="34" charset="0"/>
              <a:cs typeface="Calibri" panose="020F0502020204030204" pitchFamily="34" charset="0"/>
            </a:endParaRPr>
          </a:p>
        </p:txBody>
      </p:sp>
      <p:sp>
        <p:nvSpPr>
          <p:cNvPr id="9" name="TextBox 8"/>
          <p:cNvSpPr txBox="1"/>
          <p:nvPr/>
        </p:nvSpPr>
        <p:spPr>
          <a:xfrm>
            <a:off x="449943" y="1103086"/>
            <a:ext cx="11538857" cy="5521512"/>
          </a:xfrm>
          <a:prstGeom prst="rect">
            <a:avLst/>
          </a:prstGeom>
          <a:noFill/>
          <a:ln>
            <a:noFill/>
          </a:ln>
        </p:spPr>
        <p:txBody>
          <a:bodyPr wrap="square" rtlCol="0">
            <a:spAutoFit/>
          </a:bodyPr>
          <a:lstStyle/>
          <a:p>
            <a:pPr marL="27432" indent="0" algn="just">
              <a:lnSpc>
                <a:spcPct val="120000"/>
              </a:lnSpc>
              <a:buNone/>
            </a:pPr>
            <a:r>
              <a:rPr lang="en-US" sz="2600" b="1" smtClean="0">
                <a:latin typeface="Calibri" panose="020F0502020204030204" pitchFamily="34" charset="0"/>
                <a:cs typeface="Calibri" panose="020F0502020204030204" pitchFamily="34" charset="0"/>
              </a:rPr>
              <a:t>Các bộ lọc Filter Banks</a:t>
            </a:r>
          </a:p>
          <a:p>
            <a:pPr marL="370332" indent="-34290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Là các bộ lọc mô phỏng hoạt động của tai người</a:t>
            </a:r>
          </a:p>
          <a:p>
            <a:pPr marL="370332" indent="-34290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Phân biệt rõ hơn ở các thành phần tần số thấp, ít phân biệt hơn ở các thành phần tần số cao</a:t>
            </a:r>
          </a:p>
          <a:p>
            <a:pPr marL="370332" indent="-342900" algn="just">
              <a:lnSpc>
                <a:spcPct val="120000"/>
              </a:lnSpc>
              <a:buFont typeface="Arial" panose="020B0604020202020204" pitchFamily="34" charset="0"/>
              <a:buChar char="•"/>
            </a:pPr>
            <a:r>
              <a:rPr lang="vi-VN" sz="2200">
                <a:latin typeface="Calibri" panose="020F0502020204030204" pitchFamily="34" charset="0"/>
                <a:cs typeface="Calibri" panose="020F0502020204030204" pitchFamily="34" charset="0"/>
              </a:rPr>
              <a:t>Thang đo Mel cho chúng ta biết chính xác cách sắp xếp các bộ </a:t>
            </a:r>
            <a:r>
              <a:rPr lang="vi-VN" sz="2200" smtClean="0">
                <a:latin typeface="Calibri" panose="020F0502020204030204" pitchFamily="34" charset="0"/>
                <a:cs typeface="Calibri" panose="020F0502020204030204" pitchFamily="34" charset="0"/>
              </a:rPr>
              <a:t>lọc và </a:t>
            </a:r>
            <a:r>
              <a:rPr lang="vi-VN" sz="2200">
                <a:latin typeface="Calibri" panose="020F0502020204030204" pitchFamily="34" charset="0"/>
                <a:cs typeface="Calibri" panose="020F0502020204030204" pitchFamily="34" charset="0"/>
              </a:rPr>
              <a:t>độ rộng của </a:t>
            </a:r>
            <a:r>
              <a:rPr lang="vi-VN" sz="2200" smtClean="0">
                <a:latin typeface="Calibri" panose="020F0502020204030204" pitchFamily="34" charset="0"/>
                <a:cs typeface="Calibri" panose="020F0502020204030204" pitchFamily="34" charset="0"/>
              </a:rPr>
              <a:t>chúng</a:t>
            </a:r>
            <a:endParaRPr lang="en-US" sz="2200" smtClean="0">
              <a:latin typeface="Calibri" panose="020F0502020204030204" pitchFamily="34" charset="0"/>
              <a:cs typeface="Calibri" panose="020F0502020204030204" pitchFamily="34" charset="0"/>
            </a:endParaRPr>
          </a:p>
          <a:p>
            <a:pPr marL="370332" indent="-34290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Mỗi bộ lọc là một bộ lọc tam giác có đáp ứng bằng 1 tại tấn số trung tâm và giảm dần về 0 đến đến số trung tâm của tiếp giáp giữa hai bộ lọc mà đáp ứng tần số bằng 0</a:t>
            </a:r>
          </a:p>
          <a:p>
            <a:pPr marL="27432" algn="just">
              <a:lnSpc>
                <a:spcPct val="120000"/>
              </a:lnSpc>
            </a:pPr>
            <a:endParaRPr lang="en-US" sz="2200" smtClean="0">
              <a:latin typeface="Calibri" panose="020F0502020204030204" pitchFamily="34" charset="0"/>
              <a:cs typeface="Calibri" panose="020F0502020204030204" pitchFamily="34" charset="0"/>
            </a:endParaRPr>
          </a:p>
          <a:p>
            <a:pPr marL="27432" algn="just">
              <a:lnSpc>
                <a:spcPct val="120000"/>
              </a:lnSpc>
            </a:pPr>
            <a:endParaRPr lang="en-US" sz="2200">
              <a:latin typeface="Calibri" panose="020F0502020204030204" pitchFamily="34" charset="0"/>
              <a:cs typeface="Calibri" panose="020F0502020204030204" pitchFamily="34" charset="0"/>
            </a:endParaRPr>
          </a:p>
          <a:p>
            <a:pPr marL="27432" algn="just">
              <a:lnSpc>
                <a:spcPct val="120000"/>
              </a:lnSpc>
            </a:pPr>
            <a:endParaRPr lang="en-US" sz="2200" smtClean="0">
              <a:latin typeface="Calibri" panose="020F0502020204030204" pitchFamily="34" charset="0"/>
              <a:cs typeface="Calibri" panose="020F0502020204030204" pitchFamily="34" charset="0"/>
            </a:endParaRPr>
          </a:p>
          <a:p>
            <a:pPr marL="27432" algn="just">
              <a:lnSpc>
                <a:spcPct val="120000"/>
              </a:lnSpc>
            </a:pPr>
            <a:endParaRPr lang="en-US" sz="2200" smtClean="0">
              <a:latin typeface="Calibri" panose="020F0502020204030204" pitchFamily="34" charset="0"/>
              <a:cs typeface="Calibri" panose="020F0502020204030204" pitchFamily="34" charset="0"/>
            </a:endParaRPr>
          </a:p>
          <a:p>
            <a:pPr marL="27432" algn="just">
              <a:lnSpc>
                <a:spcPct val="120000"/>
              </a:lnSpc>
            </a:pPr>
            <a:r>
              <a:rPr lang="en-US" sz="2600" b="1" smtClean="0">
                <a:latin typeface="Calibri" panose="020F0502020204030204" pitchFamily="34" charset="0"/>
                <a:cs typeface="Calibri" panose="020F0502020204030204" pitchFamily="34" charset="0"/>
              </a:rPr>
              <a:t>Lấy logarithm</a:t>
            </a:r>
          </a:p>
          <a:p>
            <a:pPr marL="313182" indent="-285750" algn="just">
              <a:lnSpc>
                <a:spcPct val="120000"/>
              </a:lnSpc>
              <a:buFont typeface="Arial" panose="020B0604020202020204" pitchFamily="34" charset="0"/>
              <a:buChar char="•"/>
            </a:pPr>
            <a:r>
              <a:rPr lang="en-US" sz="2200">
                <a:latin typeface="Calibri" panose="020F0502020204030204" pitchFamily="34" charset="0"/>
                <a:cs typeface="Calibri" panose="020F0502020204030204" pitchFamily="34" charset="0"/>
              </a:rPr>
              <a:t>L</a:t>
            </a:r>
            <a:r>
              <a:rPr lang="en-US" sz="2200" smtClean="0">
                <a:latin typeface="Calibri" panose="020F0502020204030204" pitchFamily="34" charset="0"/>
                <a:cs typeface="Calibri" panose="020F0502020204030204" pitchFamily="34" charset="0"/>
              </a:rPr>
              <a:t>à </a:t>
            </a:r>
            <a:r>
              <a:rPr lang="en-US" sz="2200">
                <a:latin typeface="Calibri" panose="020F0502020204030204" pitchFamily="34" charset="0"/>
                <a:cs typeface="Calibri" panose="020F0502020204030204" pitchFamily="34" charset="0"/>
              </a:rPr>
              <a:t>một phép phi tuyến tính hóa, làm cho các đặc trưng khớp hơn với những gì con người nghe thấy, bởi tai người không nghe thấy được âm thanh trên quy mô tuyến tính</a:t>
            </a:r>
            <a:endParaRPr lang="en-US" sz="2200" b="1" smtClean="0">
              <a:latin typeface="Calibri" panose="020F0502020204030204" pitchFamily="34" charset="0"/>
              <a:cs typeface="Calibri" panose="020F0502020204030204" pitchFamily="34"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3892789322"/>
              </p:ext>
            </p:extLst>
          </p:nvPr>
        </p:nvGraphicFramePr>
        <p:xfrm>
          <a:off x="1891760" y="3487738"/>
          <a:ext cx="8017312" cy="2269802"/>
        </p:xfrm>
        <a:graphic>
          <a:graphicData uri="http://schemas.openxmlformats.org/presentationml/2006/ole">
            <mc:AlternateContent xmlns:mc="http://schemas.openxmlformats.org/markup-compatibility/2006">
              <mc:Choice xmlns:v="urn:schemas-microsoft-com:vml" Requires="v">
                <p:oleObj spid="_x0000_s33814" name="Visio" r:id="rId3" imgW="8524951" imgH="2409847" progId="Visio.Drawing.15">
                  <p:embed/>
                </p:oleObj>
              </mc:Choice>
              <mc:Fallback>
                <p:oleObj name="Visio" r:id="rId3" imgW="8524951" imgH="2409847" progId="Visio.Drawing.15">
                  <p:embed/>
                  <p:pic>
                    <p:nvPicPr>
                      <p:cNvPr id="12"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1760" y="3487738"/>
                        <a:ext cx="8017312" cy="2269802"/>
                      </a:xfrm>
                      <a:prstGeom prst="rect">
                        <a:avLst/>
                      </a:prstGeom>
                      <a:noFill/>
                    </p:spPr>
                  </p:pic>
                </p:oleObj>
              </mc:Fallback>
            </mc:AlternateContent>
          </a:graphicData>
        </a:graphic>
      </p:graphicFrame>
      <p:sp>
        <p:nvSpPr>
          <p:cNvPr id="3" name="Slide Number Placeholder 2"/>
          <p:cNvSpPr>
            <a:spLocks noGrp="1"/>
          </p:cNvSpPr>
          <p:nvPr>
            <p:ph type="sldNum" sz="quarter" idx="4"/>
          </p:nvPr>
        </p:nvSpPr>
        <p:spPr/>
        <p:txBody>
          <a:bodyPr/>
          <a:lstStyle/>
          <a:p>
            <a:fld id="{401CF334-2D5C-4859-84A6-CA7E6E43FAEB}" type="slidenum">
              <a:rPr lang="en-US" smtClean="0"/>
              <a:pPr/>
              <a:t>25</a:t>
            </a:fld>
            <a:endParaRPr lang="en-US" dirty="0"/>
          </a:p>
        </p:txBody>
      </p:sp>
    </p:spTree>
    <p:extLst>
      <p:ext uri="{BB962C8B-B14F-4D97-AF65-F5344CB8AC3E}">
        <p14:creationId xmlns:p14="http://schemas.microsoft.com/office/powerpoint/2010/main" val="313651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C02C9C-4E1F-4E5B-BE28-51F5918F547A}" type="datetime1">
              <a:rPr lang="vi-VN" smtClean="0"/>
              <a:t>15/07/2020</a:t>
            </a:fld>
            <a:endParaRPr lang="en-US" dirty="0"/>
          </a:p>
        </p:txBody>
      </p:sp>
      <p:sp>
        <p:nvSpPr>
          <p:cNvPr id="5" name="Footer Placeholder 4"/>
          <p:cNvSpPr>
            <a:spLocks noGrp="1"/>
          </p:cNvSpPr>
          <p:nvPr>
            <p:ph type="ftr" sz="quarter" idx="3"/>
          </p:nvPr>
        </p:nvSpPr>
        <p:spPr/>
        <p:txBody>
          <a:bodyPr/>
          <a:lstStyle/>
          <a:p>
            <a:r>
              <a:rPr lang="en-US" smtClean="0"/>
              <a:t>Signal Processing and Radio Communications Lab</a:t>
            </a:r>
            <a:endParaRPr lang="en-US" dirty="0"/>
          </a:p>
        </p:txBody>
      </p:sp>
      <p:sp>
        <p:nvSpPr>
          <p:cNvPr id="7" name="TextBox 6"/>
          <p:cNvSpPr txBox="1"/>
          <p:nvPr/>
        </p:nvSpPr>
        <p:spPr>
          <a:xfrm>
            <a:off x="345171" y="382880"/>
            <a:ext cx="5373458"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Hoạt động nghe của tai người</a:t>
            </a:r>
            <a:endParaRPr lang="en-US" sz="3200" b="1" dirty="0" err="1" smtClean="0">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4"/>
          </p:nvPr>
        </p:nvSpPr>
        <p:spPr/>
        <p:txBody>
          <a:bodyPr/>
          <a:lstStyle/>
          <a:p>
            <a:fld id="{401CF334-2D5C-4859-84A6-CA7E6E43FAEB}" type="slidenum">
              <a:rPr lang="en-US" smtClean="0"/>
              <a:pPr/>
              <a:t>26</a:t>
            </a:fld>
            <a:endParaRPr lang="en-US" dirty="0"/>
          </a:p>
        </p:txBody>
      </p:sp>
      <p:pic>
        <p:nvPicPr>
          <p:cNvPr id="4" name="Picture 3"/>
          <p:cNvPicPr>
            <a:picLocks noChangeAspect="1"/>
          </p:cNvPicPr>
          <p:nvPr/>
        </p:nvPicPr>
        <p:blipFill>
          <a:blip r:embed="rId2"/>
          <a:stretch>
            <a:fillRect/>
          </a:stretch>
        </p:blipFill>
        <p:spPr>
          <a:xfrm>
            <a:off x="1477962" y="1085333"/>
            <a:ext cx="8841695" cy="5317508"/>
          </a:xfrm>
          <a:prstGeom prst="rect">
            <a:avLst/>
          </a:prstGeom>
        </p:spPr>
      </p:pic>
    </p:spTree>
    <p:extLst>
      <p:ext uri="{BB962C8B-B14F-4D97-AF65-F5344CB8AC3E}">
        <p14:creationId xmlns:p14="http://schemas.microsoft.com/office/powerpoint/2010/main" val="42347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C02C9C-4E1F-4E5B-BE28-51F5918F547A}" type="datetime1">
              <a:rPr lang="vi-VN" smtClean="0"/>
              <a:t>15/07/2020</a:t>
            </a:fld>
            <a:endParaRPr lang="en-US" dirty="0"/>
          </a:p>
        </p:txBody>
      </p:sp>
      <p:sp>
        <p:nvSpPr>
          <p:cNvPr id="5" name="Footer Placeholder 4"/>
          <p:cNvSpPr>
            <a:spLocks noGrp="1"/>
          </p:cNvSpPr>
          <p:nvPr>
            <p:ph type="ftr" sz="quarter" idx="3"/>
          </p:nvPr>
        </p:nvSpPr>
        <p:spPr/>
        <p:txBody>
          <a:bodyPr/>
          <a:lstStyle/>
          <a:p>
            <a:r>
              <a:rPr lang="en-US" smtClean="0"/>
              <a:t>Signal Processing and Radio Communications Lab</a:t>
            </a:r>
            <a:endParaRPr lang="en-US" dirty="0"/>
          </a:p>
        </p:txBody>
      </p:sp>
      <p:sp>
        <p:nvSpPr>
          <p:cNvPr id="7" name="TextBox 6"/>
          <p:cNvSpPr txBox="1"/>
          <p:nvPr/>
        </p:nvSpPr>
        <p:spPr>
          <a:xfrm>
            <a:off x="345171" y="382880"/>
            <a:ext cx="5373458"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Hoạt động nghe của tai người</a:t>
            </a:r>
            <a:endParaRPr lang="en-US" sz="3200" b="1" dirty="0" err="1" smtClean="0">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4"/>
          </p:nvPr>
        </p:nvSpPr>
        <p:spPr/>
        <p:txBody>
          <a:bodyPr/>
          <a:lstStyle/>
          <a:p>
            <a:fld id="{401CF334-2D5C-4859-84A6-CA7E6E43FAEB}" type="slidenum">
              <a:rPr lang="en-US" smtClean="0"/>
              <a:pPr/>
              <a:t>27</a:t>
            </a:fld>
            <a:endParaRPr lang="en-US" dirty="0"/>
          </a:p>
        </p:txBody>
      </p:sp>
      <p:pic>
        <p:nvPicPr>
          <p:cNvPr id="8" name="Picture 7"/>
          <p:cNvPicPr>
            <a:picLocks noChangeAspect="1"/>
          </p:cNvPicPr>
          <p:nvPr/>
        </p:nvPicPr>
        <p:blipFill>
          <a:blip r:embed="rId2"/>
          <a:stretch>
            <a:fillRect/>
          </a:stretch>
        </p:blipFill>
        <p:spPr>
          <a:xfrm>
            <a:off x="962025" y="957262"/>
            <a:ext cx="10267950" cy="4943475"/>
          </a:xfrm>
          <a:prstGeom prst="rect">
            <a:avLst/>
          </a:prstGeom>
        </p:spPr>
      </p:pic>
    </p:spTree>
    <p:extLst>
      <p:ext uri="{BB962C8B-B14F-4D97-AF65-F5344CB8AC3E}">
        <p14:creationId xmlns:p14="http://schemas.microsoft.com/office/powerpoint/2010/main" val="292055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322B28-7E68-4428-8537-CA89882A6552}" type="datetime1">
              <a:rPr lang="vi-VN" smtClean="0"/>
              <a:t>15/07/2020</a:t>
            </a:fld>
            <a:endParaRPr lang="en-US" dirty="0"/>
          </a:p>
        </p:txBody>
      </p:sp>
      <p:sp>
        <p:nvSpPr>
          <p:cNvPr id="5" name="Footer Placeholder 4"/>
          <p:cNvSpPr>
            <a:spLocks noGrp="1"/>
          </p:cNvSpPr>
          <p:nvPr>
            <p:ph type="ftr" sz="quarter" idx="3"/>
          </p:nvPr>
        </p:nvSpPr>
        <p:spPr/>
        <p:txBody>
          <a:bodyPr/>
          <a:lstStyle/>
          <a:p>
            <a:r>
              <a:rPr lang="en-US" smtClean="0"/>
              <a:t>Signal Processing and Radio Communications Lab</a:t>
            </a:r>
            <a:endParaRPr lang="en-US" dirty="0"/>
          </a:p>
        </p:txBody>
      </p:sp>
      <p:sp>
        <p:nvSpPr>
          <p:cNvPr id="7" name="TextBox 6"/>
          <p:cNvSpPr txBox="1"/>
          <p:nvPr/>
        </p:nvSpPr>
        <p:spPr>
          <a:xfrm>
            <a:off x="345170" y="382880"/>
            <a:ext cx="2993115"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Rò rỉ quang phổ</a:t>
            </a:r>
            <a:endParaRPr lang="en-US" sz="3200" b="1" dirty="0" err="1" smtClean="0">
              <a:latin typeface="Calibri" panose="020F0502020204030204" pitchFamily="34" charset="0"/>
              <a:cs typeface="Calibri" panose="020F0502020204030204" pitchFamily="34" charset="0"/>
            </a:endParaRPr>
          </a:p>
        </p:txBody>
      </p:sp>
      <p:sp>
        <p:nvSpPr>
          <p:cNvPr id="9" name="TextBox 8"/>
          <p:cNvSpPr txBox="1"/>
          <p:nvPr/>
        </p:nvSpPr>
        <p:spPr>
          <a:xfrm>
            <a:off x="5694805" y="967655"/>
            <a:ext cx="6168571" cy="4561249"/>
          </a:xfrm>
          <a:prstGeom prst="rect">
            <a:avLst/>
          </a:prstGeom>
          <a:noFill/>
          <a:ln>
            <a:noFill/>
          </a:ln>
        </p:spPr>
        <p:txBody>
          <a:bodyPr wrap="square" rtlCol="0">
            <a:spAutoFit/>
          </a:bodyPr>
          <a:lstStyle/>
          <a:p>
            <a:pPr marL="370332" indent="-34290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FFT </a:t>
            </a:r>
            <a:r>
              <a:rPr lang="vi-VN" sz="2200" smtClean="0">
                <a:latin typeface="Calibri" panose="020F0502020204030204" pitchFamily="34" charset="0"/>
                <a:cs typeface="Calibri" panose="020F0502020204030204" pitchFamily="34" charset="0"/>
              </a:rPr>
              <a:t>giả </a:t>
            </a:r>
            <a:r>
              <a:rPr lang="vi-VN" sz="2200">
                <a:latin typeface="Calibri" panose="020F0502020204030204" pitchFamily="34" charset="0"/>
                <a:cs typeface="Calibri" panose="020F0502020204030204" pitchFamily="34" charset="0"/>
              </a:rPr>
              <a:t>định các tín hiệu có cấu trúc </a:t>
            </a:r>
            <a:r>
              <a:rPr lang="en-US" sz="2200" smtClean="0">
                <a:latin typeface="Calibri" panose="020F0502020204030204" pitchFamily="34" charset="0"/>
                <a:cs typeface="Calibri" panose="020F0502020204030204" pitchFamily="34" charset="0"/>
              </a:rPr>
              <a:t>tuần hoàn </a:t>
            </a:r>
            <a:r>
              <a:rPr lang="vi-VN" sz="2200" smtClean="0">
                <a:latin typeface="Calibri" panose="020F0502020204030204" pitchFamily="34" charset="0"/>
                <a:cs typeface="Calibri" panose="020F0502020204030204" pitchFamily="34" charset="0"/>
              </a:rPr>
              <a:t>vô hạn</a:t>
            </a:r>
            <a:r>
              <a:rPr lang="en-US" sz="2200" smtClean="0">
                <a:latin typeface="Calibri" panose="020F0502020204030204" pitchFamily="34" charset="0"/>
                <a:cs typeface="Calibri" panose="020F0502020204030204" pitchFamily="34" charset="0"/>
              </a:rPr>
              <a:t>, h</a:t>
            </a:r>
            <a:r>
              <a:rPr lang="vi-VN" sz="2200" smtClean="0">
                <a:latin typeface="Calibri" panose="020F0502020204030204" pitchFamily="34" charset="0"/>
                <a:cs typeface="Calibri" panose="020F0502020204030204" pitchFamily="34" charset="0"/>
              </a:rPr>
              <a:t>ai </a:t>
            </a:r>
            <a:r>
              <a:rPr lang="vi-VN" sz="2200">
                <a:latin typeface="Calibri" panose="020F0502020204030204" pitchFamily="34" charset="0"/>
                <a:cs typeface="Calibri" panose="020F0502020204030204" pitchFamily="34" charset="0"/>
              </a:rPr>
              <a:t>điểm </a:t>
            </a:r>
            <a:r>
              <a:rPr lang="en-US" sz="2200" smtClean="0">
                <a:latin typeface="Calibri" panose="020F0502020204030204" pitchFamily="34" charset="0"/>
                <a:cs typeface="Calibri" panose="020F0502020204030204" pitchFamily="34" charset="0"/>
              </a:rPr>
              <a:t>đầu </a:t>
            </a:r>
            <a:r>
              <a:rPr lang="vi-VN" sz="2200" smtClean="0">
                <a:latin typeface="Calibri" panose="020F0502020204030204" pitchFamily="34" charset="0"/>
                <a:cs typeface="Calibri" panose="020F0502020204030204" pitchFamily="34" charset="0"/>
              </a:rPr>
              <a:t>cuối </a:t>
            </a:r>
            <a:r>
              <a:rPr lang="vi-VN" sz="2200">
                <a:latin typeface="Calibri" panose="020F0502020204030204" pitchFamily="34" charset="0"/>
                <a:cs typeface="Calibri" panose="020F0502020204030204" pitchFamily="34" charset="0"/>
              </a:rPr>
              <a:t>của dạng sóng </a:t>
            </a:r>
            <a:r>
              <a:rPr lang="vi-VN" sz="2200" smtClean="0">
                <a:latin typeface="Calibri" panose="020F0502020204030204" pitchFamily="34" charset="0"/>
                <a:cs typeface="Calibri" panose="020F0502020204030204" pitchFamily="34" charset="0"/>
              </a:rPr>
              <a:t>có </a:t>
            </a:r>
            <a:r>
              <a:rPr lang="vi-VN" sz="2200">
                <a:latin typeface="Calibri" panose="020F0502020204030204" pitchFamily="34" charset="0"/>
                <a:cs typeface="Calibri" panose="020F0502020204030204" pitchFamily="34" charset="0"/>
              </a:rPr>
              <a:t>cùng giá trị </a:t>
            </a:r>
            <a:r>
              <a:rPr lang="vi-VN" sz="2200" smtClean="0">
                <a:latin typeface="Calibri" panose="020F0502020204030204" pitchFamily="34" charset="0"/>
                <a:cs typeface="Calibri" panose="020F0502020204030204" pitchFamily="34" charset="0"/>
              </a:rPr>
              <a:t>ở </a:t>
            </a:r>
            <a:r>
              <a:rPr lang="vi-VN" sz="2200">
                <a:latin typeface="Calibri" panose="020F0502020204030204" pitchFamily="34" charset="0"/>
                <a:cs typeface="Calibri" panose="020F0502020204030204" pitchFamily="34" charset="0"/>
              </a:rPr>
              <a:t>một khoảng thời </a:t>
            </a:r>
            <a:r>
              <a:rPr lang="vi-VN" sz="2200" smtClean="0">
                <a:latin typeface="Calibri" panose="020F0502020204030204" pitchFamily="34" charset="0"/>
                <a:cs typeface="Calibri" panose="020F0502020204030204" pitchFamily="34" charset="0"/>
              </a:rPr>
              <a:t>gian</a:t>
            </a:r>
            <a:endParaRPr lang="en-US" sz="2200" smtClean="0">
              <a:latin typeface="Calibri" panose="020F0502020204030204" pitchFamily="34" charset="0"/>
              <a:cs typeface="Calibri" panose="020F0502020204030204" pitchFamily="34" charset="0"/>
            </a:endParaRPr>
          </a:p>
          <a:p>
            <a:pPr marL="370332" indent="-34290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Những sự thay đổi đột ngột ở giữa các frame gây ra các thành phần tần số không mong muốn</a:t>
            </a:r>
          </a:p>
          <a:p>
            <a:pPr marL="370332" indent="-342900" algn="just">
              <a:lnSpc>
                <a:spcPct val="120000"/>
              </a:lnSpc>
              <a:buFont typeface="Symbol" panose="05050102010706020507" pitchFamily="18" charset="2"/>
              <a:buChar char="Þ"/>
            </a:pPr>
            <a:r>
              <a:rPr lang="en-US" sz="2200" smtClean="0">
                <a:latin typeface="Calibri" panose="020F0502020204030204" pitchFamily="34" charset="0"/>
                <a:cs typeface="Calibri" panose="020F0502020204030204" pitchFamily="34" charset="0"/>
              </a:rPr>
              <a:t>Rò rỉ quang phổ</a:t>
            </a:r>
          </a:p>
          <a:p>
            <a:pPr marL="27432" algn="just">
              <a:lnSpc>
                <a:spcPct val="120000"/>
              </a:lnSpc>
            </a:pPr>
            <a:r>
              <a:rPr lang="en-US" sz="2200" b="1" smtClean="0">
                <a:latin typeface="Calibri" panose="020F0502020204030204" pitchFamily="34" charset="0"/>
                <a:cs typeface="Calibri" panose="020F0502020204030204" pitchFamily="34" charset="0"/>
              </a:rPr>
              <a:t>Khắc phục:</a:t>
            </a:r>
          </a:p>
          <a:p>
            <a:pPr marL="370332" indent="-34290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Nhân các frame với cửa sổ tín hiệu có đỉnh ở giữa và giảm dần ở hai đầu</a:t>
            </a:r>
          </a:p>
          <a:p>
            <a:pPr marL="370332" indent="-34290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Tiếp giáp giữa hai frame sẽ được làm mịn và tín hiệu trở nên liên tục hơn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170" y="967656"/>
            <a:ext cx="5244179" cy="3386630"/>
          </a:xfrm>
          <a:prstGeom prst="rect">
            <a:avLst/>
          </a:prstGeom>
        </p:spPr>
      </p:pic>
      <p:cxnSp>
        <p:nvCxnSpPr>
          <p:cNvPr id="10" name="Straight Arrow Connector 9"/>
          <p:cNvCxnSpPr>
            <a:endCxn id="11" idx="0"/>
          </p:cNvCxnSpPr>
          <p:nvPr/>
        </p:nvCxnSpPr>
        <p:spPr>
          <a:xfrm>
            <a:off x="2257425" y="3962400"/>
            <a:ext cx="468864" cy="8402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255213" y="4802664"/>
            <a:ext cx="2942152" cy="471539"/>
          </a:xfrm>
          <a:prstGeom prst="rect">
            <a:avLst/>
          </a:prstGeom>
        </p:spPr>
        <p:txBody>
          <a:bodyPr wrap="none">
            <a:spAutoFit/>
          </a:bodyPr>
          <a:lstStyle/>
          <a:p>
            <a:pPr marL="27432" algn="just">
              <a:lnSpc>
                <a:spcPct val="120000"/>
              </a:lnSpc>
            </a:pPr>
            <a:r>
              <a:rPr lang="en-US" sz="2200" smtClean="0">
                <a:latin typeface="Calibri" panose="020F0502020204030204" pitchFamily="34" charset="0"/>
                <a:cs typeface="Calibri" panose="020F0502020204030204" pitchFamily="34" charset="0"/>
              </a:rPr>
              <a:t>Các điểm không liên tục</a:t>
            </a:r>
            <a:endParaRPr lang="en-US" sz="2200">
              <a:latin typeface="Calibri" panose="020F0502020204030204" pitchFamily="34" charset="0"/>
              <a:cs typeface="Calibri" panose="020F0502020204030204" pitchFamily="34" charset="0"/>
            </a:endParaRPr>
          </a:p>
        </p:txBody>
      </p:sp>
      <p:cxnSp>
        <p:nvCxnSpPr>
          <p:cNvPr id="14" name="Straight Arrow Connector 13"/>
          <p:cNvCxnSpPr>
            <a:endCxn id="11" idx="0"/>
          </p:cNvCxnSpPr>
          <p:nvPr/>
        </p:nvCxnSpPr>
        <p:spPr>
          <a:xfrm flipH="1">
            <a:off x="2726289" y="4029075"/>
            <a:ext cx="540786" cy="7735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4"/>
          </p:nvPr>
        </p:nvSpPr>
        <p:spPr/>
        <p:txBody>
          <a:bodyPr/>
          <a:lstStyle/>
          <a:p>
            <a:fld id="{401CF334-2D5C-4859-84A6-CA7E6E43FAEB}" type="slidenum">
              <a:rPr lang="en-US" smtClean="0"/>
              <a:pPr/>
              <a:t>28</a:t>
            </a:fld>
            <a:endParaRPr lang="en-US" dirty="0"/>
          </a:p>
        </p:txBody>
      </p:sp>
    </p:spTree>
    <p:extLst>
      <p:ext uri="{BB962C8B-B14F-4D97-AF65-F5344CB8AC3E}">
        <p14:creationId xmlns:p14="http://schemas.microsoft.com/office/powerpoint/2010/main" val="338802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BEF2BA-D9D9-49A3-B54E-42D63CD2B5A5}" type="datetime1">
              <a:rPr lang="vi-VN" smtClean="0"/>
              <a:t>15/07/2020</a:t>
            </a:fld>
            <a:endParaRPr lang="en-US" dirty="0"/>
          </a:p>
        </p:txBody>
      </p:sp>
      <p:sp>
        <p:nvSpPr>
          <p:cNvPr id="5" name="Footer Placeholder 4"/>
          <p:cNvSpPr>
            <a:spLocks noGrp="1"/>
          </p:cNvSpPr>
          <p:nvPr>
            <p:ph type="ftr" sz="quarter" idx="3"/>
          </p:nvPr>
        </p:nvSpPr>
        <p:spPr/>
        <p:txBody>
          <a:bodyPr/>
          <a:lstStyle/>
          <a:p>
            <a:r>
              <a:rPr lang="en-US" smtClean="0"/>
              <a:t>Signal Processing and Radio Communications Lab</a:t>
            </a:r>
            <a:endParaRPr lang="en-US" dirty="0"/>
          </a:p>
        </p:txBody>
      </p:sp>
      <p:sp>
        <p:nvSpPr>
          <p:cNvPr id="7" name="TextBox 6"/>
          <p:cNvSpPr txBox="1"/>
          <p:nvPr/>
        </p:nvSpPr>
        <p:spPr>
          <a:xfrm>
            <a:off x="345169" y="382880"/>
            <a:ext cx="7739287"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Hạn chế rò rỉ quang phổ bằng cửa sổ tín hiệu</a:t>
            </a:r>
            <a:endParaRPr lang="en-US" sz="3200" b="1" dirty="0" err="1" smtClean="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170" y="967655"/>
            <a:ext cx="5349636" cy="516816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591" y="967655"/>
            <a:ext cx="5500723" cy="3573945"/>
          </a:xfrm>
          <a:prstGeom prst="rect">
            <a:avLst/>
          </a:prstGeom>
        </p:spPr>
      </p:pic>
      <p:sp>
        <p:nvSpPr>
          <p:cNvPr id="3" name="Slide Number Placeholder 2"/>
          <p:cNvSpPr>
            <a:spLocks noGrp="1"/>
          </p:cNvSpPr>
          <p:nvPr>
            <p:ph type="sldNum" sz="quarter" idx="4"/>
          </p:nvPr>
        </p:nvSpPr>
        <p:spPr/>
        <p:txBody>
          <a:bodyPr/>
          <a:lstStyle/>
          <a:p>
            <a:fld id="{401CF334-2D5C-4859-84A6-CA7E6E43FAEB}" type="slidenum">
              <a:rPr lang="en-US" smtClean="0"/>
              <a:pPr/>
              <a:t>29</a:t>
            </a:fld>
            <a:endParaRPr lang="en-US" dirty="0"/>
          </a:p>
        </p:txBody>
      </p:sp>
    </p:spTree>
    <p:extLst>
      <p:ext uri="{BB962C8B-B14F-4D97-AF65-F5344CB8AC3E}">
        <p14:creationId xmlns:p14="http://schemas.microsoft.com/office/powerpoint/2010/main" val="288000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86CAD2D1-0DD5-4EC0-AA61-574F8FE15FF1}"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6" name="Title 5">
            <a:extLst>
              <a:ext uri="{FF2B5EF4-FFF2-40B4-BE49-F238E27FC236}">
                <a16:creationId xmlns:a16="http://schemas.microsoft.com/office/drawing/2014/main" id="{CF427465-7641-43DC-A3EC-933DCEE4A111}"/>
              </a:ext>
            </a:extLst>
          </p:cNvPr>
          <p:cNvSpPr>
            <a:spLocks noGrp="1"/>
          </p:cNvSpPr>
          <p:nvPr>
            <p:ph type="title"/>
          </p:nvPr>
        </p:nvSpPr>
        <p:spPr>
          <a:xfrm>
            <a:off x="345171" y="185327"/>
            <a:ext cx="10693854" cy="754842"/>
          </a:xfrm>
        </p:spPr>
        <p:txBody>
          <a:bodyPr>
            <a:normAutofit/>
          </a:bodyPr>
          <a:lstStyle/>
          <a:p>
            <a:r>
              <a:rPr lang="en-US" sz="4400" smtClean="0">
                <a:latin typeface="Calibri" panose="020F0502020204030204" pitchFamily="34" charset="0"/>
                <a:cs typeface="Calibri" panose="020F0502020204030204" pitchFamily="34" charset="0"/>
              </a:rPr>
              <a:t>Giới thiệu chung</a:t>
            </a:r>
            <a:endParaRPr lang="en-US" sz="4400" i="1" dirty="0">
              <a:latin typeface="Calibri" panose="020F0502020204030204" pitchFamily="34" charset="0"/>
              <a:cs typeface="Calibri" panose="020F0502020204030204" pitchFamily="34" charset="0"/>
            </a:endParaRPr>
          </a:p>
        </p:txBody>
      </p:sp>
      <p:sp>
        <p:nvSpPr>
          <p:cNvPr id="7" name="TextBox 6"/>
          <p:cNvSpPr txBox="1"/>
          <p:nvPr/>
        </p:nvSpPr>
        <p:spPr>
          <a:xfrm>
            <a:off x="345171" y="912510"/>
            <a:ext cx="6240980"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Nhu cầu về giám sát hiện nay</a:t>
            </a:r>
            <a:endParaRPr lang="en-US" sz="3200" b="1" dirty="0" err="1" smtClean="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1108" y="1740270"/>
            <a:ext cx="5648292" cy="316855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8581" t="20396" r="8205" b="13924"/>
          <a:stretch/>
        </p:blipFill>
        <p:spPr>
          <a:xfrm>
            <a:off x="345171" y="1740270"/>
            <a:ext cx="5130800" cy="3111500"/>
          </a:xfrm>
          <a:prstGeom prst="rect">
            <a:avLst/>
          </a:prstGeom>
        </p:spPr>
      </p:pic>
      <p:sp>
        <p:nvSpPr>
          <p:cNvPr id="30" name="TextBox 29"/>
          <p:cNvSpPr txBox="1"/>
          <p:nvPr/>
        </p:nvSpPr>
        <p:spPr>
          <a:xfrm>
            <a:off x="1996442" y="4912016"/>
            <a:ext cx="1816457" cy="400110"/>
          </a:xfrm>
          <a:prstGeom prst="rect">
            <a:avLst/>
          </a:prstGeom>
          <a:noFill/>
          <a:ln>
            <a:noFill/>
          </a:ln>
        </p:spPr>
        <p:txBody>
          <a:bodyPr wrap="square" rtlCol="0">
            <a:spAutoFit/>
          </a:bodyPr>
          <a:lstStyle/>
          <a:p>
            <a:r>
              <a:rPr lang="en-US" sz="2000" b="1" smtClean="0">
                <a:latin typeface="Calibri" panose="020F0502020204030204" pitchFamily="34" charset="0"/>
                <a:cs typeface="Calibri" panose="020F0502020204030204" pitchFamily="34" charset="0"/>
              </a:rPr>
              <a:t>Giám sát nhà ở</a:t>
            </a:r>
            <a:endParaRPr lang="en-US" sz="2000" b="1" dirty="0" err="1" smtClean="0">
              <a:latin typeface="Calibri" panose="020F0502020204030204" pitchFamily="34" charset="0"/>
              <a:cs typeface="Calibri" panose="020F0502020204030204" pitchFamily="34" charset="0"/>
            </a:endParaRPr>
          </a:p>
        </p:txBody>
      </p:sp>
      <p:sp>
        <p:nvSpPr>
          <p:cNvPr id="10" name="TextBox 9"/>
          <p:cNvSpPr txBox="1"/>
          <p:nvPr/>
        </p:nvSpPr>
        <p:spPr>
          <a:xfrm>
            <a:off x="7828701" y="4912016"/>
            <a:ext cx="2113106" cy="400110"/>
          </a:xfrm>
          <a:prstGeom prst="rect">
            <a:avLst/>
          </a:prstGeom>
          <a:noFill/>
          <a:ln>
            <a:noFill/>
          </a:ln>
        </p:spPr>
        <p:txBody>
          <a:bodyPr wrap="square" rtlCol="0">
            <a:spAutoFit/>
          </a:bodyPr>
          <a:lstStyle/>
          <a:p>
            <a:r>
              <a:rPr lang="en-US" sz="2000" b="1" smtClean="0">
                <a:latin typeface="Calibri" panose="020F0502020204030204" pitchFamily="34" charset="0"/>
                <a:cs typeface="Calibri" panose="020F0502020204030204" pitchFamily="34" charset="0"/>
              </a:rPr>
              <a:t>Giám sát nhà máy</a:t>
            </a:r>
            <a:endParaRPr lang="en-US" sz="2000" b="1" dirty="0" err="1" smtClean="0">
              <a:latin typeface="Calibri" panose="020F0502020204030204" pitchFamily="34" charset="0"/>
              <a:cs typeface="Calibri" panose="020F0502020204030204" pitchFamily="34" charset="0"/>
            </a:endParaRPr>
          </a:p>
        </p:txBody>
      </p:sp>
      <p:sp>
        <p:nvSpPr>
          <p:cNvPr id="9" name="Slide Number Placeholder 8"/>
          <p:cNvSpPr>
            <a:spLocks noGrp="1"/>
          </p:cNvSpPr>
          <p:nvPr>
            <p:ph type="sldNum" sz="quarter" idx="4"/>
          </p:nvPr>
        </p:nvSpPr>
        <p:spPr/>
        <p:txBody>
          <a:bodyPr/>
          <a:lstStyle/>
          <a:p>
            <a:fld id="{401CF334-2D5C-4859-84A6-CA7E6E43FAEB}" type="slidenum">
              <a:rPr lang="en-US" smtClean="0"/>
              <a:pPr/>
              <a:t>3</a:t>
            </a:fld>
            <a:endParaRPr lang="en-US" dirty="0"/>
          </a:p>
        </p:txBody>
      </p:sp>
      <p:sp>
        <p:nvSpPr>
          <p:cNvPr id="11" name="TextBox 10"/>
          <p:cNvSpPr txBox="1"/>
          <p:nvPr/>
        </p:nvSpPr>
        <p:spPr>
          <a:xfrm>
            <a:off x="449943" y="5428343"/>
            <a:ext cx="11259457" cy="904863"/>
          </a:xfrm>
          <a:prstGeom prst="rect">
            <a:avLst/>
          </a:prstGeom>
          <a:noFill/>
          <a:ln>
            <a:noFill/>
          </a:ln>
        </p:spPr>
        <p:txBody>
          <a:bodyPr wrap="square" rtlCol="0">
            <a:spAutoFit/>
          </a:bodyPr>
          <a:lstStyle/>
          <a:p>
            <a:pPr marL="285750" indent="-285750">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Giám sát giúp theo dõi hoạt động, đảm bảo an ninh, cảnh báo nguy hiểm</a:t>
            </a:r>
          </a:p>
          <a:p>
            <a:pPr marL="285750" indent="-285750">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Các hệ thống giám sát được sử dụng ở nhiều nơi</a:t>
            </a:r>
            <a:endParaRPr lang="en-US" sz="2200" dirty="0" err="1"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5538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149250-567C-4047-A921-D1467762C308}" type="datetime1">
              <a:rPr lang="vi-VN" smtClean="0"/>
              <a:t>15/07/2020</a:t>
            </a:fld>
            <a:endParaRPr lang="en-US" dirty="0"/>
          </a:p>
        </p:txBody>
      </p:sp>
      <p:sp>
        <p:nvSpPr>
          <p:cNvPr id="5" name="Footer Placeholder 4"/>
          <p:cNvSpPr>
            <a:spLocks noGrp="1"/>
          </p:cNvSpPr>
          <p:nvPr>
            <p:ph type="ftr" sz="quarter" idx="3"/>
          </p:nvPr>
        </p:nvSpPr>
        <p:spPr/>
        <p:txBody>
          <a:bodyPr/>
          <a:lstStyle/>
          <a:p>
            <a:r>
              <a:rPr lang="en-US" smtClean="0"/>
              <a:t>Signal Processing and Radio Communications Lab</a:t>
            </a:r>
            <a:endParaRPr lang="en-US" dirty="0"/>
          </a:p>
        </p:txBody>
      </p:sp>
      <p:sp>
        <p:nvSpPr>
          <p:cNvPr id="7" name="TextBox 6"/>
          <p:cNvSpPr txBox="1"/>
          <p:nvPr/>
        </p:nvSpPr>
        <p:spPr>
          <a:xfrm>
            <a:off x="345169" y="382880"/>
            <a:ext cx="7739287"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Hạn chế rò rỉ quang phổ bằng cửa sổ tín hiệu</a:t>
            </a:r>
            <a:endParaRPr lang="en-US" sz="3200" b="1" dirty="0" err="1" smtClean="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1065" y="1144678"/>
            <a:ext cx="7105791" cy="5256875"/>
          </a:xfrm>
          <a:prstGeom prst="rect">
            <a:avLst/>
          </a:prstGeom>
        </p:spPr>
      </p:pic>
      <p:sp>
        <p:nvSpPr>
          <p:cNvPr id="4" name="Slide Number Placeholder 3"/>
          <p:cNvSpPr>
            <a:spLocks noGrp="1"/>
          </p:cNvSpPr>
          <p:nvPr>
            <p:ph type="sldNum" sz="quarter" idx="4"/>
          </p:nvPr>
        </p:nvSpPr>
        <p:spPr/>
        <p:txBody>
          <a:bodyPr/>
          <a:lstStyle/>
          <a:p>
            <a:fld id="{401CF334-2D5C-4859-84A6-CA7E6E43FAEB}" type="slidenum">
              <a:rPr lang="en-US" smtClean="0"/>
              <a:pPr/>
              <a:t>30</a:t>
            </a:fld>
            <a:endParaRPr lang="en-US" dirty="0"/>
          </a:p>
        </p:txBody>
      </p:sp>
    </p:spTree>
    <p:extLst>
      <p:ext uri="{BB962C8B-B14F-4D97-AF65-F5344CB8AC3E}">
        <p14:creationId xmlns:p14="http://schemas.microsoft.com/office/powerpoint/2010/main" val="150499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3CF5137D-E083-4E27-B988-D41BD8B1EB1D}"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0" y="382880"/>
            <a:ext cx="3071129"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Tạo Filter Banks</a:t>
            </a:r>
            <a:endParaRPr lang="en-US" sz="3200" b="1" dirty="0" err="1" smtClean="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Rectangle 5"/>
              <p:cNvSpPr/>
              <p:nvPr/>
            </p:nvSpPr>
            <p:spPr>
              <a:xfrm>
                <a:off x="345170" y="1023446"/>
                <a:ext cx="4747530" cy="844783"/>
              </a:xfrm>
              <a:prstGeom prst="rect">
                <a:avLst/>
              </a:prstGeom>
            </p:spPr>
            <p:txBody>
              <a:bodyPr wrap="square">
                <a:spAutoFit/>
              </a:bodyPr>
              <a:lstStyle/>
              <a:p>
                <a:pPr marL="285750" indent="-285750">
                  <a:buFont typeface="Arial" panose="020B0604020202020204" pitchFamily="34" charset="0"/>
                  <a:buChar char="•"/>
                </a:pPr>
                <a:r>
                  <a:rPr lang="en-US" sz="2000" smtClean="0">
                    <a:latin typeface="Calibri" panose="020F0502020204030204" pitchFamily="34" charset="0"/>
                    <a:ea typeface="Times New Roman" panose="02020603050405020304" pitchFamily="18" charset="0"/>
                    <a:cs typeface="Calibri" panose="020F0502020204030204" pitchFamily="34" charset="0"/>
                  </a:rPr>
                  <a:t>Chọn tần số ngưỡng dưới: </a:t>
                </a:r>
                <a14:m>
                  <m:oMath xmlns:m="http://schemas.openxmlformats.org/officeDocument/2006/math">
                    <m:sSub>
                      <m:sSubPr>
                        <m:ctrlPr>
                          <a:rPr lang="en-US" sz="2000" i="1">
                            <a:latin typeface="Cambria Math" panose="02040503050406030204" pitchFamily="18" charset="0"/>
                            <a:ea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Angsana New"/>
                          </a:rPr>
                          <m:t>𝑓</m:t>
                        </m:r>
                      </m:e>
                      <m:sub>
                        <m:r>
                          <a:rPr lang="en-US" sz="2000" i="1">
                            <a:latin typeface="Cambria Math" panose="02040503050406030204" pitchFamily="18" charset="0"/>
                            <a:ea typeface="Times New Roman" panose="02020603050405020304" pitchFamily="18" charset="0"/>
                            <a:cs typeface="Angsana New"/>
                          </a:rPr>
                          <m:t>𝑙𝑜𝑤𝑒𝑟</m:t>
                        </m:r>
                      </m:sub>
                    </m:sSub>
                    <m:r>
                      <a:rPr lang="en-US" sz="2000" i="1">
                        <a:latin typeface="Cambria Math" panose="02040503050406030204" pitchFamily="18" charset="0"/>
                        <a:ea typeface="Times New Roman" panose="02020603050405020304" pitchFamily="18" charset="0"/>
                        <a:cs typeface="Angsana New"/>
                      </a:rPr>
                      <m:t>=0</m:t>
                    </m:r>
                  </m:oMath>
                </a14:m>
                <a:r>
                  <a:rPr lang="en-US" sz="2000" smtClean="0">
                    <a:latin typeface="Calibri" panose="020F0502020204030204" pitchFamily="34" charset="0"/>
                    <a:ea typeface="Times New Roman" panose="02020603050405020304" pitchFamily="18" charset="0"/>
                    <a:cs typeface="Calibri" panose="020F0502020204030204" pitchFamily="34" charset="0"/>
                  </a:rPr>
                  <a:t> Hz </a:t>
                </a:r>
              </a:p>
              <a:p>
                <a:pPr marL="285750" indent="-285750">
                  <a:buFont typeface="Arial" panose="020B0604020202020204" pitchFamily="34" charset="0"/>
                  <a:buChar char="•"/>
                </a:pPr>
                <a:r>
                  <a:rPr lang="en-US" sz="2000" smtClean="0">
                    <a:effectLst/>
                    <a:latin typeface="Calibri" panose="020F0502020204030204" pitchFamily="34" charset="0"/>
                    <a:ea typeface="Times New Roman" panose="02020603050405020304" pitchFamily="18" charset="0"/>
                    <a:cs typeface="Calibri" panose="020F0502020204030204" pitchFamily="34" charset="0"/>
                  </a:rPr>
                  <a:t>Chọn tần số ngưỡng trên:  </a:t>
                </a:r>
                <a14:m>
                  <m:oMath xmlns:m="http://schemas.openxmlformats.org/officeDocument/2006/math">
                    <m:sSub>
                      <m:sSubPr>
                        <m:ctrlPr>
                          <a:rPr lang="en-US" sz="2000" i="1">
                            <a:effectLst/>
                            <a:latin typeface="Cambria Math" panose="02040503050406030204" pitchFamily="18" charset="0"/>
                            <a:ea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Angsana New"/>
                          </a:rPr>
                          <m:t>𝑓</m:t>
                        </m:r>
                      </m:e>
                      <m:sub>
                        <m:r>
                          <a:rPr lang="en-US" sz="2000" i="1">
                            <a:latin typeface="Cambria Math" panose="02040503050406030204" pitchFamily="18" charset="0"/>
                            <a:ea typeface="Times New Roman" panose="02020603050405020304" pitchFamily="18" charset="0"/>
                            <a:cs typeface="Angsana New"/>
                          </a:rPr>
                          <m:t>𝑢𝑝𝑝𝑒𝑟</m:t>
                        </m:r>
                      </m:sub>
                    </m:sSub>
                    <m:r>
                      <a:rPr lang="en-US" sz="2000" i="1">
                        <a:latin typeface="Cambria Math" panose="02040503050406030204" pitchFamily="18" charset="0"/>
                        <a:ea typeface="Times New Roman" panose="02020603050405020304" pitchFamily="18" charset="0"/>
                        <a:cs typeface="Angsana New"/>
                      </a:rPr>
                      <m:t>=</m:t>
                    </m:r>
                    <m:f>
                      <m:fPr>
                        <m:ctrlPr>
                          <a:rPr lang="en-US" sz="2000" i="1">
                            <a:effectLst/>
                            <a:latin typeface="Cambria Math" panose="02040503050406030204" pitchFamily="18" charset="0"/>
                            <a:ea typeface="Times New Roman" panose="02020603050405020304" pitchFamily="18" charset="0"/>
                          </a:rPr>
                        </m:ctrlPr>
                      </m:fPr>
                      <m:num>
                        <m:sSub>
                          <m:sSubPr>
                            <m:ctrlPr>
                              <a:rPr lang="en-US" sz="2000" i="1">
                                <a:effectLst/>
                                <a:latin typeface="Cambria Math" panose="02040503050406030204" pitchFamily="18" charset="0"/>
                                <a:ea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cs typeface="Angsana New"/>
                              </a:rPr>
                              <m:t>𝑓</m:t>
                            </m:r>
                          </m:e>
                          <m:sub>
                            <m:r>
                              <a:rPr lang="en-US" sz="2000" i="1">
                                <a:latin typeface="Cambria Math" panose="02040503050406030204" pitchFamily="18" charset="0"/>
                                <a:ea typeface="Times New Roman" panose="02020603050405020304" pitchFamily="18" charset="0"/>
                                <a:cs typeface="Angsana New"/>
                              </a:rPr>
                              <m:t>𝑠</m:t>
                            </m:r>
                          </m:sub>
                        </m:sSub>
                      </m:num>
                      <m:den>
                        <m:r>
                          <a:rPr lang="en-US" sz="2000" i="1">
                            <a:latin typeface="Cambria Math" panose="02040503050406030204" pitchFamily="18" charset="0"/>
                            <a:ea typeface="Times New Roman" panose="02020603050405020304" pitchFamily="18" charset="0"/>
                            <a:cs typeface="Angsana New"/>
                          </a:rPr>
                          <m:t>2</m:t>
                        </m:r>
                      </m:den>
                    </m:f>
                  </m:oMath>
                </a14:m>
                <a:r>
                  <a:rPr lang="en-US" sz="2000" smtClean="0">
                    <a:latin typeface="Calibri" panose="020F0502020204030204" pitchFamily="34" charset="0"/>
                    <a:cs typeface="Calibri" panose="020F0502020204030204" pitchFamily="34" charset="0"/>
                  </a:rPr>
                  <a:t> Hz</a:t>
                </a:r>
                <a:endParaRPr lang="en-US" sz="2000">
                  <a:latin typeface="Calibri" panose="020F0502020204030204" pitchFamily="34" charset="0"/>
                  <a:cs typeface="Calibri" panose="020F0502020204030204" pitchFamily="34"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45170" y="1023446"/>
                <a:ext cx="4747530" cy="844783"/>
              </a:xfrm>
              <a:prstGeom prst="rect">
                <a:avLst/>
              </a:prstGeom>
              <a:blipFill>
                <a:blip r:embed="rId2"/>
                <a:stretch>
                  <a:fillRect l="-1157" t="-4348" r="-771" b="-50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45170" y="2014046"/>
                <a:ext cx="6161367" cy="875624"/>
              </a:xfrm>
              <a:prstGeom prst="rect">
                <a:avLst/>
              </a:prstGeom>
            </p:spPr>
            <p:txBody>
              <a:bodyPr wrap="none">
                <a:spAutoFit/>
              </a:bodyPr>
              <a:lstStyle/>
              <a:p>
                <a:pPr marL="285750" indent="-285750">
                  <a:buFont typeface="Arial" panose="020B0604020202020204" pitchFamily="34" charset="0"/>
                  <a:buChar char="•"/>
                </a:pPr>
                <a:r>
                  <a:rPr lang="en-US" sz="2000" smtClean="0">
                    <a:latin typeface="Calibri" panose="020F0502020204030204" pitchFamily="34" charset="0"/>
                    <a:ea typeface="Times New Roman" panose="02020603050405020304" pitchFamily="18" charset="0"/>
                    <a:cs typeface="Calibri" panose="020F0502020204030204" pitchFamily="34" charset="0"/>
                  </a:rPr>
                  <a:t>Chuyển sang thang Mel</a:t>
                </a:r>
              </a:p>
              <a:p>
                <a:r>
                  <a:rPr lang="en-US" sz="2000" smtClean="0">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ea typeface="Times New Roman" panose="02020603050405020304" pitchFamily="18" charset="0"/>
                          </a:rPr>
                        </m:ctrlPr>
                      </m:sSubPr>
                      <m:e>
                        <m:r>
                          <a:rPr lang="en-US" sz="2000" b="0" i="1" smtClean="0">
                            <a:latin typeface="Cambria Math" panose="02040503050406030204" pitchFamily="18" charset="0"/>
                            <a:ea typeface="Times New Roman" panose="02020603050405020304" pitchFamily="18" charset="0"/>
                          </a:rPr>
                          <m:t>𝑚</m:t>
                        </m:r>
                      </m:e>
                      <m:sub>
                        <m:r>
                          <a:rPr lang="en-US" sz="2000" i="1">
                            <a:latin typeface="Cambria Math" panose="02040503050406030204" pitchFamily="18" charset="0"/>
                            <a:ea typeface="Times New Roman" panose="02020603050405020304" pitchFamily="18" charset="0"/>
                            <a:cs typeface="Angsana New"/>
                          </a:rPr>
                          <m:t>𝑙𝑜𝑤𝑒𝑟</m:t>
                        </m:r>
                      </m:sub>
                    </m:sSub>
                    <m:r>
                      <a:rPr lang="en-US" sz="2000" i="1">
                        <a:latin typeface="Cambria Math" panose="02040503050406030204" pitchFamily="18" charset="0"/>
                        <a:ea typeface="Times New Roman" panose="02020603050405020304" pitchFamily="18" charset="0"/>
                        <a:cs typeface="Angsana New"/>
                      </a:rPr>
                      <m:t>=0</m:t>
                    </m:r>
                  </m:oMath>
                </a14:m>
                <a:r>
                  <a:rPr lang="en-US" sz="2000" smtClean="0">
                    <a:latin typeface="Calibri" panose="020F0502020204030204" pitchFamily="34" charset="0"/>
                    <a:ea typeface="Times New Roman" panose="02020603050405020304" pitchFamily="18" charset="0"/>
                    <a:cs typeface="Calibri" panose="020F0502020204030204" pitchFamily="34" charset="0"/>
                  </a:rPr>
                  <a:t> Mel; </a:t>
                </a:r>
                <a14:m>
                  <m:oMath xmlns:m="http://schemas.openxmlformats.org/officeDocument/2006/math">
                    <m:sSub>
                      <m:sSubPr>
                        <m:ctrlPr>
                          <a:rPr lang="en-US" sz="2000" i="1">
                            <a:effectLst/>
                            <a:latin typeface="Cambria Math" panose="02040503050406030204" pitchFamily="18" charset="0"/>
                            <a:ea typeface="Cambria Math" panose="02040503050406030204" pitchFamily="18" charset="0"/>
                          </a:rPr>
                        </m:ctrlPr>
                      </m:sSubPr>
                      <m:e>
                        <m:r>
                          <a:rPr lang="en-US" sz="2000" b="0" i="1" smtClean="0">
                            <a:effectLst/>
                            <a:latin typeface="Cambria Math" panose="02040503050406030204" pitchFamily="18" charset="0"/>
                            <a:ea typeface="Cambria Math" panose="02040503050406030204" pitchFamily="18" charset="0"/>
                          </a:rPr>
                          <m:t>𝑚</m:t>
                        </m:r>
                      </m:e>
                      <m:sub>
                        <m:r>
                          <a:rPr lang="en-US" sz="2000" i="1">
                            <a:latin typeface="Cambria Math" panose="02040503050406030204" pitchFamily="18" charset="0"/>
                            <a:ea typeface="Cambria Math" panose="02040503050406030204" pitchFamily="18" charset="0"/>
                            <a:cs typeface="Angsana New"/>
                          </a:rPr>
                          <m:t>𝑢𝑝𝑝𝑒𝑟</m:t>
                        </m:r>
                      </m:sub>
                    </m:sSub>
                    <m:r>
                      <a:rPr lang="en-US" sz="2000" i="1">
                        <a:latin typeface="Cambria Math" panose="02040503050406030204" pitchFamily="18" charset="0"/>
                        <a:ea typeface="Cambria Math" panose="02040503050406030204" pitchFamily="18" charset="0"/>
                        <a:cs typeface="Angsana New"/>
                      </a:rPr>
                      <m:t>=</m:t>
                    </m:r>
                    <m:r>
                      <a:rPr lang="en-US" sz="2000" i="1">
                        <a:latin typeface="Cambria Math" panose="02040503050406030204" pitchFamily="18" charset="0"/>
                        <a:ea typeface="Cambria Math" panose="02040503050406030204" pitchFamily="18" charset="0"/>
                      </a:rPr>
                      <m:t>2595</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log</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f>
                              <m:fPr>
                                <m:ctrlPr>
                                  <a:rPr lang="en-US" sz="2000" i="1">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𝑓</m:t>
                                    </m:r>
                                  </m:e>
                                  <m:sub>
                                    <m:r>
                                      <a:rPr lang="en-US" sz="2000" b="0" i="1" smtClean="0">
                                        <a:latin typeface="Cambria Math" panose="02040503050406030204" pitchFamily="18" charset="0"/>
                                        <a:ea typeface="Cambria Math" panose="02040503050406030204" pitchFamily="18" charset="0"/>
                                      </a:rPr>
                                      <m:t>𝑢𝑝𝑝𝑒𝑟</m:t>
                                    </m:r>
                                  </m:sub>
                                </m:sSub>
                              </m:num>
                              <m:den>
                                <m:r>
                                  <a:rPr lang="en-US" sz="2000" i="1">
                                    <a:latin typeface="Cambria Math" panose="02040503050406030204" pitchFamily="18" charset="0"/>
                                    <a:ea typeface="Cambria Math" panose="02040503050406030204" pitchFamily="18" charset="0"/>
                                  </a:rPr>
                                  <m:t>700</m:t>
                                </m:r>
                              </m:den>
                            </m:f>
                          </m:e>
                        </m:d>
                      </m:e>
                    </m:func>
                  </m:oMath>
                </a14:m>
                <a:r>
                  <a:rPr lang="en-US" sz="2000" smtClean="0">
                    <a:latin typeface="Calibri" panose="020F0502020204030204" pitchFamily="34" charset="0"/>
                    <a:cs typeface="Calibri" panose="020F0502020204030204" pitchFamily="34" charset="0"/>
                  </a:rPr>
                  <a:t> Mel</a:t>
                </a:r>
                <a:endParaRPr lang="en-US" sz="2000">
                  <a:latin typeface="Calibri" panose="020F0502020204030204" pitchFamily="34" charset="0"/>
                  <a:cs typeface="Calibri" panose="020F0502020204030204" pitchFamily="34"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345170" y="2014046"/>
                <a:ext cx="6161367" cy="875624"/>
              </a:xfrm>
              <a:prstGeom prst="rect">
                <a:avLst/>
              </a:prstGeom>
              <a:blipFill>
                <a:blip r:embed="rId3"/>
                <a:stretch>
                  <a:fillRect l="-891" t="-3472" r="-297"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45170" y="2974446"/>
                <a:ext cx="5950732" cy="761619"/>
              </a:xfrm>
              <a:prstGeom prst="rect">
                <a:avLst/>
              </a:prstGeom>
            </p:spPr>
            <p:txBody>
              <a:bodyPr wrap="none">
                <a:spAutoFit/>
              </a:bodyPr>
              <a:lstStyle/>
              <a:p>
                <a:pPr marL="285750" indent="-285750">
                  <a:buFont typeface="Arial" panose="020B0604020202020204" pitchFamily="34" charset="0"/>
                  <a:buChar char="•"/>
                </a:pPr>
                <a:r>
                  <a:rPr lang="en-US" sz="2000" smtClean="0">
                    <a:latin typeface="Calibri" panose="020F0502020204030204" pitchFamily="34" charset="0"/>
                    <a:cs typeface="Calibri" panose="020F0502020204030204" pitchFamily="34" charset="0"/>
                  </a:rPr>
                  <a:t>Chia </a:t>
                </a:r>
                <a:r>
                  <a:rPr lang="en-US" sz="2000">
                    <a:latin typeface="Calibri" panose="020F0502020204030204" pitchFamily="34" charset="0"/>
                    <a:cs typeface="Calibri" panose="020F0502020204030204" pitchFamily="34" charset="0"/>
                  </a:rPr>
                  <a:t>đ</a:t>
                </a:r>
                <a:r>
                  <a:rPr lang="en-US" sz="2000" smtClean="0">
                    <a:latin typeface="Calibri" panose="020F0502020204030204" pitchFamily="34" charset="0"/>
                    <a:cs typeface="Calibri" panose="020F0502020204030204" pitchFamily="34" charset="0"/>
                  </a:rPr>
                  <a:t>oạn </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𝑚</m:t>
                        </m:r>
                      </m:e>
                      <m:sub>
                        <m:r>
                          <a:rPr lang="en-US" sz="2000" i="1">
                            <a:latin typeface="Cambria Math" panose="02040503050406030204" pitchFamily="18" charset="0"/>
                          </a:rPr>
                          <m:t>𝑙𝑜𝑤𝑒𝑟</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𝑚</m:t>
                        </m:r>
                      </m:e>
                      <m:sub>
                        <m:r>
                          <a:rPr lang="en-US" sz="2000" i="1">
                            <a:latin typeface="Cambria Math" panose="02040503050406030204" pitchFamily="18" charset="0"/>
                          </a:rPr>
                          <m:t>𝑢𝑝𝑝𝑒𝑟</m:t>
                        </m:r>
                      </m:sub>
                    </m:sSub>
                    <m:r>
                      <a:rPr lang="en-US" sz="2000" i="1">
                        <a:latin typeface="Cambria Math" panose="02040503050406030204" pitchFamily="18" charset="0"/>
                      </a:rPr>
                      <m:t>]</m:t>
                    </m:r>
                  </m:oMath>
                </a14:m>
                <a:r>
                  <a:rPr lang="en-US" sz="2000">
                    <a:latin typeface="Calibri" panose="020F0502020204030204" pitchFamily="34" charset="0"/>
                    <a:cs typeface="Calibri" panose="020F0502020204030204" pitchFamily="34" charset="0"/>
                  </a:rPr>
                  <a:t> thành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𝑓</m:t>
                        </m:r>
                      </m:sub>
                    </m:sSub>
                    <m:r>
                      <a:rPr lang="en-US" sz="2000" i="1">
                        <a:latin typeface="Cambria Math" panose="02040503050406030204" pitchFamily="18" charset="0"/>
                      </a:rPr>
                      <m:t>+2</m:t>
                    </m:r>
                  </m:oMath>
                </a14:m>
                <a:r>
                  <a:rPr lang="en-US" sz="2000">
                    <a:latin typeface="Calibri" panose="020F0502020204030204" pitchFamily="34" charset="0"/>
                    <a:cs typeface="Calibri" panose="020F0502020204030204" pitchFamily="34" charset="0"/>
                  </a:rPr>
                  <a:t> mốc tần </a:t>
                </a:r>
                <a:r>
                  <a:rPr lang="en-US" sz="2000" smtClean="0">
                    <a:latin typeface="Calibri" panose="020F0502020204030204" pitchFamily="34" charset="0"/>
                    <a:cs typeface="Calibri" panose="020F0502020204030204" pitchFamily="34" charset="0"/>
                  </a:rPr>
                  <a:t>số</a:t>
                </a:r>
              </a:p>
              <a:p>
                <a:r>
                  <a:rPr lang="en-US" sz="2000" smtClean="0">
                    <a:latin typeface="Calibri" panose="020F0502020204030204" pitchFamily="34" charset="0"/>
                    <a:cs typeface="Calibri" panose="020F0502020204030204" pitchFamily="34"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𝑓</m:t>
                        </m:r>
                      </m:sub>
                    </m:sSub>
                  </m:oMath>
                </a14:m>
                <a:r>
                  <a:rPr lang="en-US" sz="2000" smtClean="0">
                    <a:latin typeface="Calibri" panose="020F0502020204030204" pitchFamily="34" charset="0"/>
                    <a:cs typeface="Calibri" panose="020F0502020204030204" pitchFamily="34" charset="0"/>
                  </a:rPr>
                  <a:t>: Số lượng bộ lọc Filter Banks</a:t>
                </a:r>
                <a:endParaRPr lang="en-US" sz="2000">
                  <a:latin typeface="Calibri" panose="020F0502020204030204" pitchFamily="34" charset="0"/>
                  <a:cs typeface="Calibri" panose="020F0502020204030204" pitchFamily="34" charset="0"/>
                </a:endParaRPr>
              </a:p>
            </p:txBody>
          </p:sp>
        </mc:Choice>
        <mc:Fallback xmlns="">
          <p:sp>
            <p:nvSpPr>
              <p:cNvPr id="22" name="Rectangle 21"/>
              <p:cNvSpPr>
                <a:spLocks noRot="1" noChangeAspect="1" noMove="1" noResize="1" noEditPoints="1" noAdjustHandles="1" noChangeArrowheads="1" noChangeShapeType="1" noTextEdit="1"/>
              </p:cNvSpPr>
              <p:nvPr/>
            </p:nvSpPr>
            <p:spPr>
              <a:xfrm>
                <a:off x="345170" y="2974446"/>
                <a:ext cx="5950732" cy="761619"/>
              </a:xfrm>
              <a:prstGeom prst="rect">
                <a:avLst/>
              </a:prstGeom>
              <a:blipFill>
                <a:blip r:embed="rId4"/>
                <a:stretch>
                  <a:fillRect l="-922" t="-4000" b="-10400"/>
                </a:stretch>
              </a:blipFill>
            </p:spPr>
            <p:txBody>
              <a:bodyPr/>
              <a:lstStyle/>
              <a:p>
                <a:r>
                  <a:rPr lang="en-US">
                    <a:noFill/>
                  </a:rPr>
                  <a:t> </a:t>
                </a:r>
              </a:p>
            </p:txBody>
          </p:sp>
        </mc:Fallback>
      </mc:AlternateContent>
      <p:cxnSp>
        <p:nvCxnSpPr>
          <p:cNvPr id="10" name="Straight Connector 9"/>
          <p:cNvCxnSpPr/>
          <p:nvPr/>
        </p:nvCxnSpPr>
        <p:spPr>
          <a:xfrm>
            <a:off x="6352064" y="3097827"/>
            <a:ext cx="47625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367145" y="3109733"/>
            <a:ext cx="0" cy="200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903562" y="3112114"/>
            <a:ext cx="0" cy="200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685121" y="3007309"/>
            <a:ext cx="459131" cy="400110"/>
          </a:xfrm>
          <a:prstGeom prst="rect">
            <a:avLst/>
          </a:prstGeom>
          <a:noFill/>
          <a:ln>
            <a:noFill/>
          </a:ln>
        </p:spPr>
        <p:txBody>
          <a:bodyPr wrap="square" rtlCol="0">
            <a:spAutoFit/>
          </a:bodyPr>
          <a:lstStyle/>
          <a:p>
            <a:r>
              <a:rPr lang="en-US" sz="2000" smtClean="0">
                <a:latin typeface="Calibri" panose="020F0502020204030204" pitchFamily="34" charset="0"/>
                <a:cs typeface="Calibri" panose="020F0502020204030204" pitchFamily="34" charset="0"/>
              </a:rPr>
              <a:t>….</a:t>
            </a:r>
            <a:endParaRPr lang="en-US" sz="2000" dirty="0" err="1" smtClean="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6" name="Rectangle 15"/>
              <p:cNvSpPr/>
              <p:nvPr/>
            </p:nvSpPr>
            <p:spPr>
              <a:xfrm>
                <a:off x="5907326" y="3222753"/>
                <a:ext cx="928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𝑙𝑜𝑤𝑒𝑟</m:t>
                          </m:r>
                        </m:sub>
                      </m:sSub>
                    </m:oMath>
                  </m:oMathPara>
                </a14:m>
                <a:endParaRPr lang="en-US"/>
              </a:p>
            </p:txBody>
          </p:sp>
        </mc:Choice>
        <mc:Fallback xmlns="">
          <p:sp>
            <p:nvSpPr>
              <p:cNvPr id="16" name="Rectangle 15"/>
              <p:cNvSpPr>
                <a:spLocks noRot="1" noChangeAspect="1" noMove="1" noResize="1" noEditPoints="1" noAdjustHandles="1" noChangeArrowheads="1" noChangeShapeType="1" noTextEdit="1"/>
              </p:cNvSpPr>
              <p:nvPr/>
            </p:nvSpPr>
            <p:spPr>
              <a:xfrm>
                <a:off x="5907326" y="3222753"/>
                <a:ext cx="92890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10756335" y="3278842"/>
                <a:ext cx="952953"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𝑢𝑝𝑝𝑒𝑟</m:t>
                          </m:r>
                        </m:sub>
                      </m:sSub>
                    </m:oMath>
                  </m:oMathPara>
                </a14:m>
                <a:endParaRPr lang="en-US"/>
              </a:p>
            </p:txBody>
          </p:sp>
        </mc:Choice>
        <mc:Fallback xmlns="">
          <p:sp>
            <p:nvSpPr>
              <p:cNvPr id="37" name="Rectangle 36"/>
              <p:cNvSpPr>
                <a:spLocks noRot="1" noChangeAspect="1" noMove="1" noResize="1" noEditPoints="1" noAdjustHandles="1" noChangeArrowheads="1" noChangeShapeType="1" noTextEdit="1"/>
              </p:cNvSpPr>
              <p:nvPr/>
            </p:nvSpPr>
            <p:spPr>
              <a:xfrm>
                <a:off x="10756335" y="3278842"/>
                <a:ext cx="952953" cy="390748"/>
              </a:xfrm>
              <a:prstGeom prst="rect">
                <a:avLst/>
              </a:prstGeom>
              <a:blipFill>
                <a:blip r:embed="rId6"/>
                <a:stretch>
                  <a:fillRect b="-3125"/>
                </a:stretch>
              </a:blipFill>
            </p:spPr>
            <p:txBody>
              <a:bodyPr/>
              <a:lstStyle/>
              <a:p>
                <a:r>
                  <a:rPr lang="en-US">
                    <a:noFill/>
                  </a:rPr>
                  <a:t> </a:t>
                </a:r>
              </a:p>
            </p:txBody>
          </p:sp>
        </mc:Fallback>
      </mc:AlternateContent>
      <p:cxnSp>
        <p:nvCxnSpPr>
          <p:cNvPr id="43" name="Straight Connector 42"/>
          <p:cNvCxnSpPr/>
          <p:nvPr/>
        </p:nvCxnSpPr>
        <p:spPr>
          <a:xfrm>
            <a:off x="7439980" y="3110835"/>
            <a:ext cx="0" cy="200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565129" y="3112114"/>
            <a:ext cx="0" cy="200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101547" y="3113216"/>
            <a:ext cx="0" cy="200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p:cNvSpPr/>
              <p:nvPr/>
            </p:nvSpPr>
            <p:spPr>
              <a:xfrm>
                <a:off x="6675908" y="3222753"/>
                <a:ext cx="5383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1</m:t>
                          </m:r>
                        </m:sub>
                      </m:sSub>
                    </m:oMath>
                  </m:oMathPara>
                </a14:m>
                <a:endParaRPr lang="en-US"/>
              </a:p>
            </p:txBody>
          </p:sp>
        </mc:Choice>
        <mc:Fallback xmlns="">
          <p:sp>
            <p:nvSpPr>
              <p:cNvPr id="47" name="Rectangle 46"/>
              <p:cNvSpPr>
                <a:spLocks noRot="1" noChangeAspect="1" noMove="1" noResize="1" noEditPoints="1" noAdjustHandles="1" noChangeArrowheads="1" noChangeShapeType="1" noTextEdit="1"/>
              </p:cNvSpPr>
              <p:nvPr/>
            </p:nvSpPr>
            <p:spPr>
              <a:xfrm>
                <a:off x="6675908" y="3222753"/>
                <a:ext cx="53835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7195842" y="3213202"/>
                <a:ext cx="5436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2</m:t>
                          </m:r>
                        </m:sub>
                      </m:sSub>
                    </m:oMath>
                  </m:oMathPara>
                </a14:m>
                <a:endParaRPr lang="en-US"/>
              </a:p>
            </p:txBody>
          </p:sp>
        </mc:Choice>
        <mc:Fallback xmlns="">
          <p:sp>
            <p:nvSpPr>
              <p:cNvPr id="50" name="Rectangle 49"/>
              <p:cNvSpPr>
                <a:spLocks noRot="1" noChangeAspect="1" noMove="1" noResize="1" noEditPoints="1" noAdjustHandles="1" noChangeArrowheads="1" noChangeShapeType="1" noTextEdit="1"/>
              </p:cNvSpPr>
              <p:nvPr/>
            </p:nvSpPr>
            <p:spPr>
              <a:xfrm>
                <a:off x="7195842" y="3213202"/>
                <a:ext cx="543675"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10289663" y="3262139"/>
                <a:ext cx="667683" cy="4241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𝑚</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𝑓</m:t>
                              </m:r>
                            </m:sub>
                          </m:sSub>
                        </m:sub>
                      </m:sSub>
                    </m:oMath>
                  </m:oMathPara>
                </a14:m>
                <a:endParaRPr lang="en-US"/>
              </a:p>
            </p:txBody>
          </p:sp>
        </mc:Choice>
        <mc:Fallback xmlns="">
          <p:sp>
            <p:nvSpPr>
              <p:cNvPr id="53" name="Rectangle 52"/>
              <p:cNvSpPr>
                <a:spLocks noRot="1" noChangeAspect="1" noMove="1" noResize="1" noEditPoints="1" noAdjustHandles="1" noChangeArrowheads="1" noChangeShapeType="1" noTextEdit="1"/>
              </p:cNvSpPr>
              <p:nvPr/>
            </p:nvSpPr>
            <p:spPr>
              <a:xfrm>
                <a:off x="10289663" y="3262139"/>
                <a:ext cx="667683" cy="424155"/>
              </a:xfrm>
              <a:prstGeom prst="rect">
                <a:avLst/>
              </a:prstGeom>
              <a:blipFill>
                <a:blip r:embed="rId9"/>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p:cNvSpPr/>
              <p:nvPr/>
            </p:nvSpPr>
            <p:spPr>
              <a:xfrm>
                <a:off x="347460" y="3788867"/>
                <a:ext cx="4424929" cy="820353"/>
              </a:xfrm>
              <a:prstGeom prst="rect">
                <a:avLst/>
              </a:prstGeom>
            </p:spPr>
            <p:txBody>
              <a:bodyPr wrap="none">
                <a:spAutoFit/>
              </a:bodyPr>
              <a:lstStyle/>
              <a:p>
                <a:pPr marL="285750" indent="-285750">
                  <a:buFont typeface="Arial" panose="020B0604020202020204" pitchFamily="34" charset="0"/>
                  <a:buChar char="•"/>
                </a:pPr>
                <a:r>
                  <a:rPr lang="en-US" sz="2000" smtClean="0">
                    <a:latin typeface="Calibri" panose="020F0502020204030204" pitchFamily="34" charset="0"/>
                    <a:cs typeface="Calibri" panose="020F0502020204030204" pitchFamily="34" charset="0"/>
                  </a:rPr>
                  <a:t>Chuyển các mốc tần số về lại thang Hz</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𝑓</m:t>
                      </m:r>
                      <m:r>
                        <a:rPr lang="en-US" sz="2000" i="1">
                          <a:latin typeface="Cambria Math" panose="02040503050406030204" pitchFamily="18" charset="0"/>
                          <a:ea typeface="Cambria Math" panose="02040503050406030204" pitchFamily="18" charset="0"/>
                        </a:rPr>
                        <m:t>=700</m:t>
                      </m:r>
                      <m:d>
                        <m:dPr>
                          <m:ctrlPr>
                            <a:rPr lang="en-US" sz="2000" i="1">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𝑚</m:t>
                                  </m:r>
                                </m:num>
                                <m:den>
                                  <m:r>
                                    <a:rPr lang="en-US" sz="2000" i="1">
                                      <a:latin typeface="Cambria Math" panose="02040503050406030204" pitchFamily="18" charset="0"/>
                                      <a:ea typeface="Cambria Math" panose="02040503050406030204" pitchFamily="18" charset="0"/>
                                    </a:rPr>
                                    <m:t>2595</m:t>
                                  </m:r>
                                </m:den>
                              </m:f>
                            </m:sup>
                          </m:sSup>
                          <m:r>
                            <a:rPr lang="en-US" sz="2000" i="1">
                              <a:latin typeface="Cambria Math" panose="02040503050406030204" pitchFamily="18" charset="0"/>
                              <a:ea typeface="Cambria Math" panose="02040503050406030204" pitchFamily="18" charset="0"/>
                            </a:rPr>
                            <m:t>−1</m:t>
                          </m:r>
                        </m:e>
                      </m:d>
                    </m:oMath>
                  </m:oMathPara>
                </a14:m>
                <a:endParaRPr lang="en-US" sz="2000">
                  <a:latin typeface="Cambria Math" panose="02040503050406030204" pitchFamily="18" charset="0"/>
                  <a:ea typeface="Cambria Math" panose="02040503050406030204" pitchFamily="18" charset="0"/>
                  <a:cs typeface="Calibri" panose="020F0502020204030204" pitchFamily="34" charset="0"/>
                </a:endParaRPr>
              </a:p>
            </p:txBody>
          </p:sp>
        </mc:Choice>
        <mc:Fallback xmlns="">
          <p:sp>
            <p:nvSpPr>
              <p:cNvPr id="55" name="Rectangle 54"/>
              <p:cNvSpPr>
                <a:spLocks noRot="1" noChangeAspect="1" noMove="1" noResize="1" noEditPoints="1" noAdjustHandles="1" noChangeArrowheads="1" noChangeShapeType="1" noTextEdit="1"/>
              </p:cNvSpPr>
              <p:nvPr/>
            </p:nvSpPr>
            <p:spPr>
              <a:xfrm>
                <a:off x="347460" y="3788867"/>
                <a:ext cx="4424929" cy="820353"/>
              </a:xfrm>
              <a:prstGeom prst="rect">
                <a:avLst/>
              </a:prstGeom>
              <a:blipFill>
                <a:blip r:embed="rId10"/>
                <a:stretch>
                  <a:fillRect l="-1240" t="-4478" r="-551"/>
                </a:stretch>
              </a:blipFill>
            </p:spPr>
            <p:txBody>
              <a:bodyPr/>
              <a:lstStyle/>
              <a:p>
                <a:r>
                  <a:rPr lang="en-US">
                    <a:noFill/>
                  </a:rPr>
                  <a:t> </a:t>
                </a:r>
              </a:p>
            </p:txBody>
          </p:sp>
        </mc:Fallback>
      </mc:AlternateContent>
      <p:sp>
        <p:nvSpPr>
          <p:cNvPr id="19" name="Rectangle 18"/>
          <p:cNvSpPr/>
          <p:nvPr/>
        </p:nvSpPr>
        <p:spPr>
          <a:xfrm>
            <a:off x="11514913" y="3308610"/>
            <a:ext cx="691215" cy="369332"/>
          </a:xfrm>
          <a:prstGeom prst="rect">
            <a:avLst/>
          </a:prstGeom>
        </p:spPr>
        <p:txBody>
          <a:bodyPr wrap="none">
            <a:spAutoFit/>
          </a:bodyPr>
          <a:lstStyle/>
          <a:p>
            <a:r>
              <a:rPr lang="en-US" smtClean="0">
                <a:latin typeface="Calibri" panose="020F0502020204030204" pitchFamily="34" charset="0"/>
                <a:cs typeface="Calibri" panose="020F0502020204030204" pitchFamily="34" charset="0"/>
              </a:rPr>
              <a:t>(Mel)</a:t>
            </a:r>
            <a:endParaRPr lang="en-US">
              <a:latin typeface="Calibri" panose="020F0502020204030204" pitchFamily="34" charset="0"/>
              <a:cs typeface="Calibri" panose="020F0502020204030204" pitchFamily="34" charset="0"/>
            </a:endParaRPr>
          </a:p>
        </p:txBody>
      </p:sp>
      <p:cxnSp>
        <p:nvCxnSpPr>
          <p:cNvPr id="56" name="Straight Connector 55"/>
          <p:cNvCxnSpPr/>
          <p:nvPr/>
        </p:nvCxnSpPr>
        <p:spPr>
          <a:xfrm>
            <a:off x="6365081" y="3920316"/>
            <a:ext cx="47625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380162" y="3932222"/>
            <a:ext cx="0" cy="200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916579" y="3934603"/>
            <a:ext cx="0" cy="200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698138" y="3829798"/>
            <a:ext cx="459131" cy="400110"/>
          </a:xfrm>
          <a:prstGeom prst="rect">
            <a:avLst/>
          </a:prstGeom>
          <a:noFill/>
          <a:ln>
            <a:noFill/>
          </a:ln>
        </p:spPr>
        <p:txBody>
          <a:bodyPr wrap="square" rtlCol="0">
            <a:spAutoFit/>
          </a:bodyPr>
          <a:lstStyle/>
          <a:p>
            <a:r>
              <a:rPr lang="en-US" sz="2000" smtClean="0">
                <a:latin typeface="Calibri" panose="020F0502020204030204" pitchFamily="34" charset="0"/>
                <a:cs typeface="Calibri" panose="020F0502020204030204" pitchFamily="34" charset="0"/>
              </a:rPr>
              <a:t>….</a:t>
            </a:r>
            <a:endParaRPr lang="en-US" sz="2000" dirty="0" err="1" smtClean="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0" name="Rectangle 59"/>
              <p:cNvSpPr/>
              <p:nvPr/>
            </p:nvSpPr>
            <p:spPr>
              <a:xfrm>
                <a:off x="5920343" y="4045242"/>
                <a:ext cx="8255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𝑙𝑜𝑤𝑒𝑟</m:t>
                          </m:r>
                        </m:sub>
                      </m:sSub>
                    </m:oMath>
                  </m:oMathPara>
                </a14:m>
                <a:endParaRPr lang="en-US"/>
              </a:p>
            </p:txBody>
          </p:sp>
        </mc:Choice>
        <mc:Fallback xmlns="">
          <p:sp>
            <p:nvSpPr>
              <p:cNvPr id="60" name="Rectangle 59"/>
              <p:cNvSpPr>
                <a:spLocks noRot="1" noChangeAspect="1" noMove="1" noResize="1" noEditPoints="1" noAdjustHandles="1" noChangeArrowheads="1" noChangeShapeType="1" noTextEdit="1"/>
              </p:cNvSpPr>
              <p:nvPr/>
            </p:nvSpPr>
            <p:spPr>
              <a:xfrm>
                <a:off x="5920343" y="4045242"/>
                <a:ext cx="825546" cy="369332"/>
              </a:xfrm>
              <a:prstGeom prst="rect">
                <a:avLst/>
              </a:prstGeom>
              <a:blipFill>
                <a:blip r:embed="rId11"/>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p:cNvSpPr/>
              <p:nvPr/>
            </p:nvSpPr>
            <p:spPr>
              <a:xfrm>
                <a:off x="10769352" y="4101331"/>
                <a:ext cx="840550"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𝑢𝑝𝑝𝑒𝑟</m:t>
                          </m:r>
                        </m:sub>
                      </m:sSub>
                    </m:oMath>
                  </m:oMathPara>
                </a14:m>
                <a:endParaRPr lang="en-US"/>
              </a:p>
            </p:txBody>
          </p:sp>
        </mc:Choice>
        <mc:Fallback xmlns="">
          <p:sp>
            <p:nvSpPr>
              <p:cNvPr id="61" name="Rectangle 60"/>
              <p:cNvSpPr>
                <a:spLocks noRot="1" noChangeAspect="1" noMove="1" noResize="1" noEditPoints="1" noAdjustHandles="1" noChangeArrowheads="1" noChangeShapeType="1" noTextEdit="1"/>
              </p:cNvSpPr>
              <p:nvPr/>
            </p:nvSpPr>
            <p:spPr>
              <a:xfrm>
                <a:off x="10769352" y="4101331"/>
                <a:ext cx="840550" cy="390748"/>
              </a:xfrm>
              <a:prstGeom prst="rect">
                <a:avLst/>
              </a:prstGeom>
              <a:blipFill>
                <a:blip r:embed="rId12"/>
                <a:stretch>
                  <a:fillRect b="-7813"/>
                </a:stretch>
              </a:blipFill>
            </p:spPr>
            <p:txBody>
              <a:bodyPr/>
              <a:lstStyle/>
              <a:p>
                <a:r>
                  <a:rPr lang="en-US">
                    <a:noFill/>
                  </a:rPr>
                  <a:t> </a:t>
                </a:r>
              </a:p>
            </p:txBody>
          </p:sp>
        </mc:Fallback>
      </mc:AlternateContent>
      <p:cxnSp>
        <p:nvCxnSpPr>
          <p:cNvPr id="62" name="Straight Connector 61"/>
          <p:cNvCxnSpPr/>
          <p:nvPr/>
        </p:nvCxnSpPr>
        <p:spPr>
          <a:xfrm>
            <a:off x="7452997" y="3933324"/>
            <a:ext cx="0" cy="200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0578146" y="3934603"/>
            <a:ext cx="0" cy="200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114564" y="3935705"/>
            <a:ext cx="0" cy="200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Rectangle 64"/>
              <p:cNvSpPr/>
              <p:nvPr/>
            </p:nvSpPr>
            <p:spPr>
              <a:xfrm>
                <a:off x="6644475" y="4045242"/>
                <a:ext cx="4349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oMath>
                  </m:oMathPara>
                </a14:m>
                <a:endParaRPr lang="en-US"/>
              </a:p>
            </p:txBody>
          </p:sp>
        </mc:Choice>
        <mc:Fallback xmlns="">
          <p:sp>
            <p:nvSpPr>
              <p:cNvPr id="65" name="Rectangle 64"/>
              <p:cNvSpPr>
                <a:spLocks noRot="1" noChangeAspect="1" noMove="1" noResize="1" noEditPoints="1" noAdjustHandles="1" noChangeArrowheads="1" noChangeShapeType="1" noTextEdit="1"/>
              </p:cNvSpPr>
              <p:nvPr/>
            </p:nvSpPr>
            <p:spPr>
              <a:xfrm>
                <a:off x="6644475" y="4045242"/>
                <a:ext cx="434991" cy="369332"/>
              </a:xfrm>
              <a:prstGeom prst="rect">
                <a:avLst/>
              </a:prstGeom>
              <a:blipFill>
                <a:blip r:embed="rId1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p:cNvSpPr/>
              <p:nvPr/>
            </p:nvSpPr>
            <p:spPr>
              <a:xfrm>
                <a:off x="7183459" y="4035691"/>
                <a:ext cx="4403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oMath>
                  </m:oMathPara>
                </a14:m>
                <a:endParaRPr lang="en-US"/>
              </a:p>
            </p:txBody>
          </p:sp>
        </mc:Choice>
        <mc:Fallback xmlns="">
          <p:sp>
            <p:nvSpPr>
              <p:cNvPr id="66" name="Rectangle 65"/>
              <p:cNvSpPr>
                <a:spLocks noRot="1" noChangeAspect="1" noMove="1" noResize="1" noEditPoints="1" noAdjustHandles="1" noChangeArrowheads="1" noChangeShapeType="1" noTextEdit="1"/>
              </p:cNvSpPr>
              <p:nvPr/>
            </p:nvSpPr>
            <p:spPr>
              <a:xfrm>
                <a:off x="7183459" y="4035691"/>
                <a:ext cx="440312" cy="369332"/>
              </a:xfrm>
              <a:prstGeom prst="rect">
                <a:avLst/>
              </a:prstGeom>
              <a:blipFill>
                <a:blip r:embed="rId1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10302680" y="4084628"/>
                <a:ext cx="564321" cy="4241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𝑓</m:t>
                              </m:r>
                            </m:sub>
                          </m:sSub>
                        </m:sub>
                      </m:sSub>
                    </m:oMath>
                  </m:oMathPara>
                </a14:m>
                <a:endParaRPr lang="en-US"/>
              </a:p>
            </p:txBody>
          </p:sp>
        </mc:Choice>
        <mc:Fallback xmlns="">
          <p:sp>
            <p:nvSpPr>
              <p:cNvPr id="67" name="Rectangle 66"/>
              <p:cNvSpPr>
                <a:spLocks noRot="1" noChangeAspect="1" noMove="1" noResize="1" noEditPoints="1" noAdjustHandles="1" noChangeArrowheads="1" noChangeShapeType="1" noTextEdit="1"/>
              </p:cNvSpPr>
              <p:nvPr/>
            </p:nvSpPr>
            <p:spPr>
              <a:xfrm>
                <a:off x="10302680" y="4084628"/>
                <a:ext cx="564321" cy="424155"/>
              </a:xfrm>
              <a:prstGeom prst="rect">
                <a:avLst/>
              </a:prstGeom>
              <a:blipFill>
                <a:blip r:embed="rId15"/>
                <a:stretch>
                  <a:fillRect b="-5714"/>
                </a:stretch>
              </a:blipFill>
            </p:spPr>
            <p:txBody>
              <a:bodyPr/>
              <a:lstStyle/>
              <a:p>
                <a:r>
                  <a:rPr lang="en-US">
                    <a:noFill/>
                  </a:rPr>
                  <a:t> </a:t>
                </a:r>
              </a:p>
            </p:txBody>
          </p:sp>
        </mc:Fallback>
      </mc:AlternateContent>
      <p:sp>
        <p:nvSpPr>
          <p:cNvPr id="68" name="Rectangle 67"/>
          <p:cNvSpPr/>
          <p:nvPr/>
        </p:nvSpPr>
        <p:spPr>
          <a:xfrm>
            <a:off x="11527930" y="4131099"/>
            <a:ext cx="561372" cy="369332"/>
          </a:xfrm>
          <a:prstGeom prst="rect">
            <a:avLst/>
          </a:prstGeom>
        </p:spPr>
        <p:txBody>
          <a:bodyPr wrap="none">
            <a:spAutoFit/>
          </a:bodyPr>
          <a:lstStyle/>
          <a:p>
            <a:r>
              <a:rPr lang="en-US" smtClean="0">
                <a:latin typeface="Calibri" panose="020F0502020204030204" pitchFamily="34" charset="0"/>
                <a:cs typeface="Calibri" panose="020F0502020204030204" pitchFamily="34" charset="0"/>
              </a:rPr>
              <a:t>(Hz)</a:t>
            </a: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9" name="Rectangle 68"/>
              <p:cNvSpPr/>
              <p:nvPr/>
            </p:nvSpPr>
            <p:spPr>
              <a:xfrm>
                <a:off x="345170" y="4644397"/>
                <a:ext cx="6280822" cy="1033103"/>
              </a:xfrm>
              <a:prstGeom prst="rect">
                <a:avLst/>
              </a:prstGeom>
            </p:spPr>
            <p:txBody>
              <a:bodyPr wrap="none">
                <a:spAutoFit/>
              </a:bodyPr>
              <a:lstStyle/>
              <a:p>
                <a:pPr marL="285750" indent="-285750">
                  <a:buFont typeface="Arial" panose="020B0604020202020204" pitchFamily="34" charset="0"/>
                  <a:buChar char="•"/>
                </a:pPr>
                <a:r>
                  <a:rPr lang="en-US" sz="2000" smtClean="0">
                    <a:latin typeface="Calibri" panose="020F0502020204030204" pitchFamily="34" charset="0"/>
                    <a:cs typeface="Calibri" panose="020F0502020204030204" pitchFamily="34" charset="0"/>
                  </a:rPr>
                  <a:t>Chuyển các mốc tần số cho tương ứng với các điểm DFT</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4"/>
                                    <m:mcJc m:val="center"/>
                                  </m:mcPr>
                                </m:mc>
                              </m:mcs>
                              <m:ctrlPr>
                                <a:rPr lang="en-US" i="1">
                                  <a:latin typeface="Cambria Math" panose="02040503050406030204" pitchFamily="18" charset="0"/>
                                  <a:ea typeface="Cambria Math" panose="02040503050406030204" pitchFamily="18" charset="0"/>
                                </a:rPr>
                              </m:ctrlPr>
                            </m:mPr>
                            <m:mr>
                              <m:e>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𝑙𝑜𝑤𝑒𝑟</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𝑠</m:t>
                                        </m:r>
                                      </m:sub>
                                    </m:sSub>
                                  </m:den>
                                </m:f>
                              </m:e>
                              <m:e>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1</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𝑠</m:t>
                                        </m:r>
                                      </m:sub>
                                    </m:sSub>
                                  </m:den>
                                </m:f>
                              </m:e>
                              <m:e>
                                <m:r>
                                  <a:rPr lang="en-US" i="1">
                                    <a:latin typeface="Cambria Math" panose="02040503050406030204" pitchFamily="18" charset="0"/>
                                    <a:ea typeface="Cambria Math" panose="02040503050406030204" pitchFamily="18" charset="0"/>
                                  </a:rPr>
                                  <m:t>⋯</m:t>
                                </m:r>
                              </m:e>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𝑁</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𝑢𝑝𝑝𝑒𝑟</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𝑠</m:t>
                                        </m:r>
                                      </m:sub>
                                    </m:sSub>
                                  </m:den>
                                </m:f>
                              </m:e>
                            </m:mr>
                          </m:m>
                        </m:e>
                      </m:d>
                    </m:oMath>
                  </m:oMathPara>
                </a14:m>
                <a:endParaRPr lang="en-US" sz="2000">
                  <a:latin typeface="Cambria Math" panose="02040503050406030204" pitchFamily="18" charset="0"/>
                  <a:ea typeface="Cambria Math" panose="02040503050406030204" pitchFamily="18" charset="0"/>
                  <a:cs typeface="Calibri" panose="020F0502020204030204" pitchFamily="34" charset="0"/>
                </a:endParaRPr>
              </a:p>
            </p:txBody>
          </p:sp>
        </mc:Choice>
        <mc:Fallback xmlns="">
          <p:sp>
            <p:nvSpPr>
              <p:cNvPr id="69" name="Rectangle 68"/>
              <p:cNvSpPr>
                <a:spLocks noRot="1" noChangeAspect="1" noMove="1" noResize="1" noEditPoints="1" noAdjustHandles="1" noChangeArrowheads="1" noChangeShapeType="1" noTextEdit="1"/>
              </p:cNvSpPr>
              <p:nvPr/>
            </p:nvSpPr>
            <p:spPr>
              <a:xfrm>
                <a:off x="345170" y="4644397"/>
                <a:ext cx="6280822" cy="1033103"/>
              </a:xfrm>
              <a:prstGeom prst="rect">
                <a:avLst/>
              </a:prstGeom>
              <a:blipFill>
                <a:blip r:embed="rId16"/>
                <a:stretch>
                  <a:fillRect l="-874" t="-3550"/>
                </a:stretch>
              </a:blipFill>
            </p:spPr>
            <p:txBody>
              <a:bodyPr/>
              <a:lstStyle/>
              <a:p>
                <a:r>
                  <a:rPr lang="en-US">
                    <a:noFill/>
                  </a:rPr>
                  <a:t> </a:t>
                </a:r>
              </a:p>
            </p:txBody>
          </p:sp>
        </mc:Fallback>
      </mc:AlternateContent>
      <p:sp>
        <p:nvSpPr>
          <p:cNvPr id="5" name="Slide Number Placeholder 4"/>
          <p:cNvSpPr>
            <a:spLocks noGrp="1"/>
          </p:cNvSpPr>
          <p:nvPr>
            <p:ph type="sldNum" sz="quarter" idx="4"/>
          </p:nvPr>
        </p:nvSpPr>
        <p:spPr/>
        <p:txBody>
          <a:bodyPr/>
          <a:lstStyle/>
          <a:p>
            <a:fld id="{401CF334-2D5C-4859-84A6-CA7E6E43FAEB}" type="slidenum">
              <a:rPr lang="en-US" smtClean="0"/>
              <a:pPr/>
              <a:t>31</a:t>
            </a:fld>
            <a:endParaRPr lang="en-US" dirty="0"/>
          </a:p>
        </p:txBody>
      </p:sp>
    </p:spTree>
    <p:extLst>
      <p:ext uri="{BB962C8B-B14F-4D97-AF65-F5344CB8AC3E}">
        <p14:creationId xmlns:p14="http://schemas.microsoft.com/office/powerpoint/2010/main" val="3232023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636FAA2A-A261-4314-8239-69F01D74A4D9}"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0" y="382880"/>
            <a:ext cx="3071129"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Tạo Filter Banks</a:t>
            </a:r>
            <a:endParaRPr lang="en-US" sz="3200" b="1" dirty="0" err="1" smtClean="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4"/>
              <p:cNvSpPr/>
              <p:nvPr/>
            </p:nvSpPr>
            <p:spPr>
              <a:xfrm>
                <a:off x="564356" y="1097071"/>
                <a:ext cx="6605719" cy="25079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𝑚</m:t>
                          </m:r>
                        </m:sub>
                      </m:sSub>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0">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a:rPr lang="en-US" sz="2000" i="0">
                                    <a:latin typeface="Cambria Math" panose="02040503050406030204" pitchFamily="18" charset="0"/>
                                  </a:rPr>
                                  <m:t>0</m:t>
                                </m:r>
                              </m:e>
                              <m:e>
                                <m:r>
                                  <a:rPr lang="en-US" sz="2000" i="1">
                                    <a:latin typeface="Cambria Math" panose="02040503050406030204" pitchFamily="18" charset="0"/>
                                  </a:rPr>
                                  <m:t>𝑘</m:t>
                                </m:r>
                                <m:r>
                                  <a:rPr lang="en-US" sz="2000" i="0">
                                    <a:latin typeface="Cambria Math" panose="02040503050406030204" pitchFamily="18" charset="0"/>
                                  </a:rPr>
                                  <m:t>&lt;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𝑚</m:t>
                                    </m:r>
                                  </m:sub>
                                </m:sSub>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0">
                                        <a:latin typeface="Cambria Math" panose="02040503050406030204" pitchFamily="18" charset="0"/>
                                      </a:rPr>
                                      <m:t>−1</m:t>
                                    </m:r>
                                  </m:e>
                                </m:d>
                              </m:e>
                            </m:mr>
                            <m:mr>
                              <m:e>
                                <m:f>
                                  <m:fPr>
                                    <m:ctrlPr>
                                      <a:rPr lang="en-US" sz="2000" i="1">
                                        <a:latin typeface="Cambria Math" panose="02040503050406030204" pitchFamily="18" charset="0"/>
                                      </a:rPr>
                                    </m:ctrlPr>
                                  </m:fPr>
                                  <m:num>
                                    <m:r>
                                      <a:rPr lang="en-US" sz="2000" i="1">
                                        <a:latin typeface="Cambria Math" panose="02040503050406030204" pitchFamily="18" charset="0"/>
                                      </a:rPr>
                                      <m:t>𝑘</m:t>
                                    </m:r>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𝑚</m:t>
                                        </m:r>
                                      </m:sub>
                                    </m:sSub>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0">
                                            <a:latin typeface="Cambria Math" panose="02040503050406030204" pitchFamily="18" charset="0"/>
                                          </a:rPr>
                                          <m:t>−1</m:t>
                                        </m:r>
                                      </m:e>
                                    </m:d>
                                  </m:num>
                                  <m:den>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𝑚</m:t>
                                        </m:r>
                                      </m:sub>
                                    </m:sSub>
                                    <m:d>
                                      <m:dPr>
                                        <m:ctrlPr>
                                          <a:rPr lang="en-US" sz="2000" i="1">
                                            <a:latin typeface="Cambria Math" panose="02040503050406030204" pitchFamily="18" charset="0"/>
                                          </a:rPr>
                                        </m:ctrlPr>
                                      </m:dPr>
                                      <m:e>
                                        <m:r>
                                          <a:rPr lang="en-US" sz="2000" i="1">
                                            <a:latin typeface="Cambria Math" panose="02040503050406030204" pitchFamily="18" charset="0"/>
                                          </a:rPr>
                                          <m:t>𝑚</m:t>
                                        </m:r>
                                      </m:e>
                                    </m:d>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𝑚</m:t>
                                        </m:r>
                                      </m:sub>
                                    </m:sSub>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0">
                                            <a:latin typeface="Cambria Math" panose="02040503050406030204" pitchFamily="18" charset="0"/>
                                          </a:rPr>
                                          <m:t>−1</m:t>
                                        </m:r>
                                      </m:e>
                                    </m:d>
                                  </m:den>
                                </m:f>
                              </m:e>
                              <m:e>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𝑚</m:t>
                                    </m:r>
                                  </m:sub>
                                </m:sSub>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0">
                                        <a:latin typeface="Cambria Math" panose="02040503050406030204" pitchFamily="18" charset="0"/>
                                      </a:rPr>
                                      <m:t>−1</m:t>
                                    </m:r>
                                  </m:e>
                                </m:d>
                                <m:r>
                                  <a:rPr lang="en-US" sz="2000" i="0">
                                    <a:latin typeface="Cambria Math" panose="02040503050406030204" pitchFamily="18" charset="0"/>
                                  </a:rPr>
                                  <m:t>≤</m:t>
                                </m:r>
                                <m:r>
                                  <a:rPr lang="en-US" sz="2000" i="1">
                                    <a:latin typeface="Cambria Math" panose="02040503050406030204" pitchFamily="18" charset="0"/>
                                  </a:rPr>
                                  <m:t>𝑘</m:t>
                                </m:r>
                                <m:r>
                                  <a:rPr lang="en-US" sz="2000" i="0">
                                    <a:latin typeface="Cambria Math" panose="02040503050406030204" pitchFamily="18" charset="0"/>
                                  </a:rPr>
                                  <m:t>&lt;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𝑚</m:t>
                                    </m:r>
                                  </m:sub>
                                </m:sSub>
                                <m:d>
                                  <m:dPr>
                                    <m:ctrlPr>
                                      <a:rPr lang="en-US" sz="2000" i="1">
                                        <a:latin typeface="Cambria Math" panose="02040503050406030204" pitchFamily="18" charset="0"/>
                                      </a:rPr>
                                    </m:ctrlPr>
                                  </m:dPr>
                                  <m:e>
                                    <m:r>
                                      <a:rPr lang="en-US" sz="2000" i="1">
                                        <a:latin typeface="Cambria Math" panose="02040503050406030204" pitchFamily="18" charset="0"/>
                                      </a:rPr>
                                      <m:t>𝑚</m:t>
                                    </m:r>
                                  </m:e>
                                </m:d>
                              </m:e>
                            </m:mr>
                            <m:mr>
                              <m:e>
                                <m:r>
                                  <a:rPr lang="en-US" sz="2000" i="0">
                                    <a:latin typeface="Cambria Math" panose="02040503050406030204" pitchFamily="18" charset="0"/>
                                  </a:rPr>
                                  <m:t>1</m:t>
                                </m:r>
                              </m:e>
                              <m:e>
                                <m:r>
                                  <a:rPr lang="en-US" sz="2000" i="1">
                                    <a:latin typeface="Cambria Math" panose="02040503050406030204" pitchFamily="18" charset="0"/>
                                  </a:rPr>
                                  <m:t>𝑘</m:t>
                                </m:r>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𝑚</m:t>
                                    </m:r>
                                  </m:sub>
                                </m:sSub>
                                <m:d>
                                  <m:dPr>
                                    <m:ctrlPr>
                                      <a:rPr lang="en-US" sz="2000" i="1">
                                        <a:latin typeface="Cambria Math" panose="02040503050406030204" pitchFamily="18" charset="0"/>
                                      </a:rPr>
                                    </m:ctrlPr>
                                  </m:dPr>
                                  <m:e>
                                    <m:r>
                                      <a:rPr lang="en-US" sz="2000" i="1">
                                        <a:latin typeface="Cambria Math" panose="02040503050406030204" pitchFamily="18" charset="0"/>
                                      </a:rPr>
                                      <m:t>𝑚</m:t>
                                    </m:r>
                                  </m:e>
                                </m:d>
                              </m:e>
                            </m:mr>
                            <m:m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𝑚</m:t>
                                        </m:r>
                                      </m:sub>
                                    </m:sSub>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0">
                                            <a:latin typeface="Cambria Math" panose="02040503050406030204" pitchFamily="18" charset="0"/>
                                          </a:rPr>
                                          <m:t>+1</m:t>
                                        </m:r>
                                      </m:e>
                                    </m:d>
                                    <m:r>
                                      <a:rPr lang="en-US" sz="2000" i="0">
                                        <a:latin typeface="Cambria Math" panose="02040503050406030204" pitchFamily="18" charset="0"/>
                                      </a:rPr>
                                      <m:t>−</m:t>
                                    </m:r>
                                    <m:r>
                                      <a:rPr lang="en-US" sz="2000" i="1">
                                        <a:latin typeface="Cambria Math" panose="02040503050406030204" pitchFamily="18" charset="0"/>
                                      </a:rPr>
                                      <m:t>𝑘</m:t>
                                    </m:r>
                                  </m:num>
                                  <m:den>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𝑚</m:t>
                                        </m:r>
                                      </m:sub>
                                    </m:sSub>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0">
                                            <a:latin typeface="Cambria Math" panose="02040503050406030204" pitchFamily="18" charset="0"/>
                                          </a:rPr>
                                          <m:t>+1</m:t>
                                        </m:r>
                                      </m:e>
                                    </m:d>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𝑚</m:t>
                                        </m:r>
                                      </m:sub>
                                    </m:sSub>
                                    <m:d>
                                      <m:dPr>
                                        <m:ctrlPr>
                                          <a:rPr lang="en-US" sz="2000" i="1">
                                            <a:latin typeface="Cambria Math" panose="02040503050406030204" pitchFamily="18" charset="0"/>
                                          </a:rPr>
                                        </m:ctrlPr>
                                      </m:dPr>
                                      <m:e>
                                        <m:r>
                                          <a:rPr lang="en-US" sz="2000" i="1">
                                            <a:latin typeface="Cambria Math" panose="02040503050406030204" pitchFamily="18" charset="0"/>
                                          </a:rPr>
                                          <m:t>𝑚</m:t>
                                        </m:r>
                                      </m:e>
                                    </m:d>
                                  </m:den>
                                </m:f>
                              </m:e>
                              <m:e>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𝑚</m:t>
                                    </m:r>
                                  </m:sub>
                                </m:sSub>
                                <m:d>
                                  <m:dPr>
                                    <m:ctrlPr>
                                      <a:rPr lang="en-US" sz="2000" i="1">
                                        <a:latin typeface="Cambria Math" panose="02040503050406030204" pitchFamily="18" charset="0"/>
                                      </a:rPr>
                                    </m:ctrlPr>
                                  </m:dPr>
                                  <m:e>
                                    <m:r>
                                      <a:rPr lang="en-US" sz="2000" i="1">
                                        <a:latin typeface="Cambria Math" panose="02040503050406030204" pitchFamily="18" charset="0"/>
                                      </a:rPr>
                                      <m:t>𝑚</m:t>
                                    </m:r>
                                  </m:e>
                                </m:d>
                                <m:r>
                                  <a:rPr lang="en-US" sz="2000" i="0">
                                    <a:latin typeface="Cambria Math" panose="02040503050406030204" pitchFamily="18" charset="0"/>
                                  </a:rPr>
                                  <m:t>&lt;</m:t>
                                </m:r>
                                <m:r>
                                  <a:rPr lang="en-US" sz="2000" i="1">
                                    <a:latin typeface="Cambria Math" panose="02040503050406030204" pitchFamily="18" charset="0"/>
                                  </a:rPr>
                                  <m:t>𝑘</m:t>
                                </m:r>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𝑚</m:t>
                                    </m:r>
                                  </m:sub>
                                </m:sSub>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0">
                                        <a:latin typeface="Cambria Math" panose="02040503050406030204" pitchFamily="18" charset="0"/>
                                      </a:rPr>
                                      <m:t>+1</m:t>
                                    </m:r>
                                  </m:e>
                                </m:d>
                              </m:e>
                            </m:mr>
                            <m:mr>
                              <m:e>
                                <m:r>
                                  <a:rPr lang="en-US" sz="2000" i="0">
                                    <a:latin typeface="Cambria Math" panose="02040503050406030204" pitchFamily="18" charset="0"/>
                                  </a:rPr>
                                  <m:t>0</m:t>
                                </m:r>
                              </m:e>
                              <m:e>
                                <m:r>
                                  <a:rPr lang="en-US" sz="2000" i="1">
                                    <a:latin typeface="Cambria Math" panose="02040503050406030204" pitchFamily="18" charset="0"/>
                                  </a:rPr>
                                  <m:t>𝑘</m:t>
                                </m:r>
                                <m:r>
                                  <a:rPr lang="en-US" sz="2000" i="0">
                                    <a:latin typeface="Cambria Math" panose="02040503050406030204" pitchFamily="18" charset="0"/>
                                  </a:rPr>
                                  <m:t>&gt;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𝑚</m:t>
                                    </m:r>
                                  </m:sub>
                                </m:sSub>
                                <m:d>
                                  <m:dPr>
                                    <m:ctrlPr>
                                      <a:rPr lang="en-US" sz="2000" i="1">
                                        <a:latin typeface="Cambria Math" panose="02040503050406030204" pitchFamily="18" charset="0"/>
                                      </a:rPr>
                                    </m:ctrlPr>
                                  </m:dPr>
                                  <m:e>
                                    <m:r>
                                      <a:rPr lang="en-US" sz="2000" i="1">
                                        <a:latin typeface="Cambria Math" panose="02040503050406030204" pitchFamily="18" charset="0"/>
                                      </a:rPr>
                                      <m:t>𝑚</m:t>
                                    </m:r>
                                    <m:r>
                                      <a:rPr lang="en-US" sz="2000" i="0">
                                        <a:latin typeface="Cambria Math" panose="02040503050406030204" pitchFamily="18" charset="0"/>
                                      </a:rPr>
                                      <m:t>+1</m:t>
                                    </m:r>
                                  </m:e>
                                </m:d>
                              </m:e>
                            </m:mr>
                          </m:m>
                        </m:e>
                      </m:d>
                    </m:oMath>
                  </m:oMathPara>
                </a14:m>
                <a:endParaRPr lang="en-US" sz="2000"/>
              </a:p>
            </p:txBody>
          </p:sp>
        </mc:Choice>
        <mc:Fallback xmlns="">
          <p:sp>
            <p:nvSpPr>
              <p:cNvPr id="5" name="Rectangle 4"/>
              <p:cNvSpPr>
                <a:spLocks noRot="1" noChangeAspect="1" noMove="1" noResize="1" noEditPoints="1" noAdjustHandles="1" noChangeArrowheads="1" noChangeShapeType="1" noTextEdit="1"/>
              </p:cNvSpPr>
              <p:nvPr/>
            </p:nvSpPr>
            <p:spPr>
              <a:xfrm>
                <a:off x="564356" y="1097071"/>
                <a:ext cx="6605719" cy="2507994"/>
              </a:xfrm>
              <a:prstGeom prst="rect">
                <a:avLst/>
              </a:prstGeom>
              <a:blipFill>
                <a:blip r:embed="rId3"/>
                <a:stretch>
                  <a:fillRect/>
                </a:stretch>
              </a:blipFill>
            </p:spPr>
            <p:txBody>
              <a:bodyPr/>
              <a:lstStyle/>
              <a:p>
                <a:r>
                  <a:rPr lang="en-US">
                    <a:noFill/>
                  </a:rPr>
                  <a:t> </a:t>
                </a:r>
              </a:p>
            </p:txBody>
          </p:sp>
        </mc:Fallback>
      </mc:AlternateContent>
      <p:graphicFrame>
        <p:nvGraphicFramePr>
          <p:cNvPr id="9" name="Object 8"/>
          <p:cNvGraphicFramePr>
            <a:graphicFrameLocks noChangeAspect="1"/>
          </p:cNvGraphicFramePr>
          <p:nvPr>
            <p:extLst>
              <p:ext uri="{D42A27DB-BD31-4B8C-83A1-F6EECF244321}">
                <p14:modId xmlns:p14="http://schemas.microsoft.com/office/powerpoint/2010/main" val="2505531737"/>
              </p:ext>
            </p:extLst>
          </p:nvPr>
        </p:nvGraphicFramePr>
        <p:xfrm>
          <a:off x="7170075" y="1610473"/>
          <a:ext cx="4754177" cy="1481189"/>
        </p:xfrm>
        <a:graphic>
          <a:graphicData uri="http://schemas.openxmlformats.org/presentationml/2006/ole">
            <mc:AlternateContent xmlns:mc="http://schemas.openxmlformats.org/markup-compatibility/2006">
              <mc:Choice xmlns:v="urn:schemas-microsoft-com:vml" Requires="v">
                <p:oleObj spid="_x0000_s7360" name="Document" r:id="rId4" imgW="5840145" imgH="1758237" progId="Word.Document.12">
                  <p:embed/>
                </p:oleObj>
              </mc:Choice>
              <mc:Fallback>
                <p:oleObj name="Document" r:id="rId4" imgW="5840145" imgH="1758237" progId="Word.Document.12">
                  <p:embed/>
                  <p:pic>
                    <p:nvPicPr>
                      <p:cNvPr id="0" name=""/>
                      <p:cNvPicPr/>
                      <p:nvPr/>
                    </p:nvPicPr>
                    <p:blipFill>
                      <a:blip r:embed="rId5"/>
                      <a:stretch>
                        <a:fillRect/>
                      </a:stretch>
                    </p:blipFill>
                    <p:spPr>
                      <a:xfrm>
                        <a:off x="7170075" y="1610473"/>
                        <a:ext cx="4754177" cy="1481189"/>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384553852"/>
              </p:ext>
            </p:extLst>
          </p:nvPr>
        </p:nvGraphicFramePr>
        <p:xfrm>
          <a:off x="1717588" y="3734481"/>
          <a:ext cx="8017312" cy="2269802"/>
        </p:xfrm>
        <a:graphic>
          <a:graphicData uri="http://schemas.openxmlformats.org/presentationml/2006/ole">
            <mc:AlternateContent xmlns:mc="http://schemas.openxmlformats.org/markup-compatibility/2006">
              <mc:Choice xmlns:v="urn:schemas-microsoft-com:vml" Requires="v">
                <p:oleObj spid="_x0000_s7361" name="Visio" r:id="rId6" imgW="8524951" imgH="2409847" progId="Visio.Drawing.15">
                  <p:embed/>
                </p:oleObj>
              </mc:Choice>
              <mc:Fallback>
                <p:oleObj name="Visio" r:id="rId6" imgW="8524951" imgH="2409847" progId="Visio.Drawing.15">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7588" y="3734481"/>
                        <a:ext cx="8017312" cy="2269802"/>
                      </a:xfrm>
                      <a:prstGeom prst="rect">
                        <a:avLst/>
                      </a:prstGeom>
                      <a:noFill/>
                    </p:spPr>
                  </p:pic>
                </p:oleObj>
              </mc:Fallback>
            </mc:AlternateContent>
          </a:graphicData>
        </a:graphic>
      </p:graphicFrame>
      <p:sp>
        <p:nvSpPr>
          <p:cNvPr id="42" name="TextBox 41"/>
          <p:cNvSpPr txBox="1"/>
          <p:nvPr/>
        </p:nvSpPr>
        <p:spPr>
          <a:xfrm>
            <a:off x="4460776" y="5804228"/>
            <a:ext cx="4646959" cy="400110"/>
          </a:xfrm>
          <a:prstGeom prst="rect">
            <a:avLst/>
          </a:prstGeom>
          <a:noFill/>
          <a:ln>
            <a:noFill/>
          </a:ln>
        </p:spPr>
        <p:txBody>
          <a:bodyPr wrap="square" rtlCol="0">
            <a:spAutoFit/>
          </a:bodyPr>
          <a:lstStyle/>
          <a:p>
            <a:r>
              <a:rPr lang="en-US" sz="2000" b="1" smtClean="0">
                <a:latin typeface="Calibri" panose="020F0502020204030204" pitchFamily="34" charset="0"/>
                <a:cs typeface="Calibri" panose="020F0502020204030204" pitchFamily="34" charset="0"/>
              </a:rPr>
              <a:t>40 bộ lọc Filter Banks</a:t>
            </a:r>
            <a:endParaRPr lang="en-US" sz="2000" b="1" dirty="0" err="1" smtClean="0">
              <a:latin typeface="Calibri" panose="020F0502020204030204" pitchFamily="34" charset="0"/>
              <a:cs typeface="Calibri" panose="020F0502020204030204" pitchFamily="34" charset="0"/>
            </a:endParaRPr>
          </a:p>
        </p:txBody>
      </p:sp>
      <p:sp>
        <p:nvSpPr>
          <p:cNvPr id="6" name="Slide Number Placeholder 5"/>
          <p:cNvSpPr>
            <a:spLocks noGrp="1"/>
          </p:cNvSpPr>
          <p:nvPr>
            <p:ph type="sldNum" sz="quarter" idx="4"/>
          </p:nvPr>
        </p:nvSpPr>
        <p:spPr/>
        <p:txBody>
          <a:bodyPr/>
          <a:lstStyle/>
          <a:p>
            <a:fld id="{401CF334-2D5C-4859-84A6-CA7E6E43FAEB}" type="slidenum">
              <a:rPr lang="en-US" smtClean="0"/>
              <a:pPr/>
              <a:t>32</a:t>
            </a:fld>
            <a:endParaRPr lang="en-US" dirty="0"/>
          </a:p>
        </p:txBody>
      </p:sp>
    </p:spTree>
    <p:extLst>
      <p:ext uri="{BB962C8B-B14F-4D97-AF65-F5344CB8AC3E}">
        <p14:creationId xmlns:p14="http://schemas.microsoft.com/office/powerpoint/2010/main" val="410075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375F85F3-16D7-46E7-8186-94A08BA7C0AE}"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0" y="382880"/>
            <a:ext cx="4857025"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Đặc trưng Mel Filter Banks</a:t>
            </a:r>
            <a:endParaRPr lang="en-US" sz="3200" b="1" dirty="0" err="1" smtClean="0">
              <a:latin typeface="Calibri" panose="020F0502020204030204" pitchFamily="34" charset="0"/>
              <a:cs typeface="Calibri" panose="020F0502020204030204" pitchFamily="34" charset="0"/>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1554410591"/>
              </p:ext>
            </p:extLst>
          </p:nvPr>
        </p:nvGraphicFramePr>
        <p:xfrm>
          <a:off x="0" y="967655"/>
          <a:ext cx="11636633" cy="1527308"/>
        </p:xfrm>
        <a:graphic>
          <a:graphicData uri="http://schemas.openxmlformats.org/presentationml/2006/ole">
            <mc:AlternateContent xmlns:mc="http://schemas.openxmlformats.org/markup-compatibility/2006">
              <mc:Choice xmlns:v="urn:schemas-microsoft-com:vml" Requires="v">
                <p:oleObj spid="_x0000_s8497" name="Document" r:id="rId3" imgW="13741459" imgH="1809070" progId="Word.Document.12">
                  <p:embed/>
                </p:oleObj>
              </mc:Choice>
              <mc:Fallback>
                <p:oleObj name="Document" r:id="rId3" imgW="13741459" imgH="1809070" progId="Word.Document.12">
                  <p:embed/>
                  <p:pic>
                    <p:nvPicPr>
                      <p:cNvPr id="0" name=""/>
                      <p:cNvPicPr/>
                      <p:nvPr/>
                    </p:nvPicPr>
                    <p:blipFill>
                      <a:blip r:embed="rId4"/>
                      <a:stretch>
                        <a:fillRect/>
                      </a:stretch>
                    </p:blipFill>
                    <p:spPr>
                      <a:xfrm>
                        <a:off x="0" y="967655"/>
                        <a:ext cx="11636633" cy="1527308"/>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928917000"/>
              </p:ext>
            </p:extLst>
          </p:nvPr>
        </p:nvGraphicFramePr>
        <p:xfrm>
          <a:off x="6081" y="2481725"/>
          <a:ext cx="5872205" cy="1659747"/>
        </p:xfrm>
        <a:graphic>
          <a:graphicData uri="http://schemas.openxmlformats.org/presentationml/2006/ole">
            <mc:AlternateContent xmlns:mc="http://schemas.openxmlformats.org/markup-compatibility/2006">
              <mc:Choice xmlns:v="urn:schemas-microsoft-com:vml" Requires="v">
                <p:oleObj spid="_x0000_s8498" name="Visio" r:id="rId5" imgW="8658088" imgH="2438274" progId="Visio.Drawing.15">
                  <p:embed/>
                </p:oleObj>
              </mc:Choice>
              <mc:Fallback>
                <p:oleObj name="Visio" r:id="rId5" imgW="8658088" imgH="2438274" progId="Visio.Drawing.15">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1" y="2481725"/>
                        <a:ext cx="5872205" cy="1659747"/>
                      </a:xfrm>
                      <a:prstGeom prst="rect">
                        <a:avLst/>
                      </a:prstGeom>
                      <a:noFill/>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4197772230"/>
              </p:ext>
            </p:extLst>
          </p:nvPr>
        </p:nvGraphicFramePr>
        <p:xfrm>
          <a:off x="6442108" y="2514380"/>
          <a:ext cx="5745773" cy="1607675"/>
        </p:xfrm>
        <a:graphic>
          <a:graphicData uri="http://schemas.openxmlformats.org/presentationml/2006/ole">
            <mc:AlternateContent xmlns:mc="http://schemas.openxmlformats.org/markup-compatibility/2006">
              <mc:Choice xmlns:v="urn:schemas-microsoft-com:vml" Requires="v">
                <p:oleObj spid="_x0000_s8499" name="Visio" r:id="rId7" imgW="8677378" imgH="2438274" progId="Visio.Drawing.15">
                  <p:embed/>
                </p:oleObj>
              </mc:Choice>
              <mc:Fallback>
                <p:oleObj name="Visio" r:id="rId7" imgW="8677378" imgH="2438274" progId="Visio.Drawing.15">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2108" y="2514380"/>
                        <a:ext cx="5745773" cy="1607675"/>
                      </a:xfrm>
                      <a:prstGeom prst="rect">
                        <a:avLst/>
                      </a:prstGeom>
                      <a:noFill/>
                    </p:spPr>
                  </p:pic>
                </p:oleObj>
              </mc:Fallback>
            </mc:AlternateContent>
          </a:graphicData>
        </a:graphic>
      </p:graphicFrame>
      <p:sp>
        <p:nvSpPr>
          <p:cNvPr id="18" name="Rectangle 17"/>
          <p:cNvSpPr/>
          <p:nvPr/>
        </p:nvSpPr>
        <p:spPr>
          <a:xfrm>
            <a:off x="1012978" y="3937389"/>
            <a:ext cx="4185826" cy="369332"/>
          </a:xfrm>
          <a:prstGeom prst="rect">
            <a:avLst/>
          </a:prstGeom>
        </p:spPr>
        <p:txBody>
          <a:bodyPr wrap="none">
            <a:spAutoFit/>
          </a:bodyPr>
          <a:lstStyle/>
          <a:p>
            <a:r>
              <a:rPr lang="en-US" b="1" smtClean="0">
                <a:latin typeface="Calibri" panose="020F0502020204030204" pitchFamily="34" charset="0"/>
                <a:cs typeface="Calibri" panose="020F0502020204030204" pitchFamily="34" charset="0"/>
              </a:rPr>
              <a:t>Đặc trưng Mel Filter Banks của các frames</a:t>
            </a:r>
            <a:endParaRPr lang="en-US" b="1" dirty="0" err="1">
              <a:latin typeface="Calibri" panose="020F0502020204030204" pitchFamily="34" charset="0"/>
              <a:cs typeface="Calibri" panose="020F0502020204030204" pitchFamily="34" charset="0"/>
            </a:endParaRPr>
          </a:p>
        </p:txBody>
      </p:sp>
      <p:sp>
        <p:nvSpPr>
          <p:cNvPr id="20" name="Rectangle 19"/>
          <p:cNvSpPr/>
          <p:nvPr/>
        </p:nvSpPr>
        <p:spPr>
          <a:xfrm>
            <a:off x="7096859" y="3937389"/>
            <a:ext cx="4568943" cy="369332"/>
          </a:xfrm>
          <a:prstGeom prst="rect">
            <a:avLst/>
          </a:prstGeom>
        </p:spPr>
        <p:txBody>
          <a:bodyPr wrap="none">
            <a:spAutoFit/>
          </a:bodyPr>
          <a:lstStyle/>
          <a:p>
            <a:r>
              <a:rPr lang="en-US" b="1" smtClean="0">
                <a:latin typeface="Calibri" panose="020F0502020204030204" pitchFamily="34" charset="0"/>
                <a:cs typeface="Calibri" panose="020F0502020204030204" pitchFamily="34" charset="0"/>
              </a:rPr>
              <a:t>Đặc trưng Log Mel Filter Banks của các frames</a:t>
            </a:r>
            <a:endParaRPr lang="en-US" b="1" dirty="0" err="1">
              <a:latin typeface="Calibri" panose="020F0502020204030204" pitchFamily="34" charset="0"/>
              <a:cs typeface="Calibri" panose="020F0502020204030204" pitchFamily="34" charset="0"/>
            </a:endParaRPr>
          </a:p>
        </p:txBody>
      </p:sp>
      <p:cxnSp>
        <p:nvCxnSpPr>
          <p:cNvPr id="12" name="Straight Arrow Connector 11"/>
          <p:cNvCxnSpPr/>
          <p:nvPr/>
        </p:nvCxnSpPr>
        <p:spPr>
          <a:xfrm>
            <a:off x="5878286" y="3216348"/>
            <a:ext cx="4477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350938" y="4970558"/>
                <a:ext cx="4495461" cy="123072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𝑚</m:t>
                          </m:r>
                        </m:e>
                        <m:sub>
                          <m:r>
                            <a:rPr lang="en-US" i="1">
                              <a:latin typeface="Cambria Math" panose="02040503050406030204" pitchFamily="18" charset="0"/>
                            </a:rPr>
                            <m:t>𝑖</m:t>
                          </m:r>
                        </m:sub>
                        <m:sup>
                          <m:r>
                            <a:rPr lang="en-US" i="0">
                              <a:latin typeface="Cambria Math" panose="02040503050406030204" pitchFamily="18" charset="0"/>
                            </a:rPr>
                            <m:t>′</m:t>
                          </m:r>
                        </m:sup>
                      </m:sSubSup>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min</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d>
                            </m:e>
                          </m:func>
                        </m:num>
                        <m:den>
                          <m:func>
                            <m:funcPr>
                              <m:ctrlPr>
                                <a:rPr lang="en-US" i="1">
                                  <a:latin typeface="Cambria Math" panose="02040503050406030204" pitchFamily="18" charset="0"/>
                                </a:rPr>
                              </m:ctrlPr>
                            </m:funcPr>
                            <m:fName>
                              <m:r>
                                <m:rPr>
                                  <m:sty m:val="p"/>
                                </m:rPr>
                                <a:rPr lang="en-US" i="0">
                                  <a:latin typeface="Cambria Math" panose="02040503050406030204" pitchFamily="18" charset="0"/>
                                </a:rPr>
                                <m:t>max</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d>
                            </m:e>
                          </m:func>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min</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d>
                            </m:e>
                          </m:func>
                        </m:den>
                      </m:f>
                      <m:r>
                        <a:rPr lang="en-US" i="0">
                          <a:latin typeface="Cambria Math" panose="02040503050406030204" pitchFamily="18" charset="0"/>
                        </a:rPr>
                        <m:t>,  1≤</m:t>
                      </m:r>
                      <m:r>
                        <a:rPr lang="en-US" i="1">
                          <a:latin typeface="Cambria Math" panose="02040503050406030204" pitchFamily="18" charset="0"/>
                        </a:rPr>
                        <m:t>𝑖</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𝑓</m:t>
                          </m:r>
                        </m:sub>
                      </m:sSub>
                    </m:oMath>
                  </m:oMathPara>
                </a14:m>
                <a:endParaRPr lang="en-US" smtClean="0"/>
              </a:p>
              <a:p>
                <a:endParaRPr lang="en-US"/>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0≤</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≤1</m:t>
                      </m:r>
                    </m:oMath>
                  </m:oMathPara>
                </a14:m>
                <a:endParaRPr lang="en-US"/>
              </a:p>
            </p:txBody>
          </p:sp>
        </mc:Choice>
        <mc:Fallback xmlns="">
          <p:sp>
            <p:nvSpPr>
              <p:cNvPr id="14" name="Rectangle 13"/>
              <p:cNvSpPr>
                <a:spLocks noRot="1" noChangeAspect="1" noMove="1" noResize="1" noEditPoints="1" noAdjustHandles="1" noChangeArrowheads="1" noChangeShapeType="1" noTextEdit="1"/>
              </p:cNvSpPr>
              <p:nvPr/>
            </p:nvSpPr>
            <p:spPr>
              <a:xfrm>
                <a:off x="350938" y="4970558"/>
                <a:ext cx="4495461" cy="1230722"/>
              </a:xfrm>
              <a:prstGeom prst="rect">
                <a:avLst/>
              </a:prstGeom>
              <a:blipFill>
                <a:blip r:embed="rId9"/>
                <a:stretch>
                  <a:fillRect b="-495"/>
                </a:stretch>
              </a:blipFill>
            </p:spPr>
            <p:txBody>
              <a:bodyPr/>
              <a:lstStyle/>
              <a:p>
                <a:r>
                  <a:rPr lang="en-US">
                    <a:noFill/>
                  </a:rPr>
                  <a:t> </a:t>
                </a:r>
              </a:p>
            </p:txBody>
          </p:sp>
        </mc:Fallback>
      </mc:AlternateContent>
      <p:pic>
        <p:nvPicPr>
          <p:cNvPr id="22" name="Picture 21"/>
          <p:cNvPicPr>
            <a:picLocks noChangeAspect="1"/>
          </p:cNvPicPr>
          <p:nvPr/>
        </p:nvPicPr>
        <p:blipFill>
          <a:blip r:embed="rId10"/>
          <a:stretch>
            <a:fillRect/>
          </a:stretch>
        </p:blipFill>
        <p:spPr>
          <a:xfrm>
            <a:off x="6442108" y="4871615"/>
            <a:ext cx="5878447" cy="1648437"/>
          </a:xfrm>
          <a:prstGeom prst="rect">
            <a:avLst/>
          </a:prstGeom>
        </p:spPr>
      </p:pic>
      <p:sp>
        <p:nvSpPr>
          <p:cNvPr id="24" name="TextBox 23"/>
          <p:cNvSpPr txBox="1"/>
          <p:nvPr/>
        </p:nvSpPr>
        <p:spPr>
          <a:xfrm>
            <a:off x="8131388" y="6204959"/>
            <a:ext cx="2528887" cy="369332"/>
          </a:xfrm>
          <a:prstGeom prst="rect">
            <a:avLst/>
          </a:prstGeom>
          <a:noFill/>
          <a:ln>
            <a:noFill/>
          </a:ln>
        </p:spPr>
        <p:txBody>
          <a:bodyPr wrap="square" rtlCol="0">
            <a:spAutoFit/>
          </a:bodyPr>
          <a:lstStyle/>
          <a:p>
            <a:r>
              <a:rPr lang="en-US" b="1" smtClean="0">
                <a:latin typeface="Calibri" panose="020F0502020204030204" pitchFamily="34" charset="0"/>
                <a:cs typeface="Calibri" panose="020F0502020204030204" pitchFamily="34" charset="0"/>
              </a:rPr>
              <a:t>Đặc trưng đã chuẩn hóa</a:t>
            </a:r>
            <a:endParaRPr lang="en-US" b="1" dirty="0" err="1" smtClean="0">
              <a:latin typeface="Calibri" panose="020F0502020204030204" pitchFamily="34" charset="0"/>
              <a:cs typeface="Calibri" panose="020F0502020204030204" pitchFamily="34" charset="0"/>
            </a:endParaRPr>
          </a:p>
        </p:txBody>
      </p:sp>
      <p:cxnSp>
        <p:nvCxnSpPr>
          <p:cNvPr id="25" name="Straight Arrow Connector 24"/>
          <p:cNvCxnSpPr>
            <a:stCxn id="20" idx="2"/>
            <a:endCxn id="22" idx="0"/>
          </p:cNvCxnSpPr>
          <p:nvPr/>
        </p:nvCxnSpPr>
        <p:spPr>
          <a:xfrm>
            <a:off x="9381331" y="4306721"/>
            <a:ext cx="1" cy="5648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23699" y="2792777"/>
            <a:ext cx="766120" cy="369332"/>
          </a:xfrm>
          <a:prstGeom prst="rect">
            <a:avLst/>
          </a:prstGeom>
          <a:noFill/>
          <a:ln>
            <a:noFill/>
          </a:ln>
        </p:spPr>
        <p:txBody>
          <a:bodyPr wrap="square" rtlCol="0">
            <a:spAutoFit/>
          </a:bodyPr>
          <a:lstStyle/>
          <a:p>
            <a:r>
              <a:rPr lang="en-US" smtClean="0">
                <a:latin typeface="Calibri" panose="020F0502020204030204" pitchFamily="34" charset="0"/>
                <a:cs typeface="Calibri" panose="020F0502020204030204" pitchFamily="34" charset="0"/>
              </a:rPr>
              <a:t>Log10</a:t>
            </a:r>
            <a:endParaRPr lang="en-US" dirty="0" err="1" smtClean="0">
              <a:latin typeface="Calibri" panose="020F0502020204030204" pitchFamily="34" charset="0"/>
              <a:cs typeface="Calibri" panose="020F0502020204030204" pitchFamily="34" charset="0"/>
            </a:endParaRPr>
          </a:p>
        </p:txBody>
      </p:sp>
      <p:sp>
        <p:nvSpPr>
          <p:cNvPr id="28" name="TextBox 27"/>
          <p:cNvSpPr txBox="1"/>
          <p:nvPr/>
        </p:nvSpPr>
        <p:spPr>
          <a:xfrm>
            <a:off x="9414490" y="4404502"/>
            <a:ext cx="2126721" cy="369332"/>
          </a:xfrm>
          <a:prstGeom prst="rect">
            <a:avLst/>
          </a:prstGeom>
          <a:noFill/>
          <a:ln>
            <a:noFill/>
          </a:ln>
        </p:spPr>
        <p:txBody>
          <a:bodyPr wrap="square" rtlCol="0">
            <a:spAutoFit/>
          </a:bodyPr>
          <a:lstStyle/>
          <a:p>
            <a:r>
              <a:rPr lang="en-US" smtClean="0">
                <a:latin typeface="Calibri" panose="020F0502020204030204" pitchFamily="34" charset="0"/>
                <a:cs typeface="Calibri" panose="020F0502020204030204" pitchFamily="34" charset="0"/>
              </a:rPr>
              <a:t>Chuẩn hóa Min-Max</a:t>
            </a:r>
            <a:endParaRPr lang="en-US" dirty="0" err="1" smtClean="0">
              <a:latin typeface="Calibri" panose="020F0502020204030204" pitchFamily="34" charset="0"/>
              <a:cs typeface="Calibri" panose="020F0502020204030204" pitchFamily="34" charset="0"/>
            </a:endParaRPr>
          </a:p>
        </p:txBody>
      </p:sp>
      <p:sp>
        <p:nvSpPr>
          <p:cNvPr id="29" name="TextBox 28"/>
          <p:cNvSpPr txBox="1"/>
          <p:nvPr/>
        </p:nvSpPr>
        <p:spPr>
          <a:xfrm>
            <a:off x="288471" y="4506821"/>
            <a:ext cx="3332059" cy="369332"/>
          </a:xfrm>
          <a:prstGeom prst="rect">
            <a:avLst/>
          </a:prstGeom>
          <a:noFill/>
          <a:ln>
            <a:noFill/>
          </a:ln>
        </p:spPr>
        <p:txBody>
          <a:bodyPr wrap="square" rtlCol="0">
            <a:spAutoFit/>
          </a:bodyPr>
          <a:lstStyle/>
          <a:p>
            <a:r>
              <a:rPr lang="en-US" b="1" smtClean="0">
                <a:latin typeface="Calibri" panose="020F0502020204030204" pitchFamily="34" charset="0"/>
                <a:cs typeface="Calibri" panose="020F0502020204030204" pitchFamily="34" charset="0"/>
              </a:rPr>
              <a:t>Chuẩn hóa Min-Max (Rescaling):</a:t>
            </a:r>
            <a:endParaRPr lang="en-US" b="1" dirty="0" err="1" smtClean="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4"/>
          </p:nvPr>
        </p:nvSpPr>
        <p:spPr/>
        <p:txBody>
          <a:bodyPr/>
          <a:lstStyle/>
          <a:p>
            <a:fld id="{401CF334-2D5C-4859-84A6-CA7E6E43FAEB}" type="slidenum">
              <a:rPr lang="en-US" smtClean="0"/>
              <a:pPr/>
              <a:t>33</a:t>
            </a:fld>
            <a:endParaRPr lang="en-US" dirty="0"/>
          </a:p>
        </p:txBody>
      </p:sp>
    </p:spTree>
    <p:extLst>
      <p:ext uri="{BB962C8B-B14F-4D97-AF65-F5344CB8AC3E}">
        <p14:creationId xmlns:p14="http://schemas.microsoft.com/office/powerpoint/2010/main" val="267492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BACE8BF7-5B0F-4478-951A-624C97A9FBFA}"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0" y="382880"/>
            <a:ext cx="3071129"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Mạng neural</a:t>
            </a:r>
            <a:endParaRPr lang="en-US" sz="3200" b="1" dirty="0" err="1" smtClean="0">
              <a:latin typeface="Calibri" panose="020F0502020204030204" pitchFamily="34" charset="0"/>
              <a:cs typeface="Calibri" panose="020F0502020204030204" pitchFamily="34" charset="0"/>
            </a:endParaRPr>
          </a:p>
        </p:txBody>
      </p:sp>
      <p:sp>
        <p:nvSpPr>
          <p:cNvPr id="24" name="TextBox 23"/>
          <p:cNvSpPr txBox="1"/>
          <p:nvPr/>
        </p:nvSpPr>
        <p:spPr>
          <a:xfrm>
            <a:off x="345170" y="967655"/>
            <a:ext cx="12468787" cy="492443"/>
          </a:xfrm>
          <a:prstGeom prst="rect">
            <a:avLst/>
          </a:prstGeom>
          <a:noFill/>
          <a:ln>
            <a:noFill/>
          </a:ln>
        </p:spPr>
        <p:txBody>
          <a:bodyPr wrap="square" rtlCol="0">
            <a:spAutoFit/>
          </a:bodyPr>
          <a:lstStyle/>
          <a:p>
            <a:r>
              <a:rPr lang="en-US" sz="2600" b="1" smtClean="0">
                <a:latin typeface="Calibri" panose="020F0502020204030204" pitchFamily="34" charset="0"/>
                <a:cs typeface="Calibri" panose="020F0502020204030204" pitchFamily="34" charset="0"/>
              </a:rPr>
              <a:t>Mô hình chung cho các mạng neural trong bài toán phát hiện âm thanh bất thường</a:t>
            </a:r>
            <a:endParaRPr lang="en-US" sz="2600" b="1" dirty="0" err="1" smtClean="0">
              <a:latin typeface="Calibri" panose="020F0502020204030204" pitchFamily="34" charset="0"/>
              <a:cs typeface="Calibri" panose="020F0502020204030204" pitchFamily="34" charset="0"/>
            </a:endParaRPr>
          </a:p>
        </p:txBody>
      </p:sp>
      <p:pic>
        <p:nvPicPr>
          <p:cNvPr id="14" name="Picture 13"/>
          <p:cNvPicPr>
            <a:picLocks noChangeAspect="1"/>
          </p:cNvPicPr>
          <p:nvPr/>
        </p:nvPicPr>
        <p:blipFill>
          <a:blip r:embed="rId2"/>
          <a:stretch>
            <a:fillRect/>
          </a:stretch>
        </p:blipFill>
        <p:spPr>
          <a:xfrm>
            <a:off x="288471" y="1583721"/>
            <a:ext cx="6430715" cy="3336392"/>
          </a:xfrm>
          <a:prstGeom prst="rect">
            <a:avLst/>
          </a:prstGeom>
        </p:spPr>
      </p:pic>
      <p:sp>
        <p:nvSpPr>
          <p:cNvPr id="5" name="Rectangle 4"/>
          <p:cNvSpPr/>
          <p:nvPr/>
        </p:nvSpPr>
        <p:spPr>
          <a:xfrm>
            <a:off x="6719186" y="1460098"/>
            <a:ext cx="5283890" cy="3748719"/>
          </a:xfrm>
          <a:prstGeom prst="rect">
            <a:avLst/>
          </a:prstGeom>
        </p:spPr>
        <p:txBody>
          <a:bodyPr wrap="square">
            <a:spAutoFit/>
          </a:bodyPr>
          <a:lstStyle/>
          <a:p>
            <a:pPr algn="just">
              <a:lnSpc>
                <a:spcPct val="120000"/>
              </a:lnSpc>
            </a:pPr>
            <a:r>
              <a:rPr lang="en-US" sz="2200" b="1" smtClean="0">
                <a:latin typeface="Calibri" panose="020F0502020204030204" pitchFamily="34" charset="0"/>
                <a:cs typeface="Calibri" panose="020F0502020204030204" pitchFamily="34" charset="0"/>
              </a:rPr>
              <a:t>Nguyên lí hoạt động:</a:t>
            </a:r>
            <a:endParaRPr lang="en-US" sz="2200">
              <a:latin typeface="Calibri" panose="020F0502020204030204" pitchFamily="34" charset="0"/>
              <a:cs typeface="Calibri" panose="020F0502020204030204" pitchFamily="34" charset="0"/>
            </a:endParaRPr>
          </a:p>
          <a:p>
            <a:pPr marL="342900" indent="-34290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Nén và giải nén các dữ liệu đặc trưng của âm thanh bình thường một cách tối ưu</a:t>
            </a:r>
          </a:p>
          <a:p>
            <a:pPr marL="342900" indent="-34290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Sự </a:t>
            </a:r>
            <a:r>
              <a:rPr lang="en-US" sz="2200">
                <a:latin typeface="Calibri" panose="020F0502020204030204" pitchFamily="34" charset="0"/>
                <a:cs typeface="Calibri" panose="020F0502020204030204" pitchFamily="34" charset="0"/>
              </a:rPr>
              <a:t>sai khác giữa đầu vào và đầu ra </a:t>
            </a:r>
            <a:r>
              <a:rPr lang="en-US" sz="2200" smtClean="0">
                <a:latin typeface="Calibri" panose="020F0502020204030204" pitchFamily="34" charset="0"/>
                <a:cs typeface="Calibri" panose="020F0502020204030204" pitchFamily="34" charset="0"/>
              </a:rPr>
              <a:t>được </a:t>
            </a:r>
            <a:r>
              <a:rPr lang="en-US" sz="2200">
                <a:latin typeface="Calibri" panose="020F0502020204030204" pitchFamily="34" charset="0"/>
                <a:cs typeface="Calibri" panose="020F0502020204030204" pitchFamily="34" charset="0"/>
              </a:rPr>
              <a:t>xác định bằng </a:t>
            </a:r>
            <a:r>
              <a:rPr lang="en-US" sz="2200" b="1">
                <a:latin typeface="Calibri" panose="020F0502020204030204" pitchFamily="34" charset="0"/>
                <a:cs typeface="Calibri" panose="020F0502020204030204" pitchFamily="34" charset="0"/>
              </a:rPr>
              <a:t>lỗi tái </a:t>
            </a:r>
            <a:r>
              <a:rPr lang="en-US" sz="2200" b="1" smtClean="0">
                <a:latin typeface="Calibri" panose="020F0502020204030204" pitchFamily="34" charset="0"/>
                <a:cs typeface="Calibri" panose="020F0502020204030204" pitchFamily="34" charset="0"/>
              </a:rPr>
              <a:t>tạo</a:t>
            </a:r>
          </a:p>
          <a:p>
            <a:pPr marL="342900" indent="-342900" algn="just">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Lỗi tái tạo của dữ liệu âm thanh bất </a:t>
            </a:r>
            <a:r>
              <a:rPr lang="en-US" sz="2200">
                <a:latin typeface="Calibri" panose="020F0502020204030204" pitchFamily="34" charset="0"/>
                <a:cs typeface="Calibri" panose="020F0502020204030204" pitchFamily="34" charset="0"/>
              </a:rPr>
              <a:t>thường </a:t>
            </a:r>
            <a:r>
              <a:rPr lang="en-US" sz="2200" smtClean="0">
                <a:latin typeface="Calibri" panose="020F0502020204030204" pitchFamily="34" charset="0"/>
                <a:cs typeface="Calibri" panose="020F0502020204030204" pitchFamily="34" charset="0"/>
              </a:rPr>
              <a:t>cao </a:t>
            </a:r>
            <a:r>
              <a:rPr lang="en-US" sz="2200">
                <a:latin typeface="Calibri" panose="020F0502020204030204" pitchFamily="34" charset="0"/>
                <a:cs typeface="Calibri" panose="020F0502020204030204" pitchFamily="34" charset="0"/>
              </a:rPr>
              <a:t>hơn so với dữ </a:t>
            </a:r>
            <a:r>
              <a:rPr lang="en-US" sz="2200" smtClean="0">
                <a:latin typeface="Calibri" panose="020F0502020204030204" pitchFamily="34" charset="0"/>
                <a:cs typeface="Calibri" panose="020F0502020204030204" pitchFamily="34" charset="0"/>
              </a:rPr>
              <a:t>liệu âm thanh </a:t>
            </a:r>
            <a:r>
              <a:rPr lang="en-US" sz="2200">
                <a:latin typeface="Calibri" panose="020F0502020204030204" pitchFamily="34" charset="0"/>
                <a:cs typeface="Calibri" panose="020F0502020204030204" pitchFamily="34" charset="0"/>
              </a:rPr>
              <a:t>bình </a:t>
            </a:r>
            <a:r>
              <a:rPr lang="en-US" sz="2200" smtClean="0">
                <a:latin typeface="Calibri" panose="020F0502020204030204" pitchFamily="34" charset="0"/>
                <a:cs typeface="Calibri" panose="020F0502020204030204" pitchFamily="34" charset="0"/>
              </a:rPr>
              <a:t>thường</a:t>
            </a:r>
          </a:p>
          <a:p>
            <a:pPr algn="just">
              <a:lnSpc>
                <a:spcPct val="120000"/>
              </a:lnSpc>
            </a:pPr>
            <a:r>
              <a:rPr lang="en-US" sz="2200" b="1" smtClean="0">
                <a:latin typeface="Calibri" panose="020F0502020204030204" pitchFamily="34" charset="0"/>
                <a:cs typeface="Calibri" panose="020F0502020204030204" pitchFamily="34" charset="0"/>
              </a:rPr>
              <a:t>→ Tối thiểu hóa lỗi tái tạo</a:t>
            </a:r>
          </a:p>
        </p:txBody>
      </p:sp>
      <p:sp>
        <p:nvSpPr>
          <p:cNvPr id="6" name="Slide Number Placeholder 5"/>
          <p:cNvSpPr>
            <a:spLocks noGrp="1"/>
          </p:cNvSpPr>
          <p:nvPr>
            <p:ph type="sldNum" sz="quarter" idx="4"/>
          </p:nvPr>
        </p:nvSpPr>
        <p:spPr/>
        <p:txBody>
          <a:bodyPr/>
          <a:lstStyle/>
          <a:p>
            <a:fld id="{401CF334-2D5C-4859-84A6-CA7E6E43FAEB}" type="slidenum">
              <a:rPr lang="en-US" smtClean="0"/>
              <a:pPr/>
              <a:t>34</a:t>
            </a:fld>
            <a:endParaRPr lang="en-US" dirty="0"/>
          </a:p>
        </p:txBody>
      </p:sp>
    </p:spTree>
    <p:extLst>
      <p:ext uri="{BB962C8B-B14F-4D97-AF65-F5344CB8AC3E}">
        <p14:creationId xmlns:p14="http://schemas.microsoft.com/office/powerpoint/2010/main" val="362338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9C65B-E8EB-4AE2-B553-915B35ACDCB4}" type="datetime1">
              <a:rPr lang="vi-VN" smtClean="0"/>
              <a:t>15/07/2020</a:t>
            </a:fld>
            <a:endParaRPr lang="en-US" dirty="0"/>
          </a:p>
        </p:txBody>
      </p:sp>
      <p:sp>
        <p:nvSpPr>
          <p:cNvPr id="3" name="Footer Placeholder 2"/>
          <p:cNvSpPr>
            <a:spLocks noGrp="1"/>
          </p:cNvSpPr>
          <p:nvPr>
            <p:ph type="ftr" sz="quarter" idx="3"/>
          </p:nvPr>
        </p:nvSpPr>
        <p:spPr>
          <a:xfrm>
            <a:off x="3867216" y="6597650"/>
            <a:ext cx="5149784" cy="266699"/>
          </a:xfrm>
        </p:spPr>
        <p:txBody>
          <a:bodyPr/>
          <a:lstStyle/>
          <a:p>
            <a:r>
              <a:rPr lang="en-US" smtClean="0"/>
              <a:t>Signal Processing and Radio Communications Lab</a:t>
            </a:r>
            <a:endParaRPr lang="en-US" dirty="0"/>
          </a:p>
        </p:txBody>
      </p:sp>
      <p:sp>
        <p:nvSpPr>
          <p:cNvPr id="7" name="TextBox 6"/>
          <p:cNvSpPr txBox="1"/>
          <p:nvPr/>
        </p:nvSpPr>
        <p:spPr>
          <a:xfrm>
            <a:off x="345170" y="382880"/>
            <a:ext cx="5814330"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Nguyên lí hoạt động mạng neural</a:t>
            </a:r>
            <a:endParaRPr lang="en-US" sz="3200" b="1" dirty="0" err="1" smtClean="0">
              <a:latin typeface="Calibri" panose="020F0502020204030204" pitchFamily="34" charset="0"/>
              <a:cs typeface="Calibri" panose="020F0502020204030204" pitchFamily="34" charset="0"/>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730022395"/>
              </p:ext>
            </p:extLst>
          </p:nvPr>
        </p:nvGraphicFramePr>
        <p:xfrm>
          <a:off x="7432387" y="429278"/>
          <a:ext cx="3612322" cy="3836756"/>
        </p:xfrm>
        <a:graphic>
          <a:graphicData uri="http://schemas.openxmlformats.org/presentationml/2006/ole">
            <mc:AlternateContent xmlns:mc="http://schemas.openxmlformats.org/markup-compatibility/2006">
              <mc:Choice xmlns:v="urn:schemas-microsoft-com:vml" Requires="v">
                <p:oleObj spid="_x0000_s30773" name="Visio" r:id="rId3" imgW="3286072" imgH="3495756" progId="Visio.Drawing.15">
                  <p:embed/>
                </p:oleObj>
              </mc:Choice>
              <mc:Fallback>
                <p:oleObj name="Visio" r:id="rId3" imgW="3286072" imgH="349575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2387" y="429278"/>
                        <a:ext cx="3612322" cy="3836756"/>
                      </a:xfrm>
                      <a:prstGeom prst="rect">
                        <a:avLst/>
                      </a:prstGeom>
                      <a:noFill/>
                    </p:spPr>
                  </p:pic>
                </p:oleObj>
              </mc:Fallback>
            </mc:AlternateContent>
          </a:graphicData>
        </a:graphic>
      </p:graphicFrame>
      <p:sp>
        <p:nvSpPr>
          <p:cNvPr id="10" name="TextBox 9"/>
          <p:cNvSpPr txBox="1"/>
          <p:nvPr/>
        </p:nvSpPr>
        <p:spPr>
          <a:xfrm>
            <a:off x="345170" y="967655"/>
            <a:ext cx="5814330" cy="461665"/>
          </a:xfrm>
          <a:prstGeom prst="rect">
            <a:avLst/>
          </a:prstGeom>
          <a:noFill/>
          <a:ln>
            <a:noFill/>
          </a:ln>
        </p:spPr>
        <p:txBody>
          <a:bodyPr wrap="square" rtlCol="0">
            <a:spAutoFit/>
          </a:bodyPr>
          <a:lstStyle/>
          <a:p>
            <a:r>
              <a:rPr lang="en-US" sz="2400" b="1" smtClean="0">
                <a:latin typeface="Calibri" panose="020F0502020204030204" pitchFamily="34" charset="0"/>
                <a:cs typeface="Calibri" panose="020F0502020204030204" pitchFamily="34" charset="0"/>
              </a:rPr>
              <a:t>Kết nối giữa hai lớp neural liên tiếp</a:t>
            </a:r>
            <a:endParaRPr lang="en-US" sz="2400" b="1" dirty="0" err="1" smtClean="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Rectangle 10"/>
              <p:cNvSpPr/>
              <p:nvPr/>
            </p:nvSpPr>
            <p:spPr>
              <a:xfrm>
                <a:off x="4079467" y="1466230"/>
                <a:ext cx="3600024" cy="2860591"/>
              </a:xfrm>
              <a:prstGeom prst="rect">
                <a:avLst/>
              </a:prstGeom>
            </p:spPr>
            <p:txBody>
              <a:bodyPr wrap="none">
                <a:spAutoFit/>
              </a:bodyPr>
              <a:lstStyle/>
              <a:p>
                <a:pPr marL="342900" indent="-342900">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Đầu vào neuron thứ j lớp l:</a:t>
                </a:r>
              </a:p>
              <a:p>
                <a:pPr>
                  <a:lnSpc>
                    <a:spcPct val="120000"/>
                  </a:lnSpc>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𝑧</m:t>
                          </m:r>
                        </m:e>
                        <m:sub>
                          <m:r>
                            <a:rPr lang="en-US" sz="2000" i="1">
                              <a:latin typeface="Cambria Math" panose="02040503050406030204" pitchFamily="18" charset="0"/>
                            </a:rPr>
                            <m:t>𝑗</m:t>
                          </m:r>
                        </m:sub>
                        <m:sup>
                          <m:r>
                            <a:rPr lang="en-US" sz="2000" i="1">
                              <a:latin typeface="Cambria Math" panose="02040503050406030204" pitchFamily="18" charset="0"/>
                            </a:rPr>
                            <m:t>𝑙</m:t>
                          </m:r>
                        </m:sup>
                      </m:sSubSup>
                      <m:r>
                        <a:rPr lang="en-US" sz="2000" i="0">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0">
                              <a:latin typeface="Cambria Math" panose="02040503050406030204" pitchFamily="18" charset="0"/>
                            </a:rPr>
                            <m:t>=1</m:t>
                          </m:r>
                        </m:sub>
                        <m:sup>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𝑙</m:t>
                              </m:r>
                              <m:r>
                                <a:rPr lang="en-US" sz="2000" i="0">
                                  <a:latin typeface="Cambria Math" panose="02040503050406030204" pitchFamily="18" charset="0"/>
                                </a:rPr>
                                <m:t>−1</m:t>
                              </m:r>
                            </m:sup>
                          </m:sSup>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𝑖𝑗</m:t>
                              </m:r>
                            </m:sub>
                            <m:sup>
                              <m:r>
                                <a:rPr lang="en-US" sz="2000" i="1">
                                  <a:latin typeface="Cambria Math" panose="02040503050406030204" pitchFamily="18" charset="0"/>
                                </a:rPr>
                                <m:t>𝑙</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panose="02040503050406030204" pitchFamily="18" charset="0"/>
                                </a:rPr>
                                <m:t>𝑖</m:t>
                              </m:r>
                            </m:sub>
                            <m:sup>
                              <m:r>
                                <a:rPr lang="en-US" sz="2000" i="1">
                                  <a:latin typeface="Cambria Math" panose="02040503050406030204" pitchFamily="18" charset="0"/>
                                </a:rPr>
                                <m:t>𝑙</m:t>
                              </m:r>
                              <m:r>
                                <a:rPr lang="en-US" sz="2000" i="0">
                                  <a:latin typeface="Cambria Math" panose="02040503050406030204" pitchFamily="18" charset="0"/>
                                </a:rPr>
                                <m:t>−1</m:t>
                              </m:r>
                            </m:sup>
                          </m:sSubSup>
                        </m:e>
                      </m:nary>
                      <m:r>
                        <a:rPr lang="en-US" sz="2000" i="0">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𝑏</m:t>
                          </m:r>
                        </m:e>
                        <m:sub>
                          <m:r>
                            <a:rPr lang="en-US" sz="2000" i="1">
                              <a:latin typeface="Cambria Math" panose="02040503050406030204" pitchFamily="18" charset="0"/>
                            </a:rPr>
                            <m:t>𝑗</m:t>
                          </m:r>
                        </m:sub>
                        <m:sup>
                          <m:r>
                            <a:rPr lang="en-US" sz="2000" i="1">
                              <a:latin typeface="Cambria Math" panose="02040503050406030204" pitchFamily="18" charset="0"/>
                            </a:rPr>
                            <m:t>𝑙</m:t>
                          </m:r>
                        </m:sup>
                      </m:sSubSup>
                    </m:oMath>
                  </m:oMathPara>
                </a14:m>
                <a:endParaRPr lang="en-US" sz="2000" smtClean="0">
                  <a:latin typeface="Calibri" panose="020F0502020204030204" pitchFamily="34" charset="0"/>
                  <a:cs typeface="Calibri" panose="020F0502020204030204" pitchFamily="34" charset="0"/>
                </a:endParaRPr>
              </a:p>
              <a:p>
                <a:pPr marL="342900" indent="-342900">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Đầu ra neuron thứ j lớp l:</a:t>
                </a:r>
              </a:p>
              <a:p>
                <a:pPr>
                  <a:lnSpc>
                    <a:spcPct val="120000"/>
                  </a:lnSpc>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panose="02040503050406030204" pitchFamily="18" charset="0"/>
                            </a:rPr>
                            <m:t>𝑗</m:t>
                          </m:r>
                        </m:sub>
                        <m:sup>
                          <m:r>
                            <a:rPr lang="en-US" sz="2000" i="1">
                              <a:latin typeface="Cambria Math" panose="02040503050406030204" pitchFamily="18" charset="0"/>
                            </a:rPr>
                            <m:t>𝑙</m:t>
                          </m:r>
                        </m:sup>
                      </m:sSubSup>
                      <m:r>
                        <a:rPr lang="en-US" sz="2000" i="1">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𝑧</m:t>
                              </m:r>
                            </m:e>
                            <m:sub>
                              <m:r>
                                <a:rPr lang="en-US" sz="2000" i="1">
                                  <a:latin typeface="Cambria Math" panose="02040503050406030204" pitchFamily="18" charset="0"/>
                                </a:rPr>
                                <m:t>𝑗</m:t>
                              </m:r>
                            </m:sub>
                            <m:sup>
                              <m:r>
                                <a:rPr lang="en-US" sz="2000" i="1">
                                  <a:latin typeface="Cambria Math" panose="02040503050406030204" pitchFamily="18" charset="0"/>
                                </a:rPr>
                                <m:t>𝑙</m:t>
                              </m:r>
                            </m:sup>
                          </m:sSubSup>
                        </m:e>
                      </m:d>
                    </m:oMath>
                  </m:oMathPara>
                </a14:m>
                <a:endParaRPr lang="en-US" sz="2000" smtClean="0">
                  <a:latin typeface="Calibri" panose="020F0502020204030204" pitchFamily="34" charset="0"/>
                  <a:cs typeface="Calibri" panose="020F0502020204030204" pitchFamily="34" charset="0"/>
                </a:endParaRPr>
              </a:p>
              <a:p>
                <a:pPr>
                  <a:lnSpc>
                    <a:spcPct val="120000"/>
                  </a:lnSpc>
                </a:pPr>
                <a:r>
                  <a:rPr lang="en-US" sz="2200" smtClean="0">
                    <a:latin typeface="Calibri" panose="020F0502020204030204" pitchFamily="34" charset="0"/>
                    <a:cs typeface="Calibri" panose="020F0502020204030204" pitchFamily="34" charset="0"/>
                  </a:rPr>
                  <a:t>      f: Hàm kích hoạt</a:t>
                </a:r>
                <a:endParaRPr lang="en-US" sz="2200">
                  <a:latin typeface="Calibri" panose="020F0502020204030204" pitchFamily="34" charset="0"/>
                  <a:cs typeface="Calibri" panose="020F050202020403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4079467" y="1466230"/>
                <a:ext cx="3600024" cy="2860591"/>
              </a:xfrm>
              <a:prstGeom prst="rect">
                <a:avLst/>
              </a:prstGeom>
              <a:blipFill>
                <a:blip r:embed="rId5"/>
                <a:stretch>
                  <a:fillRect l="-1861" r="-1184" b="-2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94154" y="1866531"/>
                <a:ext cx="3705438" cy="2282933"/>
              </a:xfrm>
              <a:prstGeom prst="rect">
                <a:avLst/>
              </a:prstGeom>
            </p:spPr>
            <p:txBody>
              <a:bodyPr wrap="none">
                <a:spAutoFit/>
              </a:bodyPr>
              <a:lstStyle/>
              <a:p>
                <a:pPr marL="285750" indent="-285750">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Các hàm kích hoạt phổ biến</a:t>
                </a:r>
                <a:r>
                  <a:rPr lang="en-US" sz="2200" smtClean="0">
                    <a:latin typeface="Cambria Math" panose="02040503050406030204" pitchFamily="18" charset="0"/>
                  </a:rPr>
                  <a:t>:</a:t>
                </a:r>
              </a:p>
              <a:p>
                <a:pPr>
                  <a:lnSpc>
                    <a:spcPct val="120000"/>
                  </a:lnSpc>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𝑅𝑒𝐿𝑈</m:t>
                      </m:r>
                      <m:d>
                        <m:dPr>
                          <m:ctrlPr>
                            <a:rPr lang="en-US" sz="2000" i="1">
                              <a:latin typeface="Cambria Math" panose="02040503050406030204" pitchFamily="18" charset="0"/>
                            </a:rPr>
                          </m:ctrlPr>
                        </m:dPr>
                        <m:e>
                          <m:r>
                            <a:rPr lang="en-US" sz="2000" i="1">
                              <a:latin typeface="Cambria Math" panose="02040503050406030204" pitchFamily="18" charset="0"/>
                            </a:rPr>
                            <m:t>𝑧</m:t>
                          </m:r>
                        </m:e>
                      </m:d>
                      <m:r>
                        <a:rPr lang="en-US" sz="2000" i="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i="0">
                              <a:latin typeface="Cambria Math" panose="02040503050406030204" pitchFamily="18" charset="0"/>
                            </a:rPr>
                            <m:t>max</m:t>
                          </m:r>
                        </m:fName>
                        <m:e>
                          <m:d>
                            <m:dPr>
                              <m:ctrlPr>
                                <a:rPr lang="en-US" sz="2000" i="1">
                                  <a:latin typeface="Cambria Math" panose="02040503050406030204" pitchFamily="18" charset="0"/>
                                </a:rPr>
                              </m:ctrlPr>
                            </m:dPr>
                            <m:e>
                              <m:r>
                                <a:rPr lang="en-US" sz="2000" i="0">
                                  <a:latin typeface="Cambria Math" panose="02040503050406030204" pitchFamily="18" charset="0"/>
                                </a:rPr>
                                <m:t>0,</m:t>
                              </m:r>
                              <m:r>
                                <a:rPr lang="en-US" sz="2000" i="1">
                                  <a:latin typeface="Cambria Math" panose="02040503050406030204" pitchFamily="18" charset="0"/>
                                </a:rPr>
                                <m:t>𝑧</m:t>
                              </m:r>
                            </m:e>
                          </m:d>
                        </m:e>
                      </m:func>
                    </m:oMath>
                  </m:oMathPara>
                </a14:m>
                <a:endParaRPr lang="en-US" sz="2000" smtClean="0"/>
              </a:p>
              <a:p>
                <a:pPr>
                  <a:lnSpc>
                    <a:spcPct val="120000"/>
                  </a:lnSpc>
                </a:pPr>
                <a14:m>
                  <m:oMathPara xmlns:m="http://schemas.openxmlformats.org/officeDocument/2006/math">
                    <m:oMathParaPr>
                      <m:jc m:val="centerGroup"/>
                    </m:oMathParaPr>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tanh</m:t>
                          </m:r>
                        </m:fName>
                        <m:e>
                          <m:d>
                            <m:dPr>
                              <m:ctrlPr>
                                <a:rPr lang="en-US" sz="2000" i="1">
                                  <a:latin typeface="Cambria Math" panose="02040503050406030204" pitchFamily="18" charset="0"/>
                                </a:rPr>
                              </m:ctrlPr>
                            </m:dPr>
                            <m:e>
                              <m:r>
                                <a:rPr lang="en-US" sz="2000" i="1">
                                  <a:latin typeface="Cambria Math" panose="02040503050406030204" pitchFamily="18" charset="0"/>
                                </a:rPr>
                                <m:t>𝑧</m:t>
                              </m:r>
                            </m:e>
                          </m:d>
                        </m:e>
                      </m:func>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𝑧</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r>
                                <a:rPr lang="en-US" sz="2000" i="1">
                                  <a:latin typeface="Cambria Math" panose="02040503050406030204" pitchFamily="18" charset="0"/>
                                </a:rPr>
                                <m:t>𝑧</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𝑧</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r>
                                <a:rPr lang="en-US" sz="2000" i="1">
                                  <a:latin typeface="Cambria Math" panose="02040503050406030204" pitchFamily="18" charset="0"/>
                                </a:rPr>
                                <m:t>𝑧</m:t>
                              </m:r>
                            </m:sup>
                          </m:sSup>
                        </m:den>
                      </m:f>
                    </m:oMath>
                  </m:oMathPara>
                </a14:m>
                <a:endParaRPr lang="en-US" sz="2000" smtClean="0"/>
              </a:p>
              <a:p>
                <a:pPr>
                  <a:lnSpc>
                    <a:spcPct val="120000"/>
                  </a:lnSpc>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𝑆𝑖𝑔𝑚𝑜𝑖𝑑</m:t>
                      </m:r>
                      <m:d>
                        <m:dPr>
                          <m:ctrlPr>
                            <a:rPr lang="en-US" sz="2000" i="1">
                              <a:latin typeface="Cambria Math" panose="02040503050406030204" pitchFamily="18" charset="0"/>
                            </a:rPr>
                          </m:ctrlPr>
                        </m:dPr>
                        <m:e>
                          <m:r>
                            <a:rPr lang="en-US" sz="2000" i="1">
                              <a:latin typeface="Cambria Math" panose="02040503050406030204" pitchFamily="18" charset="0"/>
                            </a:rPr>
                            <m:t>𝑧</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r>
                                <a:rPr lang="en-US" sz="2000" i="1">
                                  <a:latin typeface="Cambria Math" panose="02040503050406030204" pitchFamily="18" charset="0"/>
                                </a:rPr>
                                <m:t>𝑧</m:t>
                              </m:r>
                            </m:sup>
                          </m:sSup>
                        </m:den>
                      </m:f>
                    </m:oMath>
                  </m:oMathPara>
                </a14:m>
                <a:endParaRPr lang="en-US" sz="2000"/>
              </a:p>
            </p:txBody>
          </p:sp>
        </mc:Choice>
        <mc:Fallback xmlns="">
          <p:sp>
            <p:nvSpPr>
              <p:cNvPr id="12" name="Rectangle 11"/>
              <p:cNvSpPr>
                <a:spLocks noRot="1" noChangeAspect="1" noMove="1" noResize="1" noEditPoints="1" noAdjustHandles="1" noChangeArrowheads="1" noChangeShapeType="1" noTextEdit="1"/>
              </p:cNvSpPr>
              <p:nvPr/>
            </p:nvSpPr>
            <p:spPr>
              <a:xfrm>
                <a:off x="494154" y="1866531"/>
                <a:ext cx="3705438" cy="2282933"/>
              </a:xfrm>
              <a:prstGeom prst="rect">
                <a:avLst/>
              </a:prstGeom>
              <a:blipFill>
                <a:blip r:embed="rId6"/>
                <a:stretch>
                  <a:fillRect l="-1809" t="-533" r="-1316"/>
                </a:stretch>
              </a:blipFill>
            </p:spPr>
            <p:txBody>
              <a:bodyPr/>
              <a:lstStyle/>
              <a:p>
                <a:r>
                  <a:rPr lang="en-US">
                    <a:noFill/>
                  </a:rPr>
                  <a:t> </a:t>
                </a:r>
              </a:p>
            </p:txBody>
          </p:sp>
        </mc:Fallback>
      </mc:AlternateContent>
      <p:pic>
        <p:nvPicPr>
          <p:cNvPr id="13" name="Picture 12"/>
          <p:cNvPicPr/>
          <p:nvPr/>
        </p:nvPicPr>
        <p:blipFill>
          <a:blip r:embed="rId7">
            <a:extLst>
              <a:ext uri="{28A0092B-C50C-407E-A947-70E740481C1C}">
                <a14:useLocalDpi xmlns:a14="http://schemas.microsoft.com/office/drawing/2010/main" val="0"/>
              </a:ext>
            </a:extLst>
          </a:blip>
          <a:stretch>
            <a:fillRect/>
          </a:stretch>
        </p:blipFill>
        <p:spPr>
          <a:xfrm>
            <a:off x="794612" y="4326821"/>
            <a:ext cx="3284855" cy="2252980"/>
          </a:xfrm>
          <a:prstGeom prst="rect">
            <a:avLst/>
          </a:prstGeom>
        </p:spPr>
      </p:pic>
      <p:pic>
        <p:nvPicPr>
          <p:cNvPr id="14" name="Picture 13"/>
          <p:cNvPicPr/>
          <p:nvPr/>
        </p:nvPicPr>
        <p:blipFill>
          <a:blip r:embed="rId8">
            <a:extLst>
              <a:ext uri="{28A0092B-C50C-407E-A947-70E740481C1C}">
                <a14:useLocalDpi xmlns:a14="http://schemas.microsoft.com/office/drawing/2010/main" val="0"/>
              </a:ext>
            </a:extLst>
          </a:blip>
          <a:stretch>
            <a:fillRect/>
          </a:stretch>
        </p:blipFill>
        <p:spPr>
          <a:xfrm>
            <a:off x="4199592" y="4266034"/>
            <a:ext cx="3615055" cy="2367280"/>
          </a:xfrm>
          <a:prstGeom prst="rect">
            <a:avLst/>
          </a:prstGeom>
        </p:spPr>
      </p:pic>
      <p:pic>
        <p:nvPicPr>
          <p:cNvPr id="15" name="Picture 14"/>
          <p:cNvPicPr/>
          <p:nvPr/>
        </p:nvPicPr>
        <p:blipFill>
          <a:blip r:embed="rId9">
            <a:extLst>
              <a:ext uri="{28A0092B-C50C-407E-A947-70E740481C1C}">
                <a14:useLocalDpi xmlns:a14="http://schemas.microsoft.com/office/drawing/2010/main" val="0"/>
              </a:ext>
            </a:extLst>
          </a:blip>
          <a:stretch>
            <a:fillRect/>
          </a:stretch>
        </p:blipFill>
        <p:spPr>
          <a:xfrm>
            <a:off x="7967672" y="4244762"/>
            <a:ext cx="3550920" cy="2409825"/>
          </a:xfrm>
          <a:prstGeom prst="rect">
            <a:avLst/>
          </a:prstGeom>
        </p:spPr>
      </p:pic>
      <p:sp>
        <p:nvSpPr>
          <p:cNvPr id="17" name="Rectangle 16"/>
          <p:cNvSpPr/>
          <p:nvPr/>
        </p:nvSpPr>
        <p:spPr>
          <a:xfrm>
            <a:off x="1764483" y="5080342"/>
            <a:ext cx="769763" cy="369332"/>
          </a:xfrm>
          <a:prstGeom prst="rect">
            <a:avLst/>
          </a:prstGeom>
        </p:spPr>
        <p:txBody>
          <a:bodyPr wrap="none">
            <a:spAutoFit/>
          </a:bodyPr>
          <a:lstStyle/>
          <a:p>
            <a:r>
              <a:rPr lang="en-US" smtClean="0"/>
              <a:t>ReLU</a:t>
            </a:r>
            <a:endParaRPr lang="en-US"/>
          </a:p>
        </p:txBody>
      </p:sp>
      <p:sp>
        <p:nvSpPr>
          <p:cNvPr id="18" name="Rectangle 17"/>
          <p:cNvSpPr/>
          <p:nvPr/>
        </p:nvSpPr>
        <p:spPr>
          <a:xfrm>
            <a:off x="5180783" y="5080342"/>
            <a:ext cx="644728" cy="369332"/>
          </a:xfrm>
          <a:prstGeom prst="rect">
            <a:avLst/>
          </a:prstGeom>
        </p:spPr>
        <p:txBody>
          <a:bodyPr wrap="none">
            <a:spAutoFit/>
          </a:bodyPr>
          <a:lstStyle/>
          <a:p>
            <a:r>
              <a:rPr lang="en-US" smtClean="0"/>
              <a:t>tanh</a:t>
            </a:r>
            <a:endParaRPr lang="en-US"/>
          </a:p>
        </p:txBody>
      </p:sp>
      <p:sp>
        <p:nvSpPr>
          <p:cNvPr id="19" name="Rectangle 18"/>
          <p:cNvSpPr/>
          <p:nvPr/>
        </p:nvSpPr>
        <p:spPr>
          <a:xfrm>
            <a:off x="8636795" y="5080342"/>
            <a:ext cx="1040670" cy="369332"/>
          </a:xfrm>
          <a:prstGeom prst="rect">
            <a:avLst/>
          </a:prstGeom>
        </p:spPr>
        <p:txBody>
          <a:bodyPr wrap="none">
            <a:spAutoFit/>
          </a:bodyPr>
          <a:lstStyle/>
          <a:p>
            <a:r>
              <a:rPr lang="en-US" smtClean="0"/>
              <a:t>Sigmoid</a:t>
            </a:r>
            <a:endParaRPr lang="en-US"/>
          </a:p>
        </p:txBody>
      </p:sp>
      <p:sp>
        <p:nvSpPr>
          <p:cNvPr id="5" name="Slide Number Placeholder 4"/>
          <p:cNvSpPr>
            <a:spLocks noGrp="1"/>
          </p:cNvSpPr>
          <p:nvPr>
            <p:ph type="sldNum" sz="quarter" idx="4"/>
          </p:nvPr>
        </p:nvSpPr>
        <p:spPr/>
        <p:txBody>
          <a:bodyPr/>
          <a:lstStyle/>
          <a:p>
            <a:fld id="{401CF334-2D5C-4859-84A6-CA7E6E43FAEB}" type="slidenum">
              <a:rPr lang="en-US" smtClean="0"/>
              <a:pPr/>
              <a:t>35</a:t>
            </a:fld>
            <a:endParaRPr lang="en-US" dirty="0"/>
          </a:p>
        </p:txBody>
      </p:sp>
    </p:spTree>
    <p:extLst>
      <p:ext uri="{BB962C8B-B14F-4D97-AF65-F5344CB8AC3E}">
        <p14:creationId xmlns:p14="http://schemas.microsoft.com/office/powerpoint/2010/main" val="123497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D3523E-2FA8-401C-A17D-C3D0081FBBE5}" type="datetime1">
              <a:rPr lang="vi-VN" smtClean="0"/>
              <a:t>15/07/2020</a:t>
            </a:fld>
            <a:endParaRPr lang="en-US" dirty="0"/>
          </a:p>
        </p:txBody>
      </p:sp>
      <p:sp>
        <p:nvSpPr>
          <p:cNvPr id="3" name="Footer Placeholder 2"/>
          <p:cNvSpPr>
            <a:spLocks noGrp="1"/>
          </p:cNvSpPr>
          <p:nvPr>
            <p:ph type="ftr" sz="quarter" idx="3"/>
          </p:nvPr>
        </p:nvSpPr>
        <p:spPr>
          <a:xfrm>
            <a:off x="3867216" y="6597650"/>
            <a:ext cx="5149784" cy="266699"/>
          </a:xfrm>
        </p:spPr>
        <p:txBody>
          <a:bodyPr/>
          <a:lstStyle/>
          <a:p>
            <a:r>
              <a:rPr lang="en-US" smtClean="0"/>
              <a:t>Signal Processing and Radio Communications Lab</a:t>
            </a:r>
            <a:endParaRPr lang="en-US" dirty="0"/>
          </a:p>
        </p:txBody>
      </p:sp>
      <p:sp>
        <p:nvSpPr>
          <p:cNvPr id="7" name="TextBox 6"/>
          <p:cNvSpPr txBox="1"/>
          <p:nvPr/>
        </p:nvSpPr>
        <p:spPr>
          <a:xfrm>
            <a:off x="345170" y="382880"/>
            <a:ext cx="5814330"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Nguyên lí hoạt động mạng neural</a:t>
            </a:r>
            <a:endParaRPr lang="en-US" sz="3200" b="1" dirty="0" err="1" smtClean="0">
              <a:latin typeface="Calibri" panose="020F0502020204030204" pitchFamily="34" charset="0"/>
              <a:cs typeface="Calibri" panose="020F0502020204030204" pitchFamily="34" charset="0"/>
            </a:endParaRPr>
          </a:p>
        </p:txBody>
      </p:sp>
      <p:sp>
        <p:nvSpPr>
          <p:cNvPr id="10" name="TextBox 9"/>
          <p:cNvSpPr txBox="1"/>
          <p:nvPr/>
        </p:nvSpPr>
        <p:spPr>
          <a:xfrm>
            <a:off x="345169" y="862468"/>
            <a:ext cx="7332888" cy="492443"/>
          </a:xfrm>
          <a:prstGeom prst="rect">
            <a:avLst/>
          </a:prstGeom>
          <a:noFill/>
          <a:ln>
            <a:noFill/>
          </a:ln>
        </p:spPr>
        <p:txBody>
          <a:bodyPr wrap="square" rtlCol="0">
            <a:spAutoFit/>
          </a:bodyPr>
          <a:lstStyle/>
          <a:p>
            <a:r>
              <a:rPr lang="vi-VN" sz="2400" b="1" smtClean="0">
                <a:latin typeface="Calibri" panose="020F0502020204030204" pitchFamily="34" charset="0"/>
                <a:cs typeface="Calibri" panose="020F0502020204030204" pitchFamily="34" charset="0"/>
              </a:rPr>
              <a:t>Thuật </a:t>
            </a:r>
            <a:r>
              <a:rPr lang="vi-VN" sz="2400" b="1">
                <a:latin typeface="Calibri" panose="020F0502020204030204" pitchFamily="34" charset="0"/>
                <a:cs typeface="Calibri" panose="020F0502020204030204" pitchFamily="34" charset="0"/>
              </a:rPr>
              <a:t>toán lan </a:t>
            </a:r>
            <a:r>
              <a:rPr lang="vi-VN" sz="2400" b="1" smtClean="0">
                <a:latin typeface="Calibri" panose="020F0502020204030204" pitchFamily="34" charset="0"/>
                <a:cs typeface="Calibri" panose="020F0502020204030204" pitchFamily="34" charset="0"/>
              </a:rPr>
              <a:t>truyền</a:t>
            </a:r>
            <a:r>
              <a:rPr lang="en-US" sz="2400" b="1">
                <a:latin typeface="Calibri" panose="020F0502020204030204" pitchFamily="34" charset="0"/>
                <a:cs typeface="Calibri" panose="020F0502020204030204" pitchFamily="34" charset="0"/>
              </a:rPr>
              <a:t> </a:t>
            </a:r>
            <a:r>
              <a:rPr lang="vi-VN" sz="2400" b="1" smtClean="0">
                <a:latin typeface="Calibri" panose="020F0502020204030204" pitchFamily="34" charset="0"/>
                <a:cs typeface="Calibri" panose="020F0502020204030204" pitchFamily="34" charset="0"/>
              </a:rPr>
              <a:t>ngược </a:t>
            </a:r>
            <a:r>
              <a:rPr lang="vi-VN" sz="2400" b="1">
                <a:latin typeface="Calibri" panose="020F0502020204030204" pitchFamily="34" charset="0"/>
                <a:cs typeface="Calibri" panose="020F0502020204030204" pitchFamily="34" charset="0"/>
              </a:rPr>
              <a:t>và </a:t>
            </a:r>
            <a:r>
              <a:rPr lang="en-US" sz="2400" b="1" smtClean="0">
                <a:latin typeface="Calibri" panose="020F0502020204030204" pitchFamily="34" charset="0"/>
                <a:cs typeface="Calibri" panose="020F0502020204030204" pitchFamily="34" charset="0"/>
              </a:rPr>
              <a:t>Gradient </a:t>
            </a:r>
            <a:r>
              <a:rPr lang="en-US" sz="2600" b="1" smtClean="0">
                <a:latin typeface="Calibri" panose="020F0502020204030204" pitchFamily="34" charset="0"/>
                <a:cs typeface="Calibri" panose="020F0502020204030204" pitchFamily="34" charset="0"/>
              </a:rPr>
              <a:t>Descent</a:t>
            </a:r>
            <a:r>
              <a:rPr lang="en-US" sz="2400" b="1" smtClean="0">
                <a:latin typeface="Calibri" panose="020F0502020204030204" pitchFamily="34" charset="0"/>
                <a:cs typeface="Calibri" panose="020F0502020204030204" pitchFamily="34" charset="0"/>
              </a:rPr>
              <a:t> (</a:t>
            </a:r>
            <a:r>
              <a:rPr lang="en-US" sz="2600" b="1" smtClean="0">
                <a:latin typeface="Calibri" panose="020F0502020204030204" pitchFamily="34" charset="0"/>
                <a:cs typeface="Calibri" panose="020F0502020204030204" pitchFamily="34" charset="0"/>
              </a:rPr>
              <a:t>GD</a:t>
            </a:r>
            <a:r>
              <a:rPr lang="en-US" sz="2400" b="1" smtClean="0">
                <a:latin typeface="Calibri" panose="020F0502020204030204" pitchFamily="34" charset="0"/>
                <a:cs typeface="Calibri" panose="020F0502020204030204" pitchFamily="34" charset="0"/>
              </a:rPr>
              <a:t>)</a:t>
            </a:r>
            <a:endParaRPr lang="en-US" sz="2400" b="1" dirty="0" err="1" smtClean="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6" name="Rectangle 15"/>
              <p:cNvSpPr/>
              <p:nvPr/>
            </p:nvSpPr>
            <p:spPr>
              <a:xfrm>
                <a:off x="345170" y="1259327"/>
                <a:ext cx="7134582" cy="5442644"/>
              </a:xfrm>
              <a:prstGeom prst="rect">
                <a:avLst/>
              </a:prstGeom>
            </p:spPr>
            <p:txBody>
              <a:bodyPr wrap="none">
                <a:spAutoFit/>
              </a:bodyPr>
              <a:lstStyle/>
              <a:p>
                <a:pPr marL="342900" indent="-342900">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Tối thiểu hàm </a:t>
                </a:r>
                <a:r>
                  <a:rPr lang="en-US" sz="2200">
                    <a:latin typeface="Calibri" panose="020F0502020204030204" pitchFamily="34" charset="0"/>
                    <a:cs typeface="Calibri" panose="020F0502020204030204" pitchFamily="34" charset="0"/>
                  </a:rPr>
                  <a:t>mất </a:t>
                </a:r>
                <a:r>
                  <a:rPr lang="en-US" sz="2200" smtClean="0">
                    <a:latin typeface="Calibri" panose="020F0502020204030204" pitchFamily="34" charset="0"/>
                    <a:cs typeface="Calibri" panose="020F0502020204030204" pitchFamily="34" charset="0"/>
                  </a:rPr>
                  <a:t>mát:</a:t>
                </a:r>
              </a:p>
              <a:p>
                <a:pPr>
                  <a:lnSpc>
                    <a:spcPct val="120000"/>
                  </a:lnSpc>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effectLst/>
                              <a:latin typeface="Cambria Math" panose="02040503050406030204" pitchFamily="18" charset="0"/>
                              <a:ea typeface="Calibri" panose="020F0502020204030204" pitchFamily="34" charset="0"/>
                              <a:cs typeface="Angsana New"/>
                            </a:rPr>
                            <m:t>𝜃</m:t>
                          </m:r>
                        </m:e>
                        <m:sup>
                          <m:r>
                            <a:rPr lang="en-US" sz="2000" i="1">
                              <a:effectLst/>
                              <a:latin typeface="Cambria Math" panose="02040503050406030204" pitchFamily="18" charset="0"/>
                              <a:ea typeface="Calibri" panose="020F0502020204030204" pitchFamily="34" charset="0"/>
                              <a:cs typeface="Angsana New"/>
                            </a:rPr>
                            <m:t>∗</m:t>
                          </m:r>
                        </m:sup>
                      </m:sSup>
                      <m:r>
                        <a:rPr lang="en-US" sz="2000" i="1">
                          <a:effectLst/>
                          <a:latin typeface="Cambria Math" panose="02040503050406030204" pitchFamily="18" charset="0"/>
                          <a:ea typeface="Calibri" panose="020F0502020204030204" pitchFamily="34" charset="0"/>
                          <a:cs typeface="Angsana New"/>
                        </a:rPr>
                        <m:t>=</m:t>
                      </m:r>
                      <m:m>
                        <m:mPr>
                          <m:mcs>
                            <m:mc>
                              <m:mcPr>
                                <m:count m:val="1"/>
                                <m:mcJc m:val="center"/>
                              </m:mcPr>
                            </m:mc>
                          </m:mcs>
                          <m:ctrlPr>
                            <a:rPr lang="en-US" sz="2000" i="1">
                              <a:effectLst/>
                              <a:latin typeface="Cambria Math" panose="02040503050406030204" pitchFamily="18" charset="0"/>
                            </a:rPr>
                          </m:ctrlPr>
                        </m:mPr>
                        <m:mr>
                          <m:e>
                            <m:r>
                              <a:rPr lang="en-US" sz="2000" i="1">
                                <a:effectLst/>
                                <a:latin typeface="Cambria Math" panose="02040503050406030204" pitchFamily="18" charset="0"/>
                                <a:ea typeface="Calibri" panose="020F0502020204030204" pitchFamily="34" charset="0"/>
                                <a:cs typeface="Angsana New"/>
                              </a:rPr>
                              <m:t>𝑎𝑟𝑔𝑚𝑖𝑛</m:t>
                            </m:r>
                            <m:r>
                              <a:rPr lang="en-US" sz="2000" i="1">
                                <a:effectLst/>
                                <a:latin typeface="Cambria Math" panose="02040503050406030204" pitchFamily="18" charset="0"/>
                                <a:ea typeface="Calibri" panose="020F0502020204030204" pitchFamily="34" charset="0"/>
                                <a:cs typeface="Angsana New"/>
                              </a:rPr>
                              <m:t> </m:t>
                            </m:r>
                            <m:r>
                              <a:rPr lang="en-US" sz="2000" i="1">
                                <a:effectLst/>
                                <a:latin typeface="Cambria Math" panose="02040503050406030204" pitchFamily="18" charset="0"/>
                                <a:ea typeface="Calibri" panose="020F0502020204030204" pitchFamily="34" charset="0"/>
                                <a:cs typeface="Angsana New"/>
                              </a:rPr>
                              <m:t>𝐽</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Calibri" panose="020F0502020204030204" pitchFamily="34" charset="0"/>
                                    <a:cs typeface="Angsana New"/>
                                  </a:rPr>
                                  <m:t>𝜃</m:t>
                                </m:r>
                              </m:e>
                            </m:d>
                          </m:e>
                        </m:mr>
                        <m:mr>
                          <m:e>
                            <m:r>
                              <a:rPr lang="en-US" sz="2000" i="1">
                                <a:effectLst/>
                                <a:latin typeface="Cambria Math" panose="02040503050406030204" pitchFamily="18" charset="0"/>
                                <a:ea typeface="Calibri" panose="020F0502020204030204" pitchFamily="34" charset="0"/>
                                <a:cs typeface="Angsana New"/>
                              </a:rPr>
                              <m:t>𝜃</m:t>
                            </m:r>
                          </m:e>
                        </m:mr>
                      </m:m>
                    </m:oMath>
                  </m:oMathPara>
                </a14:m>
                <a:endParaRPr lang="en-US" sz="2000" smtClean="0">
                  <a:latin typeface="Calibri" panose="020F0502020204030204" pitchFamily="34" charset="0"/>
                  <a:cs typeface="Calibri" panose="020F0502020204030204" pitchFamily="34" charset="0"/>
                </a:endParaRPr>
              </a:p>
              <a:p>
                <a:pPr marL="285750" indent="-285750">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Đạo hàm của J theo một thành phần của ma trận trọng số:</a:t>
                </a:r>
              </a:p>
              <a:p>
                <a:pPr>
                  <a:lnSpc>
                    <a:spcPct val="120000"/>
                  </a:lnSpc>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𝐽</m:t>
                          </m:r>
                        </m:num>
                        <m:den>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𝑖𝑗</m:t>
                              </m:r>
                            </m:sub>
                            <m:sup>
                              <m:r>
                                <a:rPr lang="en-US" sz="2000" i="1">
                                  <a:latin typeface="Cambria Math" panose="02040503050406030204" pitchFamily="18" charset="0"/>
                                </a:rPr>
                                <m:t>𝑙</m:t>
                              </m:r>
                            </m:sup>
                          </m:sSubSup>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𝐽</m:t>
                          </m:r>
                        </m:num>
                        <m:den>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𝑧</m:t>
                              </m:r>
                            </m:e>
                            <m:sub>
                              <m:r>
                                <a:rPr lang="en-US" sz="2000" i="1">
                                  <a:latin typeface="Cambria Math" panose="02040503050406030204" pitchFamily="18" charset="0"/>
                                </a:rPr>
                                <m:t>𝑗</m:t>
                              </m:r>
                            </m:sub>
                            <m:sup>
                              <m:r>
                                <a:rPr lang="en-US" sz="2000" i="1">
                                  <a:latin typeface="Cambria Math" panose="02040503050406030204" pitchFamily="18" charset="0"/>
                                </a:rPr>
                                <m:t>𝑙</m:t>
                              </m:r>
                            </m:sup>
                          </m:sSubSup>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𝑧</m:t>
                              </m:r>
                            </m:e>
                            <m:sub>
                              <m:r>
                                <a:rPr lang="en-US" sz="2000" i="1">
                                  <a:latin typeface="Cambria Math" panose="02040503050406030204" pitchFamily="18" charset="0"/>
                                </a:rPr>
                                <m:t>𝑗</m:t>
                              </m:r>
                            </m:sub>
                            <m:sup>
                              <m:r>
                                <a:rPr lang="en-US" sz="2000" i="1">
                                  <a:latin typeface="Cambria Math" panose="02040503050406030204" pitchFamily="18" charset="0"/>
                                </a:rPr>
                                <m:t>𝑙</m:t>
                              </m:r>
                            </m:sup>
                          </m:sSubSup>
                        </m:num>
                        <m:den>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𝑖𝑗</m:t>
                              </m:r>
                            </m:sub>
                            <m:sup>
                              <m:r>
                                <a:rPr lang="en-US" sz="2000" i="1">
                                  <a:latin typeface="Cambria Math" panose="02040503050406030204" pitchFamily="18" charset="0"/>
                                </a:rPr>
                                <m:t>𝑙</m:t>
                              </m:r>
                            </m:sup>
                          </m:sSubSup>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𝑒</m:t>
                          </m:r>
                        </m:e>
                        <m:sub>
                          <m:r>
                            <a:rPr lang="en-US" sz="2000" i="1">
                              <a:latin typeface="Cambria Math" panose="02040503050406030204" pitchFamily="18" charset="0"/>
                            </a:rPr>
                            <m:t>𝑗</m:t>
                          </m:r>
                        </m:sub>
                        <m:sup>
                          <m:r>
                            <a:rPr lang="en-US" sz="2000" i="1">
                              <a:latin typeface="Cambria Math" panose="02040503050406030204" pitchFamily="18" charset="0"/>
                            </a:rPr>
                            <m:t>𝑙</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panose="02040503050406030204" pitchFamily="18" charset="0"/>
                            </a:rPr>
                            <m:t>𝑖</m:t>
                          </m:r>
                        </m:sub>
                        <m:sup>
                          <m:r>
                            <a:rPr lang="en-US" sz="2000" i="1">
                              <a:latin typeface="Cambria Math" panose="02040503050406030204" pitchFamily="18" charset="0"/>
                            </a:rPr>
                            <m:t>𝑙</m:t>
                          </m:r>
                          <m:r>
                            <a:rPr lang="en-US" sz="2000" i="1">
                              <a:latin typeface="Cambria Math" panose="02040503050406030204" pitchFamily="18" charset="0"/>
                            </a:rPr>
                            <m:t>−1</m:t>
                          </m:r>
                        </m:sup>
                      </m:sSubSup>
                    </m:oMath>
                  </m:oMathPara>
                </a14:m>
                <a:endParaRPr lang="en-US" sz="2000" smtClean="0">
                  <a:latin typeface="Calibri" panose="020F0502020204030204" pitchFamily="34" charset="0"/>
                  <a:cs typeface="Calibri" panose="020F0502020204030204" pitchFamily="34" charset="0"/>
                </a:endParaRPr>
              </a:p>
              <a:p>
                <a:pPr>
                  <a:lnSpc>
                    <a:spcPct val="120000"/>
                  </a:lnSpc>
                </a:pPr>
                <a:r>
                  <a:rPr lang="en-US" sz="2200" smtClean="0">
                    <a:latin typeface="Calibri" panose="020F0502020204030204" pitchFamily="34" charset="0"/>
                    <a:cs typeface="Calibri" panose="020F0502020204030204" pitchFamily="34" charset="0"/>
                  </a:rPr>
                  <a:t>     Trong đó:</a:t>
                </a:r>
              </a:p>
              <a:p>
                <a:pPr>
                  <a:lnSpc>
                    <a:spcPct val="120000"/>
                  </a:lnSpc>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𝑒</m:t>
                          </m:r>
                        </m:e>
                        <m:sub>
                          <m:r>
                            <a:rPr lang="en-US" sz="2000" i="1">
                              <a:latin typeface="Cambria Math" panose="02040503050406030204" pitchFamily="18" charset="0"/>
                            </a:rPr>
                            <m:t>𝑗</m:t>
                          </m:r>
                        </m:sub>
                        <m:sup>
                          <m:r>
                            <a:rPr lang="en-US" sz="2000" i="1">
                              <a:latin typeface="Cambria Math" panose="02040503050406030204" pitchFamily="18" charset="0"/>
                            </a:rPr>
                            <m:t>𝑙</m:t>
                          </m:r>
                        </m:sup>
                      </m:sSubSup>
                      <m:r>
                        <a:rPr lang="en-US" sz="2000" i="1">
                          <a:latin typeface="Cambria Math" panose="02040503050406030204" pitchFamily="18" charset="0"/>
                        </a:rPr>
                        <m:t>=</m:t>
                      </m:r>
                      <m:d>
                        <m:dPr>
                          <m:ctrlPr>
                            <a:rPr lang="en-US" sz="2000" i="1">
                              <a:latin typeface="Cambria Math" panose="02040503050406030204" pitchFamily="18" charset="0"/>
                            </a:rPr>
                          </m:ctrlPr>
                        </m:dPr>
                        <m:e>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𝑘</m:t>
                              </m:r>
                              <m:r>
                                <a:rPr lang="en-US" sz="2000" i="1">
                                  <a:latin typeface="Cambria Math" panose="02040503050406030204" pitchFamily="18" charset="0"/>
                                </a:rPr>
                                <m:t>=1</m:t>
                              </m:r>
                            </m:sub>
                            <m:sup>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𝑙</m:t>
                                  </m:r>
                                  <m:r>
                                    <a:rPr lang="en-US" sz="2000" i="1">
                                      <a:latin typeface="Cambria Math" panose="02040503050406030204" pitchFamily="18" charset="0"/>
                                    </a:rPr>
                                    <m:t>+1</m:t>
                                  </m:r>
                                </m:sup>
                              </m:sSup>
                            </m:sup>
                            <m:e>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𝐽</m:t>
                                  </m:r>
                                </m:num>
                                <m:den>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𝑧</m:t>
                                      </m:r>
                                    </m:e>
                                    <m:sub>
                                      <m:r>
                                        <a:rPr lang="en-US" sz="2000" i="1">
                                          <a:latin typeface="Cambria Math" panose="02040503050406030204" pitchFamily="18" charset="0"/>
                                        </a:rPr>
                                        <m:t>𝑘</m:t>
                                      </m:r>
                                    </m:sub>
                                    <m:sup>
                                      <m:r>
                                        <a:rPr lang="en-US" sz="2000" i="1">
                                          <a:latin typeface="Cambria Math" panose="02040503050406030204" pitchFamily="18" charset="0"/>
                                        </a:rPr>
                                        <m:t>𝑙</m:t>
                                      </m:r>
                                      <m:r>
                                        <a:rPr lang="en-US" sz="2000" i="1">
                                          <a:latin typeface="Cambria Math" panose="02040503050406030204" pitchFamily="18" charset="0"/>
                                        </a:rPr>
                                        <m:t>+1</m:t>
                                      </m:r>
                                    </m:sup>
                                  </m:sSubSup>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𝑧</m:t>
                                      </m:r>
                                    </m:e>
                                    <m:sub>
                                      <m:r>
                                        <a:rPr lang="en-US" sz="2000" i="1">
                                          <a:latin typeface="Cambria Math" panose="02040503050406030204" pitchFamily="18" charset="0"/>
                                        </a:rPr>
                                        <m:t>𝑘</m:t>
                                      </m:r>
                                    </m:sub>
                                    <m:sup>
                                      <m:r>
                                        <a:rPr lang="en-US" sz="2000" i="1">
                                          <a:latin typeface="Cambria Math" panose="02040503050406030204" pitchFamily="18" charset="0"/>
                                        </a:rPr>
                                        <m:t>𝑙</m:t>
                                      </m:r>
                                      <m:r>
                                        <a:rPr lang="en-US" sz="2000" i="1">
                                          <a:latin typeface="Cambria Math" panose="02040503050406030204" pitchFamily="18" charset="0"/>
                                        </a:rPr>
                                        <m:t>+1</m:t>
                                      </m:r>
                                    </m:sup>
                                  </m:sSubSup>
                                </m:num>
                                <m:den>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panose="02040503050406030204" pitchFamily="18" charset="0"/>
                                        </a:rPr>
                                        <m:t>𝑗</m:t>
                                      </m:r>
                                    </m:sub>
                                    <m:sup>
                                      <m:r>
                                        <a:rPr lang="en-US" sz="2000" i="1">
                                          <a:latin typeface="Cambria Math" panose="02040503050406030204" pitchFamily="18" charset="0"/>
                                        </a:rPr>
                                        <m:t>𝑙</m:t>
                                      </m:r>
                                    </m:sup>
                                  </m:sSubSup>
                                </m:den>
                              </m:f>
                            </m:e>
                          </m:nary>
                        </m:e>
                      </m:d>
                      <m:sSup>
                        <m:sSupPr>
                          <m:ctrlPr>
                            <a:rPr lang="en-US" sz="2000" i="1">
                              <a:latin typeface="Cambria Math" panose="02040503050406030204" pitchFamily="18" charset="0"/>
                            </a:rPr>
                          </m:ctrlPr>
                        </m:sSupPr>
                        <m:e>
                          <m:r>
                            <a:rPr lang="en-US" sz="2000" i="1">
                              <a:latin typeface="Cambria Math" panose="02040503050406030204" pitchFamily="18" charset="0"/>
                            </a:rPr>
                            <m:t>𝑓</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𝑧</m:t>
                              </m:r>
                            </m:e>
                            <m:sub>
                              <m:r>
                                <a:rPr lang="en-US" sz="2000" i="1">
                                  <a:latin typeface="Cambria Math" panose="02040503050406030204" pitchFamily="18" charset="0"/>
                                </a:rPr>
                                <m:t>𝑗</m:t>
                              </m:r>
                            </m:sub>
                            <m:sup>
                              <m:r>
                                <a:rPr lang="en-US" sz="2000" i="1">
                                  <a:latin typeface="Cambria Math" panose="02040503050406030204" pitchFamily="18" charset="0"/>
                                </a:rPr>
                                <m:t>𝑙</m:t>
                              </m:r>
                            </m:sup>
                          </m:sSubSup>
                        </m:e>
                      </m:d>
                      <m:r>
                        <a:rPr lang="en-US" sz="2000" i="1">
                          <a:latin typeface="Cambria Math" panose="02040503050406030204" pitchFamily="18" charset="0"/>
                        </a:rPr>
                        <m:t>=</m:t>
                      </m:r>
                      <m:d>
                        <m:dPr>
                          <m:ctrlPr>
                            <a:rPr lang="en-US" sz="2000" i="1">
                              <a:latin typeface="Cambria Math" panose="02040503050406030204" pitchFamily="18" charset="0"/>
                            </a:rPr>
                          </m:ctrlPr>
                        </m:dPr>
                        <m:e>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𝑘</m:t>
                              </m:r>
                              <m:r>
                                <a:rPr lang="en-US" sz="2000" i="1">
                                  <a:latin typeface="Cambria Math" panose="02040503050406030204" pitchFamily="18" charset="0"/>
                                </a:rPr>
                                <m:t>=1</m:t>
                              </m:r>
                            </m:sub>
                            <m:sup>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𝑙</m:t>
                                  </m:r>
                                  <m:r>
                                    <a:rPr lang="en-US" sz="2000" i="1">
                                      <a:latin typeface="Cambria Math" panose="02040503050406030204" pitchFamily="18" charset="0"/>
                                    </a:rPr>
                                    <m:t>+1</m:t>
                                  </m:r>
                                </m:sup>
                              </m:sSup>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𝑒</m:t>
                                  </m:r>
                                </m:e>
                                <m:sub>
                                  <m:r>
                                    <a:rPr lang="en-US" sz="2000" i="1">
                                      <a:latin typeface="Cambria Math" panose="02040503050406030204" pitchFamily="18" charset="0"/>
                                    </a:rPr>
                                    <m:t>𝑘</m:t>
                                  </m:r>
                                </m:sub>
                                <m:sup>
                                  <m:r>
                                    <a:rPr lang="en-US" sz="2000" i="1">
                                      <a:latin typeface="Cambria Math" panose="02040503050406030204" pitchFamily="18" charset="0"/>
                                    </a:rPr>
                                    <m:t>𝑙</m:t>
                                  </m:r>
                                  <m:r>
                                    <a:rPr lang="en-US" sz="2000" i="1">
                                      <a:latin typeface="Cambria Math" panose="02040503050406030204" pitchFamily="18" charset="0"/>
                                    </a:rPr>
                                    <m:t>+1</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𝑗𝑘</m:t>
                                  </m:r>
                                </m:sub>
                                <m:sup>
                                  <m:r>
                                    <a:rPr lang="en-US" sz="2000" i="1">
                                      <a:latin typeface="Cambria Math" panose="02040503050406030204" pitchFamily="18" charset="0"/>
                                    </a:rPr>
                                    <m:t>𝑙</m:t>
                                  </m:r>
                                  <m:r>
                                    <a:rPr lang="en-US" sz="2000" i="1">
                                      <a:latin typeface="Cambria Math" panose="02040503050406030204" pitchFamily="18" charset="0"/>
                                    </a:rPr>
                                    <m:t>+1</m:t>
                                  </m:r>
                                </m:sup>
                              </m:sSubSup>
                            </m:e>
                          </m:nary>
                        </m:e>
                      </m:d>
                      <m:sSup>
                        <m:sSupPr>
                          <m:ctrlPr>
                            <a:rPr lang="en-US" sz="2000" i="1">
                              <a:latin typeface="Cambria Math" panose="02040503050406030204" pitchFamily="18" charset="0"/>
                            </a:rPr>
                          </m:ctrlPr>
                        </m:sSupPr>
                        <m:e>
                          <m:r>
                            <a:rPr lang="en-US" sz="2000" i="1">
                              <a:latin typeface="Cambria Math" panose="02040503050406030204" pitchFamily="18" charset="0"/>
                            </a:rPr>
                            <m:t>𝑓</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𝑧</m:t>
                              </m:r>
                            </m:e>
                            <m:sub>
                              <m:r>
                                <a:rPr lang="en-US" sz="2000" i="1">
                                  <a:latin typeface="Cambria Math" panose="02040503050406030204" pitchFamily="18" charset="0"/>
                                </a:rPr>
                                <m:t>𝑗</m:t>
                              </m:r>
                            </m:sub>
                            <m:sup>
                              <m:r>
                                <a:rPr lang="en-US" sz="2000" i="1">
                                  <a:latin typeface="Cambria Math" panose="02040503050406030204" pitchFamily="18" charset="0"/>
                                </a:rPr>
                                <m:t>𝑙</m:t>
                              </m:r>
                            </m:sup>
                          </m:sSubSup>
                        </m:e>
                      </m:d>
                    </m:oMath>
                  </m:oMathPara>
                </a14:m>
                <a:endParaRPr lang="en-US" sz="2000" smtClean="0">
                  <a:latin typeface="Calibri" panose="020F0502020204030204" pitchFamily="34" charset="0"/>
                  <a:cs typeface="Calibri" panose="020F0502020204030204" pitchFamily="34" charset="0"/>
                </a:endParaRPr>
              </a:p>
              <a:p>
                <a:pPr marL="285750" indent="-285750">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Đạo hàm của J theo một thành phần bias:</a:t>
                </a:r>
              </a:p>
              <a:p>
                <a:pPr>
                  <a:lnSpc>
                    <a:spcPct val="120000"/>
                  </a:lnSpc>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𝐽</m:t>
                          </m:r>
                        </m:num>
                        <m:den>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𝑏</m:t>
                              </m:r>
                            </m:e>
                            <m:sub>
                              <m:r>
                                <a:rPr lang="en-US" sz="2000" i="1">
                                  <a:latin typeface="Cambria Math" panose="02040503050406030204" pitchFamily="18" charset="0"/>
                                </a:rPr>
                                <m:t>𝑗</m:t>
                              </m:r>
                            </m:sub>
                            <m:sup>
                              <m:r>
                                <a:rPr lang="en-US" sz="2000" i="1">
                                  <a:latin typeface="Cambria Math" panose="02040503050406030204" pitchFamily="18" charset="0"/>
                                </a:rPr>
                                <m:t>𝑙</m:t>
                              </m:r>
                            </m:sup>
                          </m:sSubSup>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𝑒</m:t>
                          </m:r>
                        </m:e>
                        <m:sub>
                          <m:r>
                            <a:rPr lang="en-US" sz="2000" i="1">
                              <a:latin typeface="Cambria Math" panose="02040503050406030204" pitchFamily="18" charset="0"/>
                            </a:rPr>
                            <m:t>𝑗</m:t>
                          </m:r>
                        </m:sub>
                        <m:sup>
                          <m:r>
                            <a:rPr lang="en-US" sz="2000" i="1">
                              <a:latin typeface="Cambria Math" panose="02040503050406030204" pitchFamily="18" charset="0"/>
                            </a:rPr>
                            <m:t>𝑙</m:t>
                          </m:r>
                        </m:sup>
                      </m:sSubSup>
                    </m:oMath>
                  </m:oMathPara>
                </a14:m>
                <a:endParaRPr lang="en-US" sz="2000">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345170" y="1259327"/>
                <a:ext cx="7134582" cy="5442644"/>
              </a:xfrm>
              <a:prstGeom prst="rect">
                <a:avLst/>
              </a:prstGeom>
              <a:blipFill>
                <a:blip r:embed="rId2"/>
                <a:stretch>
                  <a:fillRect l="-1026" r="-1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82166" y="675267"/>
                <a:ext cx="3970831" cy="3810338"/>
              </a:xfrm>
              <a:prstGeom prst="rect">
                <a:avLst/>
              </a:prstGeom>
            </p:spPr>
            <p:txBody>
              <a:bodyPr wrap="none">
                <a:spAutoFit/>
              </a:bodyPr>
              <a:lstStyle/>
              <a:p>
                <a:pPr marL="342900" indent="-342900">
                  <a:buFont typeface="Arial" panose="020B0604020202020204" pitchFamily="34" charset="0"/>
                  <a:buChar char="•"/>
                </a:pPr>
                <a:r>
                  <a:rPr lang="en-US" sz="2200" smtClean="0">
                    <a:latin typeface="Calibri" panose="020F0502020204030204" pitchFamily="34" charset="0"/>
                    <a:cs typeface="Calibri" panose="020F0502020204030204" pitchFamily="34" charset="0"/>
                  </a:rPr>
                  <a:t>Cập nhật trọng số và bias:</a:t>
                </a:r>
              </a:p>
              <a:p>
                <a:pPr>
                  <a:lnSpc>
                    <a:spcPct val="120000"/>
                  </a:lnSpc>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𝑙</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𝑙</m:t>
                          </m:r>
                        </m:sup>
                      </m:sSup>
                      <m:r>
                        <a:rPr lang="en-US" sz="2000" i="1">
                          <a:latin typeface="Cambria Math" panose="02040503050406030204" pitchFamily="18" charset="0"/>
                        </a:rPr>
                        <m:t>−</m:t>
                      </m:r>
                      <m:r>
                        <a:rPr lang="en-US" sz="2000" i="1">
                          <a:latin typeface="Cambria Math" panose="02040503050406030204" pitchFamily="18" charset="0"/>
                        </a:rPr>
                        <m:t>𝜂</m:t>
                      </m:r>
                      <m:sSub>
                        <m:sSubPr>
                          <m:ctrlPr>
                            <a:rPr lang="en-US" sz="2000" i="1">
                              <a:latin typeface="Cambria Math" panose="02040503050406030204" pitchFamily="18" charset="0"/>
                            </a:rPr>
                          </m:ctrlPr>
                        </m:sSubPr>
                        <m:e>
                          <m:r>
                            <a:rPr lang="en-US" sz="2000">
                              <a:latin typeface="Cambria Math" panose="02040503050406030204" pitchFamily="18" charset="0"/>
                            </a:rPr>
                            <m:t>𝛻</m:t>
                          </m:r>
                        </m:e>
                        <m:sub>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𝑙</m:t>
                              </m:r>
                            </m:sup>
                          </m:sSup>
                        </m:sub>
                      </m:sSub>
                      <m:r>
                        <a:rPr lang="en-US" sz="2000" i="1">
                          <a:latin typeface="Cambria Math" panose="02040503050406030204" pitchFamily="18" charset="0"/>
                        </a:rPr>
                        <m:t>𝐽</m:t>
                      </m:r>
                    </m:oMath>
                  </m:oMathPara>
                </a14:m>
                <a:endParaRPr lang="en-US" sz="2000" smtClean="0">
                  <a:latin typeface="Calibri" panose="020F0502020204030204" pitchFamily="34" charset="0"/>
                  <a:cs typeface="Calibri" panose="020F0502020204030204" pitchFamily="34" charset="0"/>
                </a:endParaRPr>
              </a:p>
              <a:p>
                <a:pPr>
                  <a:lnSpc>
                    <a:spcPct val="120000"/>
                  </a:lnSpc>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𝑙</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𝑙</m:t>
                          </m:r>
                        </m:sup>
                      </m:sSup>
                      <m:r>
                        <a:rPr lang="en-US" sz="2000" i="1">
                          <a:latin typeface="Cambria Math" panose="02040503050406030204" pitchFamily="18" charset="0"/>
                        </a:rPr>
                        <m:t>−</m:t>
                      </m:r>
                      <m:r>
                        <a:rPr lang="en-US" sz="2000" i="1">
                          <a:latin typeface="Cambria Math" panose="02040503050406030204" pitchFamily="18" charset="0"/>
                        </a:rPr>
                        <m:t>𝜂</m:t>
                      </m:r>
                      <m:sSub>
                        <m:sSubPr>
                          <m:ctrlPr>
                            <a:rPr lang="en-US" sz="2000" i="1">
                              <a:latin typeface="Cambria Math" panose="02040503050406030204" pitchFamily="18" charset="0"/>
                            </a:rPr>
                          </m:ctrlPr>
                        </m:sSubPr>
                        <m:e>
                          <m:r>
                            <a:rPr lang="en-US" sz="2000">
                              <a:latin typeface="Cambria Math" panose="02040503050406030204" pitchFamily="18" charset="0"/>
                            </a:rPr>
                            <m:t>𝛻</m:t>
                          </m:r>
                        </m:e>
                        <m:sub>
                          <m:sSup>
                            <m:sSupPr>
                              <m:ctrlPr>
                                <a:rPr lang="en-US" sz="2000"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𝑙</m:t>
                              </m:r>
                            </m:sup>
                          </m:sSup>
                        </m:sub>
                      </m:sSub>
                      <m:r>
                        <a:rPr lang="en-US" sz="2000" i="1">
                          <a:latin typeface="Cambria Math" panose="02040503050406030204" pitchFamily="18" charset="0"/>
                        </a:rPr>
                        <m:t>𝐽</m:t>
                      </m:r>
                    </m:oMath>
                  </m:oMathPara>
                </a14:m>
                <a:endParaRPr lang="en-US" sz="2000" smtClean="0">
                  <a:latin typeface="Calibri" panose="020F0502020204030204" pitchFamily="34" charset="0"/>
                  <a:cs typeface="Calibri" panose="020F0502020204030204" pitchFamily="34" charset="0"/>
                </a:endParaRPr>
              </a:p>
              <a:p>
                <a:pPr>
                  <a:lnSpc>
                    <a:spcPct val="120000"/>
                  </a:lnSpc>
                </a:pPr>
                <a:r>
                  <a:rPr lang="en-US" sz="2200" smtClean="0">
                    <a:latin typeface="Calibri" panose="020F0502020204030204" pitchFamily="34" charset="0"/>
                    <a:cs typeface="Calibri" panose="020F0502020204030204" pitchFamily="34" charset="0"/>
                  </a:rPr>
                  <a:t>      Trong đó:</a:t>
                </a:r>
              </a:p>
              <a:p>
                <a:pPr>
                  <a:lnSpc>
                    <a:spcPct val="120000"/>
                  </a:lnSpc>
                </a:pPr>
                <a:r>
                  <a:rPr lang="en-US" sz="2200">
                    <a:latin typeface="Calibri" panose="020F0502020204030204" pitchFamily="34" charset="0"/>
                    <a:cs typeface="Calibri" panose="020F0502020204030204" pitchFamily="34" charset="0"/>
                  </a:rPr>
                  <a:t> </a:t>
                </a:r>
                <a:r>
                  <a:rPr lang="en-US" sz="2200" smtClean="0">
                    <a:latin typeface="Calibri" panose="020F0502020204030204" pitchFamily="34" charset="0"/>
                    <a:cs typeface="Calibri" panose="020F0502020204030204" pitchFamily="34" charset="0"/>
                  </a:rPr>
                  <a:t>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𝑊</m:t>
                        </m:r>
                      </m:e>
                      <m:sup>
                        <m:r>
                          <a:rPr lang="en-US" sz="2200" i="1">
                            <a:latin typeface="Cambria Math" panose="02040503050406030204" pitchFamily="18" charset="0"/>
                          </a:rPr>
                          <m:t>𝑙</m:t>
                        </m:r>
                      </m:sup>
                    </m:sSup>
                  </m:oMath>
                </a14:m>
                <a:r>
                  <a:rPr lang="en-US" sz="2200" smtClean="0">
                    <a:latin typeface="Calibri" panose="020F0502020204030204" pitchFamily="34" charset="0"/>
                    <a:cs typeface="Calibri" panose="020F0502020204030204" pitchFamily="34" charset="0"/>
                  </a:rPr>
                  <a:t>: ma trận trọng số lớp l</a:t>
                </a:r>
              </a:p>
              <a:p>
                <a:pPr>
                  <a:lnSpc>
                    <a:spcPct val="120000"/>
                  </a:lnSpc>
                </a:pPr>
                <a:r>
                  <a:rPr lang="en-US" sz="2200" smtClean="0"/>
                  <a:t>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𝑏</m:t>
                        </m:r>
                      </m:e>
                      <m:sup>
                        <m:r>
                          <a:rPr lang="en-US" sz="2200" i="1">
                            <a:latin typeface="Cambria Math" panose="02040503050406030204" pitchFamily="18" charset="0"/>
                          </a:rPr>
                          <m:t>𝑙</m:t>
                        </m:r>
                      </m:sup>
                    </m:sSup>
                  </m:oMath>
                </a14:m>
                <a:r>
                  <a:rPr lang="en-US" sz="2200" smtClean="0">
                    <a:latin typeface="Calibri" panose="020F0502020204030204" pitchFamily="34" charset="0"/>
                    <a:cs typeface="Calibri" panose="020F0502020204030204" pitchFamily="34" charset="0"/>
                  </a:rPr>
                  <a:t>: ma trận bias lớp l</a:t>
                </a:r>
                <a:r>
                  <a:rPr lang="en-US" sz="2200">
                    <a:latin typeface="Calibri" panose="020F0502020204030204" pitchFamily="34" charset="0"/>
                    <a:cs typeface="Calibri" panose="020F0502020204030204" pitchFamily="34" charset="0"/>
                  </a:rPr>
                  <a:t>	</a:t>
                </a:r>
                <a:r>
                  <a:rPr lang="en-US" sz="2200" smtClean="0">
                    <a:latin typeface="Calibri" panose="020F0502020204030204" pitchFamily="34" charset="0"/>
                    <a:cs typeface="Calibri" panose="020F0502020204030204" pitchFamily="34" charset="0"/>
                  </a:rPr>
                  <a:t>	</a:t>
                </a:r>
              </a:p>
              <a:p>
                <a:pPr lvl="0">
                  <a:lnSpc>
                    <a:spcPct val="120000"/>
                  </a:lnSpc>
                </a:pPr>
                <a:r>
                  <a:rPr lang="en-US" sz="2200" smtClean="0"/>
                  <a:t>      </a:t>
                </a:r>
                <a14:m>
                  <m:oMath xmlns:m="http://schemas.openxmlformats.org/officeDocument/2006/math">
                    <m:r>
                      <a:rPr lang="en-US" sz="2200" i="1">
                        <a:latin typeface="Cambria Math" panose="02040503050406030204" pitchFamily="18" charset="0"/>
                      </a:rPr>
                      <m:t>𝜂</m:t>
                    </m:r>
                  </m:oMath>
                </a14:m>
                <a:r>
                  <a:rPr lang="en-US" sz="2200">
                    <a:latin typeface="Calibri" panose="020F0502020204030204" pitchFamily="34" charset="0"/>
                    <a:cs typeface="Calibri" panose="020F0502020204030204" pitchFamily="34" charset="0"/>
                  </a:rPr>
                  <a:t>: </a:t>
                </a:r>
                <a:r>
                  <a:rPr lang="en-US" sz="2200" smtClean="0">
                    <a:latin typeface="Calibri" panose="020F0502020204030204" pitchFamily="34" charset="0"/>
                    <a:cs typeface="Calibri" panose="020F0502020204030204" pitchFamily="34" charset="0"/>
                  </a:rPr>
                  <a:t>tốc độ </a:t>
                </a:r>
                <a:r>
                  <a:rPr lang="en-US" sz="2200">
                    <a:latin typeface="Calibri" panose="020F0502020204030204" pitchFamily="34" charset="0"/>
                    <a:cs typeface="Calibri" panose="020F0502020204030204" pitchFamily="34" charset="0"/>
                  </a:rPr>
                  <a:t>học, luôn lớn hơn 0</a:t>
                </a:r>
              </a:p>
              <a:p>
                <a:pPr lvl="0">
                  <a:lnSpc>
                    <a:spcPct val="120000"/>
                  </a:lnSpc>
                </a:pPr>
                <a:r>
                  <a:rPr lang="en-US" sz="2200" smtClean="0"/>
                  <a:t>      </a:t>
                </a:r>
                <a14:m>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m:t>
                        </m:r>
                      </m:e>
                      <m:sub>
                        <m:sSup>
                          <m:sSupPr>
                            <m:ctrlPr>
                              <a:rPr lang="en-US" sz="2200" i="1">
                                <a:latin typeface="Cambria Math" panose="02040503050406030204" pitchFamily="18" charset="0"/>
                              </a:rPr>
                            </m:ctrlPr>
                          </m:sSupPr>
                          <m:e>
                            <m:r>
                              <a:rPr lang="en-US" sz="2200" i="1">
                                <a:latin typeface="Cambria Math" panose="02040503050406030204" pitchFamily="18" charset="0"/>
                              </a:rPr>
                              <m:t>𝑊</m:t>
                            </m:r>
                          </m:e>
                          <m:sup>
                            <m:r>
                              <a:rPr lang="en-US" sz="2200" i="1">
                                <a:latin typeface="Cambria Math" panose="02040503050406030204" pitchFamily="18" charset="0"/>
                              </a:rPr>
                              <m:t>𝑙</m:t>
                            </m:r>
                          </m:sup>
                        </m:sSup>
                      </m:sub>
                    </m:sSub>
                    <m:r>
                      <a:rPr lang="en-US" sz="2200" i="1">
                        <a:latin typeface="Cambria Math" panose="02040503050406030204" pitchFamily="18" charset="0"/>
                      </a:rPr>
                      <m:t>𝐽</m:t>
                    </m:r>
                  </m:oMath>
                </a14:m>
                <a:r>
                  <a:rPr lang="en-US" sz="2200">
                    <a:latin typeface="Calibri" panose="020F0502020204030204" pitchFamily="34" charset="0"/>
                    <a:cs typeface="Calibri" panose="020F0502020204030204" pitchFamily="34" charset="0"/>
                  </a:rPr>
                  <a:t>: đạo hàm của J theo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𝑊</m:t>
                        </m:r>
                      </m:e>
                      <m:sup>
                        <m:r>
                          <a:rPr lang="en-US" sz="2200" i="1">
                            <a:latin typeface="Cambria Math" panose="02040503050406030204" pitchFamily="18" charset="0"/>
                          </a:rPr>
                          <m:t>𝑙</m:t>
                        </m:r>
                      </m:sup>
                    </m:sSup>
                  </m:oMath>
                </a14:m>
                <a:endParaRPr lang="en-US" sz="2200">
                  <a:latin typeface="Calibri" panose="020F0502020204030204" pitchFamily="34" charset="0"/>
                  <a:cs typeface="Calibri" panose="020F0502020204030204" pitchFamily="34" charset="0"/>
                </a:endParaRPr>
              </a:p>
              <a:p>
                <a:pPr lvl="0">
                  <a:lnSpc>
                    <a:spcPct val="120000"/>
                  </a:lnSpc>
                </a:pPr>
                <a:r>
                  <a:rPr lang="en-US" sz="2200" smtClean="0"/>
                  <a:t>      </a:t>
                </a:r>
                <a14:m>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m:t>
                        </m:r>
                      </m:e>
                      <m:sub>
                        <m:sSup>
                          <m:sSupPr>
                            <m:ctrlPr>
                              <a:rPr lang="en-US" sz="2200" i="1">
                                <a:latin typeface="Cambria Math" panose="02040503050406030204" pitchFamily="18" charset="0"/>
                              </a:rPr>
                            </m:ctrlPr>
                          </m:sSupPr>
                          <m:e>
                            <m:r>
                              <a:rPr lang="en-US" sz="2200" i="1">
                                <a:latin typeface="Cambria Math" panose="02040503050406030204" pitchFamily="18" charset="0"/>
                              </a:rPr>
                              <m:t>𝑏</m:t>
                            </m:r>
                          </m:e>
                          <m:sup>
                            <m:r>
                              <a:rPr lang="en-US" sz="2200" i="1">
                                <a:latin typeface="Cambria Math" panose="02040503050406030204" pitchFamily="18" charset="0"/>
                              </a:rPr>
                              <m:t>𝑙</m:t>
                            </m:r>
                          </m:sup>
                        </m:sSup>
                      </m:sub>
                    </m:sSub>
                    <m:r>
                      <a:rPr lang="en-US" sz="2200" i="1">
                        <a:latin typeface="Cambria Math" panose="02040503050406030204" pitchFamily="18" charset="0"/>
                      </a:rPr>
                      <m:t>𝐽</m:t>
                    </m:r>
                  </m:oMath>
                </a14:m>
                <a:r>
                  <a:rPr lang="en-US" sz="2200">
                    <a:latin typeface="Calibri" panose="020F0502020204030204" pitchFamily="34" charset="0"/>
                    <a:cs typeface="Calibri" panose="020F0502020204030204" pitchFamily="34" charset="0"/>
                  </a:rPr>
                  <a:t>: đạo hàm của J theo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𝑏</m:t>
                        </m:r>
                      </m:e>
                      <m:sup>
                        <m:r>
                          <a:rPr lang="en-US" sz="2200" i="1">
                            <a:latin typeface="Cambria Math" panose="02040503050406030204" pitchFamily="18" charset="0"/>
                          </a:rPr>
                          <m:t>𝑙</m:t>
                        </m:r>
                      </m:sup>
                    </m:sSup>
                  </m:oMath>
                </a14:m>
                <a:endParaRPr lang="en-US" sz="2200" smtClean="0">
                  <a:latin typeface="Calibri" panose="020F0502020204030204" pitchFamily="34" charset="0"/>
                  <a:cs typeface="Calibri" panose="020F0502020204030204" pitchFamily="34"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7782166" y="675267"/>
                <a:ext cx="3970831" cy="3810338"/>
              </a:xfrm>
              <a:prstGeom prst="rect">
                <a:avLst/>
              </a:prstGeom>
              <a:blipFill>
                <a:blip r:embed="rId3"/>
                <a:stretch>
                  <a:fillRect l="-1843" t="-11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214596" y="4399975"/>
                <a:ext cx="4977404" cy="2185214"/>
              </a:xfrm>
              <a:prstGeom prst="rect">
                <a:avLst/>
              </a:prstGeom>
            </p:spPr>
            <p:txBody>
              <a:bodyPr wrap="square">
                <a:spAutoFit/>
              </a:bodyPr>
              <a:lstStyle/>
              <a:p>
                <a:pPr lvl="0" algn="just"/>
                <a:r>
                  <a:rPr lang="en-US" sz="2400" b="1">
                    <a:latin typeface="Calibri" panose="020F0502020204030204" pitchFamily="34" charset="0"/>
                    <a:cs typeface="Calibri" panose="020F0502020204030204" pitchFamily="34" charset="0"/>
                  </a:rPr>
                  <a:t>Stochastic Gradient Descent (SGD</a:t>
                </a:r>
                <a:r>
                  <a:rPr lang="en-US" sz="2400" b="1" smtClean="0">
                    <a:latin typeface="Calibri" panose="020F0502020204030204" pitchFamily="34" charset="0"/>
                    <a:cs typeface="Calibri" panose="020F0502020204030204" pitchFamily="34" charset="0"/>
                  </a:rPr>
                  <a:t>)</a:t>
                </a:r>
              </a:p>
              <a:p>
                <a:pPr marL="342900" lvl="0" indent="-342900" algn="just">
                  <a:buFont typeface="Arial" panose="020B0604020202020204" pitchFamily="34" charset="0"/>
                  <a:buChar char="•"/>
                </a:pPr>
                <a:r>
                  <a:rPr lang="en-US" sz="2200">
                    <a:latin typeface="Calibri" panose="020F0502020204030204" pitchFamily="34" charset="0"/>
                    <a:cs typeface="Calibri" panose="020F0502020204030204" pitchFamily="34" charset="0"/>
                  </a:rPr>
                  <a:t>S</a:t>
                </a:r>
                <a:r>
                  <a:rPr lang="en-US" sz="2200" smtClean="0">
                    <a:latin typeface="Calibri" panose="020F0502020204030204" pitchFamily="34" charset="0"/>
                    <a:cs typeface="Calibri" panose="020F0502020204030204" pitchFamily="34" charset="0"/>
                  </a:rPr>
                  <a:t>ử </a:t>
                </a:r>
                <a:r>
                  <a:rPr lang="en-US" sz="2200">
                    <a:latin typeface="Calibri" panose="020F0502020204030204" pitchFamily="34" charset="0"/>
                    <a:cs typeface="Calibri" panose="020F0502020204030204" pitchFamily="34" charset="0"/>
                  </a:rPr>
                  <a:t>dụng k điểm dữ liệu để cập nhật </a:t>
                </a:r>
                <a14:m>
                  <m:oMath xmlns:m="http://schemas.openxmlformats.org/officeDocument/2006/math">
                    <m:r>
                      <a:rPr lang="en-US" sz="2200" i="1">
                        <a:latin typeface="Cambria Math" panose="02040503050406030204" pitchFamily="18" charset="0"/>
                      </a:rPr>
                      <m:t>𝜃</m:t>
                    </m:r>
                  </m:oMath>
                </a14:m>
                <a:r>
                  <a:rPr lang="en-US" sz="2200">
                    <a:latin typeface="Calibri" panose="020F0502020204030204" pitchFamily="34" charset="0"/>
                    <a:cs typeface="Calibri" panose="020F0502020204030204" pitchFamily="34" charset="0"/>
                  </a:rPr>
                  <a:t> trong một vòng </a:t>
                </a:r>
                <a:r>
                  <a:rPr lang="en-US" sz="2200" smtClean="0">
                    <a:latin typeface="Calibri" panose="020F0502020204030204" pitchFamily="34" charset="0"/>
                    <a:cs typeface="Calibri" panose="020F0502020204030204" pitchFamily="34" charset="0"/>
                  </a:rPr>
                  <a:t>lặp</a:t>
                </a:r>
              </a:p>
              <a:p>
                <a:pPr marL="342900" lvl="0" indent="-342900" algn="just">
                  <a:buFont typeface="Arial" panose="020B0604020202020204" pitchFamily="34" charset="0"/>
                  <a:buChar char="•"/>
                </a:pPr>
                <a:r>
                  <a:rPr lang="en-US" sz="2200" smtClean="0">
                    <a:latin typeface="Calibri" panose="020F0502020204030204" pitchFamily="34" charset="0"/>
                    <a:cs typeface="Calibri" panose="020F0502020204030204" pitchFamily="34" charset="0"/>
                  </a:rPr>
                  <a:t>Mỗi lần duyệt hết các điểm dữ liệu được gọi là một epoch</a:t>
                </a:r>
              </a:p>
              <a:p>
                <a:pPr marL="342900" lvl="0" indent="-342900" algn="just">
                  <a:buFont typeface="Arial" panose="020B0604020202020204" pitchFamily="34" charset="0"/>
                  <a:buChar char="•"/>
                </a:pPr>
                <a:r>
                  <a:rPr lang="en-US" sz="2200" smtClean="0">
                    <a:latin typeface="Calibri" panose="020F0502020204030204" pitchFamily="34" charset="0"/>
                    <a:cs typeface="Calibri" panose="020F0502020204030204" pitchFamily="34" charset="0"/>
                  </a:rPr>
                  <a:t>k: batch size</a:t>
                </a:r>
                <a:endParaRPr lang="en-US" sz="2200">
                  <a:latin typeface="Calibri" panose="020F0502020204030204" pitchFamily="34" charset="0"/>
                  <a:cs typeface="Calibri" panose="020F050202020403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7214596" y="4399975"/>
                <a:ext cx="4977404" cy="2185214"/>
              </a:xfrm>
              <a:prstGeom prst="rect">
                <a:avLst/>
              </a:prstGeom>
              <a:blipFill>
                <a:blip r:embed="rId4"/>
                <a:stretch>
                  <a:fillRect l="-1836" t="-2235" r="-1469" b="-3352"/>
                </a:stretch>
              </a:blipFill>
            </p:spPr>
            <p:txBody>
              <a:bodyPr/>
              <a:lstStyle/>
              <a:p>
                <a:r>
                  <a:rPr lang="en-US">
                    <a:noFill/>
                  </a:rPr>
                  <a:t> </a:t>
                </a:r>
              </a:p>
            </p:txBody>
          </p:sp>
        </mc:Fallback>
      </mc:AlternateContent>
      <p:sp>
        <p:nvSpPr>
          <p:cNvPr id="6" name="Slide Number Placeholder 5"/>
          <p:cNvSpPr>
            <a:spLocks noGrp="1"/>
          </p:cNvSpPr>
          <p:nvPr>
            <p:ph type="sldNum" sz="quarter" idx="4"/>
          </p:nvPr>
        </p:nvSpPr>
        <p:spPr/>
        <p:txBody>
          <a:bodyPr/>
          <a:lstStyle/>
          <a:p>
            <a:fld id="{401CF334-2D5C-4859-84A6-CA7E6E43FAEB}" type="slidenum">
              <a:rPr lang="en-US" smtClean="0"/>
              <a:pPr/>
              <a:t>36</a:t>
            </a:fld>
            <a:endParaRPr lang="en-US" dirty="0"/>
          </a:p>
        </p:txBody>
      </p:sp>
    </p:spTree>
    <p:extLst>
      <p:ext uri="{BB962C8B-B14F-4D97-AF65-F5344CB8AC3E}">
        <p14:creationId xmlns:p14="http://schemas.microsoft.com/office/powerpoint/2010/main" val="293078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FF005091-0DFB-46AE-AD98-8BF70C45A018}"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0" y="382880"/>
            <a:ext cx="4442730"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Cơ sở toán học của VAE</a:t>
            </a:r>
            <a:endParaRPr lang="en-US" sz="3200" b="1" dirty="0" err="1" smtClean="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Rectangle 4"/>
              <p:cNvSpPr/>
              <p:nvPr/>
            </p:nvSpPr>
            <p:spPr>
              <a:xfrm>
                <a:off x="345170" y="798714"/>
                <a:ext cx="11427730" cy="5373779"/>
              </a:xfrm>
              <a:prstGeom prst="rect">
                <a:avLst/>
              </a:prstGeom>
            </p:spPr>
            <p:txBody>
              <a:bodyPr wrap="square">
                <a:spAutoFit/>
              </a:bodyPr>
              <a:lstStyle/>
              <a:p>
                <a:pPr marL="285750" indent="-285750">
                  <a:lnSpc>
                    <a:spcPct val="120000"/>
                  </a:lnSpc>
                  <a:buFont typeface="Arial" panose="020B0604020202020204" pitchFamily="34" charset="0"/>
                  <a:buChar char="•"/>
                </a:pPr>
                <a:r>
                  <a:rPr lang="en-US" sz="2200" smtClean="0">
                    <a:latin typeface="Calibri" panose="020F0502020204030204" pitchFamily="34" charset="0"/>
                    <a:ea typeface="Calibri" panose="020F0502020204030204" pitchFamily="34" charset="0"/>
                    <a:cs typeface="Calibri" panose="020F0502020204030204" pitchFamily="34" charset="0"/>
                  </a:rPr>
                  <a:t>x: biến </a:t>
                </a:r>
                <a:r>
                  <a:rPr lang="en-US" sz="2200">
                    <a:latin typeface="Calibri" panose="020F0502020204030204" pitchFamily="34" charset="0"/>
                    <a:ea typeface="Calibri" panose="020F0502020204030204" pitchFamily="34" charset="0"/>
                    <a:cs typeface="Calibri" panose="020F0502020204030204" pitchFamily="34" charset="0"/>
                  </a:rPr>
                  <a:t>ngẫu nhiên biểu diễn dữ liệu ban </a:t>
                </a:r>
                <a:r>
                  <a:rPr lang="en-US" sz="2200" smtClean="0">
                    <a:latin typeface="Calibri" panose="020F0502020204030204" pitchFamily="34" charset="0"/>
                    <a:ea typeface="Calibri" panose="020F0502020204030204" pitchFamily="34" charset="0"/>
                    <a:cs typeface="Calibri" panose="020F0502020204030204" pitchFamily="34" charset="0"/>
                  </a:rPr>
                  <a:t>đầu</a:t>
                </a:r>
              </a:p>
              <a:p>
                <a:pPr marL="285750" indent="-285750">
                  <a:lnSpc>
                    <a:spcPct val="120000"/>
                  </a:lnSpc>
                  <a:buFont typeface="Arial" panose="020B0604020202020204" pitchFamily="34" charset="0"/>
                  <a:buChar char="•"/>
                </a:pPr>
                <a:r>
                  <a:rPr lang="en-US" sz="2200" smtClean="0">
                    <a:latin typeface="Calibri" panose="020F0502020204030204" pitchFamily="34" charset="0"/>
                    <a:ea typeface="Calibri" panose="020F0502020204030204" pitchFamily="34" charset="0"/>
                    <a:cs typeface="Calibri" panose="020F0502020204030204" pitchFamily="34" charset="0"/>
                  </a:rPr>
                  <a:t>z: </a:t>
                </a:r>
                <a:r>
                  <a:rPr lang="en-US" sz="2200">
                    <a:latin typeface="Calibri" panose="020F0502020204030204" pitchFamily="34" charset="0"/>
                    <a:ea typeface="Calibri" panose="020F0502020204030204" pitchFamily="34" charset="0"/>
                    <a:cs typeface="Calibri" panose="020F0502020204030204" pitchFamily="34" charset="0"/>
                  </a:rPr>
                  <a:t>biến ngẫu nhiên trong không gian </a:t>
                </a:r>
                <a:r>
                  <a:rPr lang="en-US" sz="2200" smtClean="0">
                    <a:latin typeface="Calibri" panose="020F0502020204030204" pitchFamily="34" charset="0"/>
                    <a:ea typeface="Calibri" panose="020F0502020204030204" pitchFamily="34" charset="0"/>
                    <a:cs typeface="Calibri" panose="020F0502020204030204" pitchFamily="34" charset="0"/>
                  </a:rPr>
                  <a:t>ẩn</a:t>
                </a:r>
              </a:p>
              <a:p>
                <a:pPr marL="285750" indent="-285750">
                  <a:lnSpc>
                    <a:spcPct val="120000"/>
                  </a:lnSpc>
                  <a:buFont typeface="Arial" panose="020B0604020202020204" pitchFamily="34" charset="0"/>
                  <a:buChar char="•"/>
                </a:pPr>
                <a:r>
                  <a:rPr lang="en-US" sz="2200" smtClean="0">
                    <a:latin typeface="Calibri" panose="020F0502020204030204" pitchFamily="34" charset="0"/>
                    <a:ea typeface="Calibri" panose="020F0502020204030204" pitchFamily="34" charset="0"/>
                    <a:cs typeface="Calibri" panose="020F0502020204030204" pitchFamily="34" charset="0"/>
                  </a:rPr>
                  <a:t>Giả </a:t>
                </a:r>
                <a:r>
                  <a:rPr lang="en-US" sz="2200">
                    <a:latin typeface="Calibri" panose="020F0502020204030204" pitchFamily="34" charset="0"/>
                    <a:ea typeface="Calibri" panose="020F0502020204030204" pitchFamily="34" charset="0"/>
                    <a:cs typeface="Calibri" panose="020F0502020204030204" pitchFamily="34" charset="0"/>
                  </a:rPr>
                  <a:t>sử z được lấy mẫu từ phân phối </a:t>
                </a:r>
                <a14:m>
                  <m:oMath xmlns:m="http://schemas.openxmlformats.org/officeDocument/2006/math">
                    <m:sSub>
                      <m:sSubPr>
                        <m:ctrlPr>
                          <a:rPr lang="en-US" sz="2200" i="1" baseline="-25000">
                            <a:effectLst/>
                            <a:latin typeface="Cambria Math" panose="02040503050406030204" pitchFamily="18" charset="0"/>
                            <a:cs typeface="Times New Roman" panose="02020603050405020304" pitchFamily="18" charset="0"/>
                          </a:rPr>
                        </m:ctrlPr>
                      </m:sSubPr>
                      <m:e>
                        <m:r>
                          <a:rPr lang="en-US" sz="2200" i="1">
                            <a:latin typeface="Cambria Math" panose="02040503050406030204" pitchFamily="18" charset="0"/>
                            <a:ea typeface="Calibri" panose="020F0502020204030204" pitchFamily="34" charset="0"/>
                            <a:cs typeface="Angsana New"/>
                          </a:rPr>
                          <m:t>𝑝</m:t>
                        </m:r>
                      </m:e>
                      <m:sub>
                        <m:sSup>
                          <m:sSupPr>
                            <m:ctrlPr>
                              <a:rPr lang="en-US" sz="2200" i="1" baseline="-25000">
                                <a:effectLst/>
                                <a:latin typeface="Cambria Math" panose="02040503050406030204" pitchFamily="18" charset="0"/>
                                <a:cs typeface="Times New Roman" panose="02020603050405020304" pitchFamily="18" charset="0"/>
                              </a:rPr>
                            </m:ctrlPr>
                          </m:sSupPr>
                          <m:e>
                            <m:r>
                              <a:rPr lang="en-US" sz="2200" i="1" baseline="-25000">
                                <a:latin typeface="Cambria Math" panose="02040503050406030204" pitchFamily="18" charset="0"/>
                                <a:ea typeface="Calibri" panose="020F0502020204030204" pitchFamily="34" charset="0"/>
                                <a:cs typeface="Times New Roman" panose="02020603050405020304" pitchFamily="18" charset="0"/>
                              </a:rPr>
                              <m:t>𝜃</m:t>
                            </m:r>
                          </m:e>
                          <m:sup>
                            <m:r>
                              <a:rPr lang="en-US" sz="2200" i="1" baseline="-25000">
                                <a:latin typeface="Cambria Math" panose="02040503050406030204" pitchFamily="18" charset="0"/>
                                <a:ea typeface="Calibri" panose="020F0502020204030204" pitchFamily="34" charset="0"/>
                                <a:cs typeface="Times New Roman" panose="02020603050405020304" pitchFamily="18" charset="0"/>
                              </a:rPr>
                              <m:t>∗</m:t>
                            </m:r>
                          </m:sup>
                        </m:sSup>
                      </m:sub>
                    </m:sSub>
                    <m:r>
                      <a:rPr lang="en-US" sz="2200" i="1">
                        <a:latin typeface="Cambria Math" panose="02040503050406030204" pitchFamily="18" charset="0"/>
                        <a:ea typeface="Calibri" panose="020F0502020204030204" pitchFamily="34" charset="0"/>
                        <a:cs typeface="Angsana New"/>
                      </a:rPr>
                      <m:t>(</m:t>
                    </m:r>
                    <m:r>
                      <a:rPr lang="en-US" sz="2200" i="1">
                        <a:latin typeface="Cambria Math" panose="02040503050406030204" pitchFamily="18" charset="0"/>
                        <a:ea typeface="Calibri" panose="020F0502020204030204" pitchFamily="34" charset="0"/>
                        <a:cs typeface="Angsana New"/>
                      </a:rPr>
                      <m:t>𝑧</m:t>
                    </m:r>
                    <m:r>
                      <a:rPr lang="en-US" sz="2200" i="1">
                        <a:latin typeface="Cambria Math" panose="02040503050406030204" pitchFamily="18" charset="0"/>
                        <a:ea typeface="Calibri" panose="020F0502020204030204" pitchFamily="34" charset="0"/>
                        <a:cs typeface="Angsana New"/>
                      </a:rPr>
                      <m:t>)</m:t>
                    </m:r>
                  </m:oMath>
                </a14:m>
                <a:r>
                  <a:rPr lang="en-US" sz="2200">
                    <a:latin typeface="Calibri" panose="020F0502020204030204" pitchFamily="34" charset="0"/>
                    <a:ea typeface="Calibri" panose="020F0502020204030204" pitchFamily="34" charset="0"/>
                    <a:cs typeface="Calibri" panose="020F0502020204030204" pitchFamily="34" charset="0"/>
                  </a:rPr>
                  <a:t>, x được lấy mẫu từ phân phối có điều kiện </a:t>
                </a:r>
                <a14:m>
                  <m:oMath xmlns:m="http://schemas.openxmlformats.org/officeDocument/2006/math">
                    <m:sSub>
                      <m:sSubPr>
                        <m:ctrlPr>
                          <a:rPr lang="en-US" sz="2200" i="1">
                            <a:effectLst/>
                            <a:latin typeface="Cambria Math" panose="02040503050406030204" pitchFamily="18" charset="0"/>
                          </a:rPr>
                        </m:ctrlPr>
                      </m:sSubPr>
                      <m:e>
                        <m:r>
                          <a:rPr lang="en-US" sz="2200" i="1">
                            <a:latin typeface="Cambria Math" panose="02040503050406030204" pitchFamily="18" charset="0"/>
                            <a:ea typeface="Calibri" panose="020F0502020204030204" pitchFamily="34" charset="0"/>
                            <a:cs typeface="Angsana New"/>
                          </a:rPr>
                          <m:t>𝑝</m:t>
                        </m:r>
                      </m:e>
                      <m:sub>
                        <m:sSup>
                          <m:sSupPr>
                            <m:ctrlPr>
                              <a:rPr lang="en-US" sz="2200" i="1">
                                <a:effectLst/>
                                <a:latin typeface="Cambria Math" panose="02040503050406030204" pitchFamily="18" charset="0"/>
                              </a:rPr>
                            </m:ctrlPr>
                          </m:sSupPr>
                          <m:e>
                            <m:r>
                              <a:rPr lang="en-US" sz="2200" i="1">
                                <a:latin typeface="Cambria Math" panose="02040503050406030204" pitchFamily="18" charset="0"/>
                                <a:ea typeface="Calibri" panose="020F0502020204030204" pitchFamily="34" charset="0"/>
                                <a:cs typeface="Angsana New"/>
                              </a:rPr>
                              <m:t>𝜃</m:t>
                            </m:r>
                          </m:e>
                          <m:sup>
                            <m:r>
                              <a:rPr lang="en-US" sz="2200" i="1">
                                <a:latin typeface="Cambria Math" panose="02040503050406030204" pitchFamily="18" charset="0"/>
                                <a:ea typeface="Calibri" panose="020F0502020204030204" pitchFamily="34" charset="0"/>
                                <a:cs typeface="Angsana New"/>
                              </a:rPr>
                              <m:t>∗</m:t>
                            </m:r>
                          </m:sup>
                        </m:sSup>
                      </m:sub>
                    </m:sSub>
                    <m:d>
                      <m:dPr>
                        <m:ctrlPr>
                          <a:rPr lang="en-US" sz="2200" i="1">
                            <a:latin typeface="Cambria Math" panose="02040503050406030204" pitchFamily="18" charset="0"/>
                            <a:ea typeface="Calibri" panose="020F0502020204030204" pitchFamily="34" charset="0"/>
                            <a:cs typeface="Angsana New"/>
                          </a:rPr>
                        </m:ctrlPr>
                      </m:dPr>
                      <m:e>
                        <m:r>
                          <a:rPr lang="en-US" sz="2200" i="1">
                            <a:latin typeface="Cambria Math" panose="02040503050406030204" pitchFamily="18" charset="0"/>
                            <a:ea typeface="Calibri" panose="020F0502020204030204" pitchFamily="34" charset="0"/>
                            <a:cs typeface="Angsana New"/>
                          </a:rPr>
                          <m:t>𝑥</m:t>
                        </m:r>
                      </m:e>
                      <m:e>
                        <m:r>
                          <a:rPr lang="en-US" sz="2200" i="1">
                            <a:latin typeface="Cambria Math" panose="02040503050406030204" pitchFamily="18" charset="0"/>
                            <a:ea typeface="Calibri" panose="020F0502020204030204" pitchFamily="34" charset="0"/>
                            <a:cs typeface="Angsana New"/>
                          </a:rPr>
                          <m:t>𝑧</m:t>
                        </m:r>
                      </m:e>
                    </m:d>
                  </m:oMath>
                </a14:m>
                <a:endParaRPr lang="en-US" sz="2200" smtClean="0">
                  <a:latin typeface="Calibri" panose="020F0502020204030204" pitchFamily="34" charset="0"/>
                  <a:ea typeface="Calibri" panose="020F0502020204030204" pitchFamily="34" charset="0"/>
                  <a:cs typeface="Angsana New"/>
                </a:endParaRPr>
              </a:p>
              <a:p>
                <a:pPr marL="285750" indent="-285750">
                  <a:lnSpc>
                    <a:spcPct val="120000"/>
                  </a:lnSpc>
                  <a:buFont typeface="Arial" panose="020B0604020202020204" pitchFamily="34" charset="0"/>
                  <a:buChar char="•"/>
                </a:pPr>
                <a:r>
                  <a:rPr lang="en-US" sz="2200" smtClean="0">
                    <a:latin typeface="Calibri" panose="020F0502020204030204" pitchFamily="34" charset="0"/>
                    <a:ea typeface="Calibri" panose="020F0502020204030204" pitchFamily="34" charset="0"/>
                    <a:cs typeface="Calibri" panose="020F0502020204030204" pitchFamily="34" charset="0"/>
                  </a:rPr>
                  <a:t> Giả </a:t>
                </a:r>
                <a:r>
                  <a:rPr lang="en-US" sz="2200">
                    <a:latin typeface="Calibri" panose="020F0502020204030204" pitchFamily="34" charset="0"/>
                    <a:ea typeface="Calibri" panose="020F0502020204030204" pitchFamily="34" charset="0"/>
                    <a:cs typeface="Calibri" panose="020F0502020204030204" pitchFamily="34" charset="0"/>
                  </a:rPr>
                  <a:t>sử rằng </a:t>
                </a:r>
                <a14:m>
                  <m:oMath xmlns:m="http://schemas.openxmlformats.org/officeDocument/2006/math">
                    <m:sSub>
                      <m:sSubPr>
                        <m:ctrlPr>
                          <a:rPr lang="en-US" sz="2200" i="1" baseline="-25000">
                            <a:effectLst/>
                            <a:latin typeface="Cambria Math" panose="02040503050406030204" pitchFamily="18" charset="0"/>
                            <a:cs typeface="Times New Roman" panose="02020603050405020304" pitchFamily="18" charset="0"/>
                          </a:rPr>
                        </m:ctrlPr>
                      </m:sSubPr>
                      <m:e>
                        <m:r>
                          <a:rPr lang="en-US" sz="2200" i="1">
                            <a:latin typeface="Cambria Math" panose="02040503050406030204" pitchFamily="18" charset="0"/>
                            <a:ea typeface="Calibri" panose="020F0502020204030204" pitchFamily="34" charset="0"/>
                            <a:cs typeface="Angsana New"/>
                          </a:rPr>
                          <m:t>𝑝</m:t>
                        </m:r>
                      </m:e>
                      <m:sub>
                        <m:sSup>
                          <m:sSupPr>
                            <m:ctrlPr>
                              <a:rPr lang="en-US" sz="2200" i="1" baseline="-25000">
                                <a:effectLst/>
                                <a:latin typeface="Cambria Math" panose="02040503050406030204" pitchFamily="18" charset="0"/>
                                <a:cs typeface="Times New Roman" panose="02020603050405020304" pitchFamily="18" charset="0"/>
                              </a:rPr>
                            </m:ctrlPr>
                          </m:sSupPr>
                          <m:e>
                            <m:r>
                              <a:rPr lang="en-US" sz="2200" i="1" baseline="-25000">
                                <a:latin typeface="Cambria Math" panose="02040503050406030204" pitchFamily="18" charset="0"/>
                                <a:ea typeface="Calibri" panose="020F0502020204030204" pitchFamily="34" charset="0"/>
                                <a:cs typeface="Times New Roman" panose="02020603050405020304" pitchFamily="18" charset="0"/>
                              </a:rPr>
                              <m:t>𝜃</m:t>
                            </m:r>
                          </m:e>
                          <m:sup>
                            <m:r>
                              <a:rPr lang="en-US" sz="2200" i="1" baseline="-25000">
                                <a:latin typeface="Cambria Math" panose="02040503050406030204" pitchFamily="18" charset="0"/>
                                <a:ea typeface="Calibri" panose="020F0502020204030204" pitchFamily="34" charset="0"/>
                                <a:cs typeface="Times New Roman" panose="02020603050405020304" pitchFamily="18" charset="0"/>
                              </a:rPr>
                              <m:t>∗</m:t>
                            </m:r>
                          </m:sup>
                        </m:sSup>
                      </m:sub>
                    </m:sSub>
                    <m:r>
                      <a:rPr lang="en-US" sz="2200" i="1">
                        <a:latin typeface="Cambria Math" panose="02040503050406030204" pitchFamily="18" charset="0"/>
                        <a:ea typeface="Calibri" panose="020F0502020204030204" pitchFamily="34" charset="0"/>
                        <a:cs typeface="Angsana New"/>
                      </a:rPr>
                      <m:t>(</m:t>
                    </m:r>
                    <m:r>
                      <a:rPr lang="en-US" sz="2200" i="1">
                        <a:latin typeface="Cambria Math" panose="02040503050406030204" pitchFamily="18" charset="0"/>
                        <a:ea typeface="Calibri" panose="020F0502020204030204" pitchFamily="34" charset="0"/>
                        <a:cs typeface="Angsana New"/>
                      </a:rPr>
                      <m:t>𝑧</m:t>
                    </m:r>
                    <m:r>
                      <a:rPr lang="en-US" sz="2200" i="1">
                        <a:latin typeface="Cambria Math" panose="02040503050406030204" pitchFamily="18" charset="0"/>
                        <a:ea typeface="Calibri" panose="020F0502020204030204" pitchFamily="34" charset="0"/>
                        <a:cs typeface="Angsana New"/>
                      </a:rPr>
                      <m:t>)</m:t>
                    </m:r>
                  </m:oMath>
                </a14:m>
                <a:r>
                  <a:rPr lang="en-US" sz="2200">
                    <a:latin typeface="Calibri" panose="020F0502020204030204" pitchFamily="34" charset="0"/>
                    <a:ea typeface="Calibri" panose="020F0502020204030204" pitchFamily="34" charset="0"/>
                    <a:cs typeface="Calibri" panose="020F0502020204030204" pitchFamily="34" charset="0"/>
                  </a:rPr>
                  <a:t> và </a:t>
                </a:r>
                <a14:m>
                  <m:oMath xmlns:m="http://schemas.openxmlformats.org/officeDocument/2006/math">
                    <m:sSub>
                      <m:sSubPr>
                        <m:ctrlPr>
                          <a:rPr lang="en-US" sz="2200" i="1">
                            <a:effectLst/>
                            <a:latin typeface="Cambria Math" panose="02040503050406030204" pitchFamily="18" charset="0"/>
                          </a:rPr>
                        </m:ctrlPr>
                      </m:sSubPr>
                      <m:e>
                        <m:r>
                          <a:rPr lang="en-US" sz="2200" i="1">
                            <a:latin typeface="Cambria Math" panose="02040503050406030204" pitchFamily="18" charset="0"/>
                            <a:ea typeface="Calibri" panose="020F0502020204030204" pitchFamily="34" charset="0"/>
                            <a:cs typeface="Angsana New"/>
                          </a:rPr>
                          <m:t>𝑝</m:t>
                        </m:r>
                      </m:e>
                      <m:sub>
                        <m:sSup>
                          <m:sSupPr>
                            <m:ctrlPr>
                              <a:rPr lang="en-US" sz="2200" i="1">
                                <a:effectLst/>
                                <a:latin typeface="Cambria Math" panose="02040503050406030204" pitchFamily="18" charset="0"/>
                              </a:rPr>
                            </m:ctrlPr>
                          </m:sSupPr>
                          <m:e>
                            <m:r>
                              <a:rPr lang="en-US" sz="2200" i="1">
                                <a:latin typeface="Cambria Math" panose="02040503050406030204" pitchFamily="18" charset="0"/>
                                <a:ea typeface="Calibri" panose="020F0502020204030204" pitchFamily="34" charset="0"/>
                                <a:cs typeface="Angsana New"/>
                              </a:rPr>
                              <m:t>𝜃</m:t>
                            </m:r>
                          </m:e>
                          <m:sup>
                            <m:r>
                              <a:rPr lang="en-US" sz="2200" i="1">
                                <a:latin typeface="Cambria Math" panose="02040503050406030204" pitchFamily="18" charset="0"/>
                                <a:ea typeface="Calibri" panose="020F0502020204030204" pitchFamily="34" charset="0"/>
                                <a:cs typeface="Angsana New"/>
                              </a:rPr>
                              <m:t>∗</m:t>
                            </m:r>
                          </m:sup>
                        </m:sSup>
                      </m:sub>
                    </m:sSub>
                    <m:r>
                      <a:rPr lang="en-US" sz="2200" i="1">
                        <a:latin typeface="Cambria Math" panose="02040503050406030204" pitchFamily="18" charset="0"/>
                        <a:ea typeface="Calibri" panose="020F0502020204030204" pitchFamily="34" charset="0"/>
                        <a:cs typeface="Angsana New"/>
                      </a:rPr>
                      <m:t>(</m:t>
                    </m:r>
                    <m:r>
                      <a:rPr lang="en-US" sz="2200" i="1">
                        <a:latin typeface="Cambria Math" panose="02040503050406030204" pitchFamily="18" charset="0"/>
                        <a:ea typeface="Calibri" panose="020F0502020204030204" pitchFamily="34" charset="0"/>
                        <a:cs typeface="Angsana New"/>
                      </a:rPr>
                      <m:t>𝑥</m:t>
                    </m:r>
                    <m:r>
                      <a:rPr lang="en-US" sz="2200" i="1">
                        <a:latin typeface="Cambria Math" panose="02040503050406030204" pitchFamily="18" charset="0"/>
                        <a:ea typeface="Calibri" panose="020F0502020204030204" pitchFamily="34" charset="0"/>
                        <a:cs typeface="Angsana New"/>
                      </a:rPr>
                      <m:t>|</m:t>
                    </m:r>
                    <m:r>
                      <a:rPr lang="en-US" sz="2200" i="1">
                        <a:latin typeface="Cambria Math" panose="02040503050406030204" pitchFamily="18" charset="0"/>
                        <a:ea typeface="Calibri" panose="020F0502020204030204" pitchFamily="34" charset="0"/>
                        <a:cs typeface="Angsana New"/>
                      </a:rPr>
                      <m:t>𝑧</m:t>
                    </m:r>
                    <m:r>
                      <a:rPr lang="en-US" sz="2200" i="1">
                        <a:latin typeface="Cambria Math" panose="02040503050406030204" pitchFamily="18" charset="0"/>
                        <a:ea typeface="Calibri" panose="020F0502020204030204" pitchFamily="34" charset="0"/>
                        <a:cs typeface="Angsana New"/>
                      </a:rPr>
                      <m:t>)</m:t>
                    </m:r>
                  </m:oMath>
                </a14:m>
                <a:r>
                  <a:rPr lang="en-US" sz="2200">
                    <a:latin typeface="Calibri" panose="020F0502020204030204" pitchFamily="34" charset="0"/>
                    <a:ea typeface="Calibri" panose="020F0502020204030204" pitchFamily="34" charset="0"/>
                    <a:cs typeface="Calibri" panose="020F0502020204030204" pitchFamily="34" charset="0"/>
                  </a:rPr>
                  <a:t> thuộc các họ tham số của phân phối </a:t>
                </a:r>
                <a14:m>
                  <m:oMath xmlns:m="http://schemas.openxmlformats.org/officeDocument/2006/math">
                    <m:sSub>
                      <m:sSubPr>
                        <m:ctrlPr>
                          <a:rPr lang="en-US" sz="2200" i="1" baseline="-25000">
                            <a:effectLst/>
                            <a:latin typeface="Cambria Math" panose="02040503050406030204" pitchFamily="18" charset="0"/>
                            <a:cs typeface="Times New Roman" panose="02020603050405020304" pitchFamily="18" charset="0"/>
                          </a:rPr>
                        </m:ctrlPr>
                      </m:sSubPr>
                      <m:e>
                        <m:r>
                          <a:rPr lang="en-US" sz="2200" i="1">
                            <a:latin typeface="Cambria Math" panose="02040503050406030204" pitchFamily="18" charset="0"/>
                            <a:ea typeface="Calibri" panose="020F0502020204030204" pitchFamily="34" charset="0"/>
                            <a:cs typeface="Angsana New"/>
                          </a:rPr>
                          <m:t>𝑝</m:t>
                        </m:r>
                      </m:e>
                      <m:sub>
                        <m:r>
                          <a:rPr lang="en-US" sz="2200" i="1" baseline="-25000">
                            <a:latin typeface="Cambria Math" panose="02040503050406030204" pitchFamily="18" charset="0"/>
                            <a:ea typeface="Calibri" panose="020F0502020204030204" pitchFamily="34" charset="0"/>
                            <a:cs typeface="Times New Roman" panose="02020603050405020304" pitchFamily="18" charset="0"/>
                          </a:rPr>
                          <m:t>𝜃</m:t>
                        </m:r>
                      </m:sub>
                    </m:sSub>
                    <m:r>
                      <a:rPr lang="en-US" sz="2200" i="1">
                        <a:latin typeface="Cambria Math" panose="02040503050406030204" pitchFamily="18" charset="0"/>
                        <a:ea typeface="Calibri" panose="020F0502020204030204" pitchFamily="34" charset="0"/>
                        <a:cs typeface="Angsana New"/>
                      </a:rPr>
                      <m:t>(</m:t>
                    </m:r>
                    <m:r>
                      <a:rPr lang="en-US" sz="2200" i="1">
                        <a:latin typeface="Cambria Math" panose="02040503050406030204" pitchFamily="18" charset="0"/>
                        <a:ea typeface="Calibri" panose="020F0502020204030204" pitchFamily="34" charset="0"/>
                        <a:cs typeface="Angsana New"/>
                      </a:rPr>
                      <m:t>𝑧</m:t>
                    </m:r>
                    <m:r>
                      <a:rPr lang="en-US" sz="2200" i="1">
                        <a:latin typeface="Cambria Math" panose="02040503050406030204" pitchFamily="18" charset="0"/>
                        <a:ea typeface="Calibri" panose="020F0502020204030204" pitchFamily="34" charset="0"/>
                        <a:cs typeface="Angsana New"/>
                      </a:rPr>
                      <m:t>)</m:t>
                    </m:r>
                  </m:oMath>
                </a14:m>
                <a:r>
                  <a:rPr lang="en-US" sz="2200">
                    <a:latin typeface="Calibri" panose="020F0502020204030204" pitchFamily="34" charset="0"/>
                    <a:ea typeface="Calibri" panose="020F0502020204030204" pitchFamily="34" charset="0"/>
                    <a:cs typeface="Calibri" panose="020F0502020204030204" pitchFamily="34" charset="0"/>
                  </a:rPr>
                  <a:t> và </a:t>
                </a:r>
                <a14:m>
                  <m:oMath xmlns:m="http://schemas.openxmlformats.org/officeDocument/2006/math">
                    <m:sSub>
                      <m:sSubPr>
                        <m:ctrlPr>
                          <a:rPr lang="en-US" sz="2200" i="1">
                            <a:effectLst/>
                            <a:latin typeface="Cambria Math" panose="02040503050406030204" pitchFamily="18" charset="0"/>
                          </a:rPr>
                        </m:ctrlPr>
                      </m:sSubPr>
                      <m:e>
                        <m:r>
                          <a:rPr lang="en-US" sz="2200" i="1">
                            <a:latin typeface="Cambria Math" panose="02040503050406030204" pitchFamily="18" charset="0"/>
                            <a:ea typeface="Calibri" panose="020F0502020204030204" pitchFamily="34" charset="0"/>
                            <a:cs typeface="Angsana New"/>
                          </a:rPr>
                          <m:t>𝑝</m:t>
                        </m:r>
                      </m:e>
                      <m:sub>
                        <m:r>
                          <a:rPr lang="en-US" sz="2200" i="1">
                            <a:latin typeface="Cambria Math" panose="02040503050406030204" pitchFamily="18" charset="0"/>
                            <a:ea typeface="Calibri" panose="020F0502020204030204" pitchFamily="34" charset="0"/>
                            <a:cs typeface="Angsana New"/>
                          </a:rPr>
                          <m:t>𝜃</m:t>
                        </m:r>
                      </m:sub>
                    </m:sSub>
                    <m:r>
                      <a:rPr lang="en-US" sz="2200" i="1">
                        <a:latin typeface="Cambria Math" panose="02040503050406030204" pitchFamily="18" charset="0"/>
                        <a:ea typeface="Calibri" panose="020F0502020204030204" pitchFamily="34" charset="0"/>
                        <a:cs typeface="Angsana New"/>
                      </a:rPr>
                      <m:t>(</m:t>
                    </m:r>
                    <m:r>
                      <a:rPr lang="en-US" sz="2200" i="1">
                        <a:latin typeface="Cambria Math" panose="02040503050406030204" pitchFamily="18" charset="0"/>
                        <a:ea typeface="Calibri" panose="020F0502020204030204" pitchFamily="34" charset="0"/>
                        <a:cs typeface="Angsana New"/>
                      </a:rPr>
                      <m:t>𝑥</m:t>
                    </m:r>
                    <m:r>
                      <a:rPr lang="en-US" sz="2200" i="1">
                        <a:latin typeface="Cambria Math" panose="02040503050406030204" pitchFamily="18" charset="0"/>
                        <a:ea typeface="Calibri" panose="020F0502020204030204" pitchFamily="34" charset="0"/>
                        <a:cs typeface="Angsana New"/>
                      </a:rPr>
                      <m:t>|</m:t>
                    </m:r>
                    <m:r>
                      <a:rPr lang="en-US" sz="2200" i="1">
                        <a:latin typeface="Cambria Math" panose="02040503050406030204" pitchFamily="18" charset="0"/>
                        <a:ea typeface="Calibri" panose="020F0502020204030204" pitchFamily="34" charset="0"/>
                        <a:cs typeface="Angsana New"/>
                      </a:rPr>
                      <m:t>𝑧</m:t>
                    </m:r>
                    <m:r>
                      <a:rPr lang="en-US" sz="2200" i="1">
                        <a:latin typeface="Cambria Math" panose="02040503050406030204" pitchFamily="18" charset="0"/>
                        <a:ea typeface="Calibri" panose="020F0502020204030204" pitchFamily="34" charset="0"/>
                        <a:cs typeface="Angsana New"/>
                      </a:rPr>
                      <m:t>)</m:t>
                    </m:r>
                  </m:oMath>
                </a14:m>
                <a:r>
                  <a:rPr lang="en-US" sz="2200">
                    <a:latin typeface="Calibri" panose="020F0502020204030204" pitchFamily="34" charset="0"/>
                    <a:ea typeface="Calibri" panose="020F0502020204030204" pitchFamily="34" charset="0"/>
                    <a:cs typeface="Calibri" panose="020F0502020204030204" pitchFamily="34" charset="0"/>
                  </a:rPr>
                  <a:t> </a:t>
                </a:r>
              </a:p>
              <a:p>
                <a:pPr marL="285750" indent="-285750">
                  <a:lnSpc>
                    <a:spcPct val="120000"/>
                  </a:lnSpc>
                  <a:buFont typeface="Arial" panose="020B0604020202020204" pitchFamily="34" charset="0"/>
                  <a:buChar char="•"/>
                </a:pPr>
                <a:r>
                  <a:rPr lang="en-US" sz="2200" smtClean="0">
                    <a:latin typeface="Calibri" panose="020F0502020204030204" pitchFamily="34" charset="0"/>
                    <a:ea typeface="Calibri" panose="020F0502020204030204" pitchFamily="34" charset="0"/>
                    <a:cs typeface="Calibri" panose="020F0502020204030204" pitchFamily="34" charset="0"/>
                  </a:rPr>
                  <a:t>Encoder </a:t>
                </a:r>
                <a:r>
                  <a:rPr lang="en-US" sz="2200">
                    <a:latin typeface="Calibri" panose="020F0502020204030204" pitchFamily="34" charset="0"/>
                    <a:ea typeface="Calibri" panose="020F0502020204030204" pitchFamily="34" charset="0"/>
                    <a:cs typeface="Calibri" panose="020F0502020204030204" pitchFamily="34" charset="0"/>
                  </a:rPr>
                  <a:t>của VAE được xác định bởi </a:t>
                </a:r>
                <a14:m>
                  <m:oMath xmlns:m="http://schemas.openxmlformats.org/officeDocument/2006/math">
                    <m:sSub>
                      <m:sSubPr>
                        <m:ctrlPr>
                          <a:rPr lang="en-US" sz="2200" i="1">
                            <a:effectLst/>
                            <a:latin typeface="Cambria Math" panose="02040503050406030204" pitchFamily="18" charset="0"/>
                          </a:rPr>
                        </m:ctrlPr>
                      </m:sSubPr>
                      <m:e>
                        <m:r>
                          <a:rPr lang="en-US" sz="2200" i="1">
                            <a:latin typeface="Cambria Math" panose="02040503050406030204" pitchFamily="18" charset="0"/>
                            <a:ea typeface="Calibri" panose="020F0502020204030204" pitchFamily="34" charset="0"/>
                            <a:cs typeface="Angsana New"/>
                          </a:rPr>
                          <m:t>𝑝</m:t>
                        </m:r>
                      </m:e>
                      <m:sub>
                        <m:r>
                          <a:rPr lang="en-US" sz="2200" i="1">
                            <a:latin typeface="Cambria Math" panose="02040503050406030204" pitchFamily="18" charset="0"/>
                            <a:ea typeface="Calibri" panose="020F0502020204030204" pitchFamily="34" charset="0"/>
                            <a:cs typeface="Angsana New"/>
                          </a:rPr>
                          <m:t>𝜃</m:t>
                        </m:r>
                      </m:sub>
                    </m:sSub>
                    <m:r>
                      <a:rPr lang="en-US" sz="2200" i="1">
                        <a:latin typeface="Cambria Math" panose="02040503050406030204" pitchFamily="18" charset="0"/>
                        <a:ea typeface="Calibri" panose="020F0502020204030204" pitchFamily="34" charset="0"/>
                        <a:cs typeface="Angsana New"/>
                      </a:rPr>
                      <m:t>(</m:t>
                    </m:r>
                    <m:r>
                      <a:rPr lang="en-US" sz="2200" i="1">
                        <a:latin typeface="Cambria Math" panose="02040503050406030204" pitchFamily="18" charset="0"/>
                        <a:ea typeface="Calibri" panose="020F0502020204030204" pitchFamily="34" charset="0"/>
                        <a:cs typeface="Angsana New"/>
                      </a:rPr>
                      <m:t>𝑧</m:t>
                    </m:r>
                    <m:r>
                      <a:rPr lang="en-US" sz="2200" i="1">
                        <a:latin typeface="Cambria Math" panose="02040503050406030204" pitchFamily="18" charset="0"/>
                        <a:ea typeface="Calibri" panose="020F0502020204030204" pitchFamily="34" charset="0"/>
                        <a:cs typeface="Angsana New"/>
                      </a:rPr>
                      <m:t>|</m:t>
                    </m:r>
                    <m:r>
                      <a:rPr lang="en-US" sz="2200" i="1">
                        <a:latin typeface="Cambria Math" panose="02040503050406030204" pitchFamily="18" charset="0"/>
                        <a:ea typeface="Calibri" panose="020F0502020204030204" pitchFamily="34" charset="0"/>
                        <a:cs typeface="Angsana New"/>
                      </a:rPr>
                      <m:t>𝑥</m:t>
                    </m:r>
                    <m:r>
                      <a:rPr lang="en-US" sz="2200" i="1">
                        <a:latin typeface="Cambria Math" panose="02040503050406030204" pitchFamily="18" charset="0"/>
                        <a:ea typeface="Calibri" panose="020F0502020204030204" pitchFamily="34" charset="0"/>
                        <a:cs typeface="Angsana New"/>
                      </a:rPr>
                      <m:t>)</m:t>
                    </m:r>
                  </m:oMath>
                </a14:m>
                <a:r>
                  <a:rPr lang="en-US" sz="2200" smtClean="0">
                    <a:latin typeface="Calibri" panose="020F0502020204030204" pitchFamily="34" charset="0"/>
                    <a:ea typeface="Calibri" panose="020F0502020204030204" pitchFamily="34" charset="0"/>
                    <a:cs typeface="Calibri" panose="020F0502020204030204" pitchFamily="34" charset="0"/>
                  </a:rPr>
                  <a:t>, Decoder </a:t>
                </a:r>
                <a:r>
                  <a:rPr lang="en-US" sz="2200">
                    <a:latin typeface="Calibri" panose="020F0502020204030204" pitchFamily="34" charset="0"/>
                    <a:ea typeface="Calibri" panose="020F0502020204030204" pitchFamily="34" charset="0"/>
                    <a:cs typeface="Calibri" panose="020F0502020204030204" pitchFamily="34" charset="0"/>
                  </a:rPr>
                  <a:t>của VAE được xác định bởi </a:t>
                </a:r>
                <a14:m>
                  <m:oMath xmlns:m="http://schemas.openxmlformats.org/officeDocument/2006/math">
                    <m:sSub>
                      <m:sSubPr>
                        <m:ctrlPr>
                          <a:rPr lang="en-US" sz="2200" i="1">
                            <a:effectLst/>
                            <a:latin typeface="Cambria Math" panose="02040503050406030204" pitchFamily="18" charset="0"/>
                          </a:rPr>
                        </m:ctrlPr>
                      </m:sSubPr>
                      <m:e>
                        <m:r>
                          <a:rPr lang="en-US" sz="2200" i="1">
                            <a:latin typeface="Cambria Math" panose="02040503050406030204" pitchFamily="18" charset="0"/>
                            <a:ea typeface="Calibri" panose="020F0502020204030204" pitchFamily="34" charset="0"/>
                            <a:cs typeface="Angsana New"/>
                          </a:rPr>
                          <m:t>𝑝</m:t>
                        </m:r>
                      </m:e>
                      <m:sub>
                        <m:r>
                          <a:rPr lang="en-US" sz="2200" i="1">
                            <a:latin typeface="Cambria Math" panose="02040503050406030204" pitchFamily="18" charset="0"/>
                            <a:ea typeface="Calibri" panose="020F0502020204030204" pitchFamily="34" charset="0"/>
                            <a:cs typeface="Angsana New"/>
                          </a:rPr>
                          <m:t>𝜃</m:t>
                        </m:r>
                      </m:sub>
                    </m:sSub>
                    <m:r>
                      <a:rPr lang="en-US" sz="2200" i="1">
                        <a:latin typeface="Cambria Math" panose="02040503050406030204" pitchFamily="18" charset="0"/>
                        <a:ea typeface="Calibri" panose="020F0502020204030204" pitchFamily="34" charset="0"/>
                        <a:cs typeface="Angsana New"/>
                      </a:rPr>
                      <m:t>(</m:t>
                    </m:r>
                    <m:r>
                      <a:rPr lang="en-US" sz="2200" i="1">
                        <a:latin typeface="Cambria Math" panose="02040503050406030204" pitchFamily="18" charset="0"/>
                        <a:ea typeface="Calibri" panose="020F0502020204030204" pitchFamily="34" charset="0"/>
                        <a:cs typeface="Angsana New"/>
                      </a:rPr>
                      <m:t>𝑥</m:t>
                    </m:r>
                    <m:r>
                      <a:rPr lang="en-US" sz="2200" i="1">
                        <a:latin typeface="Cambria Math" panose="02040503050406030204" pitchFamily="18" charset="0"/>
                        <a:ea typeface="Calibri" panose="020F0502020204030204" pitchFamily="34" charset="0"/>
                        <a:cs typeface="Angsana New"/>
                      </a:rPr>
                      <m:t>|</m:t>
                    </m:r>
                    <m:r>
                      <a:rPr lang="en-US" sz="2200" i="1">
                        <a:latin typeface="Cambria Math" panose="02040503050406030204" pitchFamily="18" charset="0"/>
                        <a:ea typeface="Calibri" panose="020F0502020204030204" pitchFamily="34" charset="0"/>
                        <a:cs typeface="Angsana New"/>
                      </a:rPr>
                      <m:t>𝑧</m:t>
                    </m:r>
                    <m:r>
                      <a:rPr lang="en-US" sz="2200" i="1">
                        <a:latin typeface="Cambria Math" panose="02040503050406030204" pitchFamily="18" charset="0"/>
                        <a:ea typeface="Calibri" panose="020F0502020204030204" pitchFamily="34" charset="0"/>
                        <a:cs typeface="Angsana New"/>
                      </a:rPr>
                      <m:t>)</m:t>
                    </m:r>
                  </m:oMath>
                </a14:m>
                <a:endParaRPr lang="en-US" sz="2200" smtClean="0">
                  <a:latin typeface="Calibri" panose="020F0502020204030204" pitchFamily="34" charset="0"/>
                  <a:cs typeface="Calibri" panose="020F0502020204030204" pitchFamily="34" charset="0"/>
                </a:endParaRPr>
              </a:p>
              <a:p>
                <a:pPr marL="285750" indent="-285750">
                  <a:lnSpc>
                    <a:spcPct val="120000"/>
                  </a:lnSpc>
                  <a:buFont typeface="Arial" panose="020B0604020202020204" pitchFamily="34" charset="0"/>
                  <a:buChar char="•"/>
                </a:pPr>
                <a:r>
                  <a:rPr lang="en-US" sz="2200">
                    <a:latin typeface="Calibri" panose="020F0502020204030204" pitchFamily="34" charset="0"/>
                    <a:cs typeface="Calibri" panose="020F0502020204030204" pitchFamily="34" charset="0"/>
                  </a:rPr>
                  <a:t>Hàm mất mát do xấp xỉ phân phối bằng phân kì </a:t>
                </a:r>
                <a:r>
                  <a:rPr lang="en-US" sz="2200" smtClean="0">
                    <a:latin typeface="Calibri" panose="020F0502020204030204" pitchFamily="34" charset="0"/>
                    <a:cs typeface="Calibri" panose="020F0502020204030204" pitchFamily="34" charset="0"/>
                  </a:rPr>
                  <a:t>Kullback-Leibler:</a:t>
                </a:r>
              </a:p>
              <a:p>
                <a:pPr marL="285750" indent="-285750">
                  <a:lnSpc>
                    <a:spcPct val="120000"/>
                  </a:lnSpc>
                  <a:buFont typeface="Arial" panose="020B0604020202020204" pitchFamily="34" charset="0"/>
                  <a:buChar char="•"/>
                </a:pPr>
                <a:endParaRPr lang="en-US" sz="2200">
                  <a:latin typeface="Calibri" panose="020F0502020204030204" pitchFamily="34" charset="0"/>
                  <a:cs typeface="Calibri" panose="020F0502020204030204" pitchFamily="34" charset="0"/>
                </a:endParaRPr>
              </a:p>
              <a:p>
                <a:pPr marL="285750" indent="-285750">
                  <a:lnSpc>
                    <a:spcPct val="120000"/>
                  </a:lnSpc>
                  <a:buFont typeface="Arial" panose="020B0604020202020204" pitchFamily="34" charset="0"/>
                  <a:buChar char="•"/>
                </a:pPr>
                <a:endParaRPr lang="en-US" sz="2200" smtClean="0">
                  <a:latin typeface="Calibri" panose="020F0502020204030204" pitchFamily="34" charset="0"/>
                  <a:cs typeface="Calibri" panose="020F0502020204030204" pitchFamily="34" charset="0"/>
                </a:endParaRPr>
              </a:p>
              <a:p>
                <a:pPr marL="285750" indent="-285750">
                  <a:lnSpc>
                    <a:spcPct val="120000"/>
                  </a:lnSpc>
                  <a:buFont typeface="Arial" panose="020B0604020202020204" pitchFamily="34" charset="0"/>
                  <a:buChar char="•"/>
                </a:pPr>
                <a:endParaRPr lang="en-US" sz="2200">
                  <a:latin typeface="Calibri" panose="020F0502020204030204" pitchFamily="34" charset="0"/>
                  <a:cs typeface="Calibri" panose="020F0502020204030204" pitchFamily="34" charset="0"/>
                </a:endParaRPr>
              </a:p>
              <a:p>
                <a:pPr marL="285750" indent="-285750">
                  <a:lnSpc>
                    <a:spcPct val="120000"/>
                  </a:lnSpc>
                  <a:buFont typeface="Arial" panose="020B0604020202020204" pitchFamily="34" charset="0"/>
                  <a:buChar char="•"/>
                </a:pPr>
                <a:endParaRPr lang="en-US" sz="2200" smtClean="0">
                  <a:latin typeface="Calibri" panose="020F0502020204030204" pitchFamily="34" charset="0"/>
                  <a:cs typeface="Calibri" panose="020F0502020204030204" pitchFamily="34" charset="0"/>
                </a:endParaRPr>
              </a:p>
              <a:p>
                <a:pPr marL="285750" indent="-285750">
                  <a:lnSpc>
                    <a:spcPct val="120000"/>
                  </a:lnSpc>
                  <a:buFont typeface="Arial" panose="020B0604020202020204" pitchFamily="34" charset="0"/>
                  <a:buChar char="•"/>
                </a:pPr>
                <a:endParaRPr lang="en-US" sz="2200">
                  <a:latin typeface="Calibri" panose="020F0502020204030204" pitchFamily="34" charset="0"/>
                  <a:cs typeface="Calibri" panose="020F0502020204030204" pitchFamily="34" charset="0"/>
                </a:endParaRPr>
              </a:p>
              <a:p>
                <a:pPr>
                  <a:lnSpc>
                    <a:spcPct val="120000"/>
                  </a:lnSpc>
                </a:pPr>
                <a:endParaRPr lang="en-US" sz="2200">
                  <a:latin typeface="Calibri" panose="020F0502020204030204" pitchFamily="34" charset="0"/>
                  <a:cs typeface="Calibri" panose="020F0502020204030204" pitchFamily="34" charset="0"/>
                </a:endParaRPr>
              </a:p>
              <a:p>
                <a:pPr marL="285750" indent="-285750">
                  <a:lnSpc>
                    <a:spcPct val="120000"/>
                  </a:lnSpc>
                  <a:buFont typeface="Arial" panose="020B0604020202020204" pitchFamily="34" charset="0"/>
                  <a:buChar char="•"/>
                </a:pPr>
                <a:r>
                  <a:rPr lang="en-US" sz="2200" smtClean="0">
                    <a:latin typeface="Calibri" panose="020F0502020204030204" pitchFamily="34" charset="0"/>
                    <a:cs typeface="Calibri" panose="020F0502020204030204" pitchFamily="34" charset="0"/>
                  </a:rPr>
                  <a:t>Sử dụng thuật toán Auto-encoding </a:t>
                </a:r>
                <a:r>
                  <a:rPr lang="en-US" sz="2200">
                    <a:latin typeface="Calibri" panose="020F0502020204030204" pitchFamily="34" charset="0"/>
                    <a:cs typeface="Calibri" panose="020F0502020204030204" pitchFamily="34" charset="0"/>
                  </a:rPr>
                  <a:t>Variational Bayesian (</a:t>
                </a:r>
                <a:r>
                  <a:rPr lang="en-US" sz="2200" smtClean="0">
                    <a:latin typeface="Calibri" panose="020F0502020204030204" pitchFamily="34" charset="0"/>
                    <a:cs typeface="Calibri" panose="020F0502020204030204" pitchFamily="34" charset="0"/>
                  </a:rPr>
                  <a:t>AEVB)</a:t>
                </a:r>
              </a:p>
            </p:txBody>
          </p:sp>
        </mc:Choice>
        <mc:Fallback xmlns="">
          <p:sp>
            <p:nvSpPr>
              <p:cNvPr id="5" name="Rectangle 4"/>
              <p:cNvSpPr>
                <a:spLocks noRot="1" noChangeAspect="1" noMove="1" noResize="1" noEditPoints="1" noAdjustHandles="1" noChangeArrowheads="1" noChangeShapeType="1" noTextEdit="1"/>
              </p:cNvSpPr>
              <p:nvPr/>
            </p:nvSpPr>
            <p:spPr>
              <a:xfrm>
                <a:off x="345170" y="798714"/>
                <a:ext cx="11427730" cy="5373779"/>
              </a:xfrm>
              <a:prstGeom prst="rect">
                <a:avLst/>
              </a:prstGeom>
              <a:blipFill>
                <a:blip r:embed="rId2"/>
                <a:stretch>
                  <a:fillRect l="-640" b="-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904671" y="3173501"/>
                <a:ext cx="5529271" cy="8545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𝐾𝐿</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m:rPr>
                                  <m:sty m:val="p"/>
                                </m:rPr>
                                <a:rPr lang="en-US" sz="2000" i="0">
                                  <a:latin typeface="Cambria Math" panose="02040503050406030204" pitchFamily="18" charset="0"/>
                                </a:rPr>
                                <m:t>ϕ</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e>
                              <m:r>
                                <a:rPr lang="en-US" sz="2000" i="1">
                                  <a:latin typeface="Cambria Math" panose="02040503050406030204" pitchFamily="18" charset="0"/>
                                </a:rPr>
                                <m:t>𝑥</m:t>
                              </m:r>
                            </m:e>
                          </m:d>
                          <m:r>
                            <a:rPr lang="en-US" sz="2000" i="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e>
                              <m:r>
                                <a:rPr lang="en-US" sz="2000" i="1">
                                  <a:latin typeface="Cambria Math" panose="02040503050406030204" pitchFamily="18" charset="0"/>
                                </a:rPr>
                                <m:t>𝑥</m:t>
                              </m:r>
                            </m:e>
                          </m:d>
                        </m:e>
                      </m:d>
                      <m:r>
                        <a:rPr lang="en-US" sz="2000" i="0">
                          <a:latin typeface="Cambria Math" panose="02040503050406030204" pitchFamily="18" charset="0"/>
                        </a:rPr>
                        <m:t>= </m:t>
                      </m:r>
                      <m:nary>
                        <m:naryPr>
                          <m:chr m:val="∑"/>
                          <m:subHide m:val="on"/>
                          <m:supHide m:val="on"/>
                          <m:ctrlPr>
                            <a:rPr lang="en-US" sz="2000" i="1">
                              <a:latin typeface="Cambria Math" panose="02040503050406030204" pitchFamily="18" charset="0"/>
                            </a:rPr>
                          </m:ctrlPr>
                        </m:naryPr>
                        <m:sub/>
                        <m:sup/>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e>
                              <m:r>
                                <a:rPr lang="en-US" sz="2000" i="1">
                                  <a:latin typeface="Cambria Math" panose="02040503050406030204" pitchFamily="18" charset="0"/>
                                </a:rPr>
                                <m:t>𝑥</m:t>
                              </m:r>
                            </m:e>
                          </m:d>
                          <m:r>
                            <a:rPr lang="en-US" sz="2000" i="1">
                              <a:latin typeface="Cambria Math" panose="02040503050406030204" pitchFamily="18" charset="0"/>
                            </a:rPr>
                            <m:t>𝑙𝑜𝑔</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𝜙</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e>
                                  <m:r>
                                    <a:rPr lang="en-US" sz="2000" i="1">
                                      <a:latin typeface="Cambria Math" panose="02040503050406030204" pitchFamily="18" charset="0"/>
                                    </a:rPr>
                                    <m:t>𝑥</m:t>
                                  </m:r>
                                </m:e>
                              </m:d>
                            </m:num>
                            <m:den>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e>
                                  <m:r>
                                    <a:rPr lang="en-US" sz="2000" i="1">
                                      <a:latin typeface="Cambria Math" panose="02040503050406030204" pitchFamily="18" charset="0"/>
                                    </a:rPr>
                                    <m:t>𝑥</m:t>
                                  </m:r>
                                </m:e>
                              </m:d>
                            </m:den>
                          </m:f>
                        </m:e>
                      </m:nary>
                    </m:oMath>
                  </m:oMathPara>
                </a14:m>
                <a:endParaRPr lang="en-US" sz="2000"/>
              </a:p>
            </p:txBody>
          </p:sp>
        </mc:Choice>
        <mc:Fallback xmlns="">
          <p:sp>
            <p:nvSpPr>
              <p:cNvPr id="6" name="Rectangle 5"/>
              <p:cNvSpPr>
                <a:spLocks noRot="1" noChangeAspect="1" noMove="1" noResize="1" noEditPoints="1" noAdjustHandles="1" noChangeArrowheads="1" noChangeShapeType="1" noTextEdit="1"/>
              </p:cNvSpPr>
              <p:nvPr/>
            </p:nvSpPr>
            <p:spPr>
              <a:xfrm>
                <a:off x="2904671" y="3173501"/>
                <a:ext cx="5529271" cy="85452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032000" y="3870034"/>
                <a:ext cx="8365671" cy="5529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𝐾𝐿</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𝜙</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e>
                              <m:r>
                                <a:rPr lang="en-US" sz="2000" i="1">
                                  <a:latin typeface="Cambria Math" panose="02040503050406030204" pitchFamily="18" charset="0"/>
                                </a:rPr>
                                <m:t>𝑥</m:t>
                              </m:r>
                            </m:e>
                          </m:d>
                          <m:r>
                            <a:rPr lang="en-US" sz="2000" i="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e>
                              <m:r>
                                <a:rPr lang="en-US" sz="2000" i="1">
                                  <a:latin typeface="Cambria Math" panose="02040503050406030204" pitchFamily="18" charset="0"/>
                                </a:rPr>
                                <m:t>𝑥</m:t>
                              </m:r>
                            </m:e>
                          </m:d>
                        </m:e>
                      </m:d>
                      <m:r>
                        <a:rPr lang="en-US" sz="2000" i="0">
                          <a:latin typeface="Cambria Math" panose="02040503050406030204" pitchFamily="18" charset="0"/>
                        </a:rPr>
                        <m:t>=</m:t>
                      </m:r>
                      <m:r>
                        <a:rPr lang="en-US" sz="2000" i="1">
                          <a:latin typeface="Cambria Math" panose="02040503050406030204" pitchFamily="18" charset="0"/>
                        </a:rPr>
                        <m:t>𝐸</m:t>
                      </m:r>
                      <m:d>
                        <m:dPr>
                          <m:ctrlPr>
                            <a:rPr lang="en-US" sz="2000" i="1">
                              <a:latin typeface="Cambria Math" panose="02040503050406030204" pitchFamily="18" charset="0"/>
                            </a:rPr>
                          </m:ctrlPr>
                        </m:dPr>
                        <m:e>
                          <m:func>
                            <m:funcPr>
                              <m:ctrlPr>
                                <a:rPr lang="en-US" sz="2000" i="1">
                                  <a:latin typeface="Cambria Math" panose="02040503050406030204" pitchFamily="18" charset="0"/>
                                </a:rPr>
                              </m:ctrlPr>
                            </m:funcPr>
                            <m:fName>
                              <m:r>
                                <m:rPr>
                                  <m:sty m:val="p"/>
                                </m:rPr>
                                <a:rPr lang="en-US" sz="2000" i="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e>
                          </m:func>
                          <m:r>
                            <a:rPr lang="en-US" sz="2000" i="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i="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e>
                                  <m:r>
                                    <a:rPr lang="en-US" sz="2000" i="1">
                                      <a:latin typeface="Cambria Math" panose="02040503050406030204" pitchFamily="18" charset="0"/>
                                    </a:rPr>
                                    <m:t>𝑧</m:t>
                                  </m:r>
                                </m:e>
                              </m:d>
                            </m:e>
                          </m:func>
                        </m:e>
                      </m:d>
                      <m:r>
                        <a:rPr lang="en-US" sz="2000" i="0">
                          <a:latin typeface="Cambria Math" panose="02040503050406030204" pitchFamily="18" charset="0"/>
                        </a:rPr>
                        <m:t>+</m:t>
                      </m:r>
                      <m:r>
                        <a:rPr lang="en-US" sz="2000" i="1">
                          <a:latin typeface="Cambria Math" panose="02040503050406030204" pitchFamily="18" charset="0"/>
                        </a:rPr>
                        <m:t>𝐾𝐿</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𝜙</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e>
                              <m:r>
                                <a:rPr lang="en-US" sz="2000" i="1">
                                  <a:latin typeface="Cambria Math" panose="02040503050406030204" pitchFamily="18" charset="0"/>
                                </a:rPr>
                                <m:t>𝑥</m:t>
                              </m:r>
                            </m:e>
                          </m:d>
                          <m:r>
                            <a:rPr lang="en-US" sz="2000" i="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d>
                        </m:e>
                      </m:d>
                    </m:oMath>
                  </m:oMathPara>
                </a14:m>
                <a:endParaRPr lang="en-US" sz="2000"/>
              </a:p>
            </p:txBody>
          </p:sp>
        </mc:Choice>
        <mc:Fallback xmlns="">
          <p:sp>
            <p:nvSpPr>
              <p:cNvPr id="10" name="Rectangle 9"/>
              <p:cNvSpPr>
                <a:spLocks noRot="1" noChangeAspect="1" noMove="1" noResize="1" noEditPoints="1" noAdjustHandles="1" noChangeArrowheads="1" noChangeShapeType="1" noTextEdit="1"/>
              </p:cNvSpPr>
              <p:nvPr/>
            </p:nvSpPr>
            <p:spPr>
              <a:xfrm>
                <a:off x="2032000" y="3870034"/>
                <a:ext cx="8365671" cy="5529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904671" y="5203539"/>
                <a:ext cx="5204566" cy="552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e>
                      </m:func>
                      <m:r>
                        <a:rPr lang="en-US" sz="2000" i="0">
                          <a:latin typeface="Cambria Math" panose="02040503050406030204" pitchFamily="18" charset="0"/>
                        </a:rPr>
                        <m:t>= </m:t>
                      </m:r>
                      <m:r>
                        <a:rPr lang="en-US" sz="2000" i="1">
                          <a:latin typeface="Cambria Math" panose="02040503050406030204" pitchFamily="18" charset="0"/>
                        </a:rPr>
                        <m:t>𝐾𝐿</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𝜙</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e>
                              <m:r>
                                <a:rPr lang="en-US" sz="2000" i="1">
                                  <a:latin typeface="Cambria Math" panose="02040503050406030204" pitchFamily="18" charset="0"/>
                                </a:rPr>
                                <m:t>𝑥</m:t>
                              </m:r>
                            </m:e>
                          </m:d>
                          <m:r>
                            <a:rPr lang="en-US" sz="2000" i="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e>
                              <m:r>
                                <a:rPr lang="en-US" sz="2000" i="1">
                                  <a:latin typeface="Cambria Math" panose="02040503050406030204" pitchFamily="18" charset="0"/>
                                </a:rPr>
                                <m:t>𝑥</m:t>
                              </m:r>
                            </m:e>
                          </m:d>
                        </m:e>
                      </m:d>
                      <m:r>
                        <a:rPr lang="en-US" sz="2000" i="0">
                          <a:latin typeface="Cambria Math" panose="02040503050406030204" pitchFamily="18" charset="0"/>
                        </a:rPr>
                        <m:t>+ </m:t>
                      </m:r>
                      <m:r>
                        <a:rPr lang="en-US" sz="2000" i="0">
                          <a:latin typeface="Cambria Math" panose="02040503050406030204" pitchFamily="18" charset="0"/>
                        </a:rPr>
                        <m:t>ℒ</m:t>
                      </m:r>
                      <m:d>
                        <m:dPr>
                          <m:ctrlPr>
                            <a:rPr lang="en-US" sz="2000" i="1">
                              <a:latin typeface="Cambria Math" panose="02040503050406030204" pitchFamily="18" charset="0"/>
                            </a:rPr>
                          </m:ctrlPr>
                        </m:dPr>
                        <m:e>
                          <m:r>
                            <a:rPr lang="en-US" sz="2000" i="1">
                              <a:latin typeface="Cambria Math" panose="02040503050406030204" pitchFamily="18" charset="0"/>
                            </a:rPr>
                            <m:t>𝜃</m:t>
                          </m:r>
                          <m:r>
                            <a:rPr lang="en-US" sz="2000" i="0">
                              <a:latin typeface="Cambria Math" panose="02040503050406030204" pitchFamily="18" charset="0"/>
                            </a:rPr>
                            <m:t>, </m:t>
                          </m:r>
                          <m:r>
                            <a:rPr lang="en-US" sz="2000" i="1">
                              <a:latin typeface="Cambria Math" panose="02040503050406030204" pitchFamily="18" charset="0"/>
                            </a:rPr>
                            <m:t>𝜙</m:t>
                          </m:r>
                        </m:e>
                      </m:d>
                    </m:oMath>
                  </m:oMathPara>
                </a14:m>
                <a:endParaRPr lang="en-US" sz="2000"/>
              </a:p>
            </p:txBody>
          </p:sp>
        </mc:Choice>
        <mc:Fallback xmlns="">
          <p:sp>
            <p:nvSpPr>
              <p:cNvPr id="11" name="Rectangle 10"/>
              <p:cNvSpPr>
                <a:spLocks noRot="1" noChangeAspect="1" noMove="1" noResize="1" noEditPoints="1" noAdjustHandles="1" noChangeArrowheads="1" noChangeShapeType="1" noTextEdit="1"/>
              </p:cNvSpPr>
              <p:nvPr/>
            </p:nvSpPr>
            <p:spPr>
              <a:xfrm>
                <a:off x="2904671" y="5203539"/>
                <a:ext cx="5204566" cy="5529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45170" y="4696669"/>
                <a:ext cx="6366615" cy="552972"/>
              </a:xfrm>
              <a:prstGeom prst="rect">
                <a:avLst/>
              </a:prstGeom>
            </p:spPr>
            <p:txBody>
              <a:bodyPr wrap="none">
                <a:spAutoFit/>
              </a:bodyPr>
              <a:lstStyle/>
              <a:p>
                <a:r>
                  <a:rPr lang="en-US" sz="2000" smtClean="0"/>
                  <a:t>      Đặt </a:t>
                </a:r>
                <a14:m>
                  <m:oMath xmlns:m="http://schemas.openxmlformats.org/officeDocument/2006/math">
                    <m:r>
                      <a:rPr lang="en-US" sz="2000">
                        <a:latin typeface="Cambria Math" panose="02040503050406030204" pitchFamily="18" charset="0"/>
                      </a:rPr>
                      <m:t>ℒ</m:t>
                    </m:r>
                    <m:d>
                      <m:dPr>
                        <m:ctrlPr>
                          <a:rPr lang="en-US" sz="2000" i="1">
                            <a:latin typeface="Cambria Math" panose="02040503050406030204" pitchFamily="18" charset="0"/>
                          </a:rPr>
                        </m:ctrlPr>
                      </m:dPr>
                      <m:e>
                        <m:r>
                          <a:rPr lang="en-US" sz="2000" i="1">
                            <a:latin typeface="Cambria Math" panose="02040503050406030204" pitchFamily="18" charset="0"/>
                          </a:rPr>
                          <m:t>𝜃</m:t>
                        </m:r>
                        <m:r>
                          <a:rPr lang="en-US" sz="2000" i="0">
                            <a:latin typeface="Cambria Math" panose="02040503050406030204" pitchFamily="18" charset="0"/>
                          </a:rPr>
                          <m:t>, </m:t>
                        </m:r>
                        <m:r>
                          <a:rPr lang="en-US" sz="2000" i="1">
                            <a:latin typeface="Cambria Math" panose="02040503050406030204" pitchFamily="18" charset="0"/>
                          </a:rPr>
                          <m:t>𝜙</m:t>
                        </m:r>
                      </m:e>
                    </m:d>
                    <m:r>
                      <a:rPr lang="en-US" sz="2000" i="0">
                        <a:latin typeface="Cambria Math" panose="02040503050406030204" pitchFamily="18" charset="0"/>
                      </a:rPr>
                      <m:t>= </m:t>
                    </m:r>
                    <m:r>
                      <a:rPr lang="en-US" sz="2000" i="1">
                        <a:latin typeface="Cambria Math" panose="02040503050406030204" pitchFamily="18" charset="0"/>
                      </a:rPr>
                      <m:t>𝐸</m:t>
                    </m:r>
                    <m:d>
                      <m:dPr>
                        <m:ctrlPr>
                          <a:rPr lang="en-US" sz="2000" i="1">
                            <a:latin typeface="Cambria Math" panose="02040503050406030204" pitchFamily="18" charset="0"/>
                          </a:rPr>
                        </m:ctrlPr>
                      </m:dPr>
                      <m:e>
                        <m:func>
                          <m:funcPr>
                            <m:ctrlPr>
                              <a:rPr lang="en-US" sz="2000" i="1">
                                <a:latin typeface="Cambria Math" panose="02040503050406030204" pitchFamily="18" charset="0"/>
                              </a:rPr>
                            </m:ctrlPr>
                          </m:funcPr>
                          <m:fName>
                            <m:r>
                              <m:rPr>
                                <m:sty m:val="p"/>
                              </m:rPr>
                              <a:rPr lang="en-US" sz="2000" i="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e>
                                <m:r>
                                  <a:rPr lang="en-US" sz="2000" i="1">
                                    <a:latin typeface="Cambria Math" panose="02040503050406030204" pitchFamily="18" charset="0"/>
                                  </a:rPr>
                                  <m:t>𝑧</m:t>
                                </m:r>
                              </m:e>
                            </m:d>
                          </m:e>
                        </m:func>
                      </m:e>
                    </m:d>
                    <m:r>
                      <a:rPr lang="en-US" sz="2000" i="0">
                        <a:latin typeface="Cambria Math" panose="02040503050406030204" pitchFamily="18" charset="0"/>
                      </a:rPr>
                      <m:t>− </m:t>
                    </m:r>
                    <m:r>
                      <a:rPr lang="en-US" sz="2000" i="1">
                        <a:latin typeface="Cambria Math" panose="02040503050406030204" pitchFamily="18" charset="0"/>
                      </a:rPr>
                      <m:t>𝐾𝐿</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𝜙</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e>
                            <m:r>
                              <a:rPr lang="en-US" sz="2000" i="1">
                                <a:latin typeface="Cambria Math" panose="02040503050406030204" pitchFamily="18" charset="0"/>
                              </a:rPr>
                              <m:t>𝑥</m:t>
                            </m:r>
                          </m:e>
                        </m:d>
                        <m:r>
                          <a:rPr lang="en-US" sz="2000" i="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d>
                      </m:e>
                    </m:d>
                  </m:oMath>
                </a14:m>
                <a:endParaRPr lang="en-US" sz="2000"/>
              </a:p>
            </p:txBody>
          </p:sp>
        </mc:Choice>
        <mc:Fallback xmlns="">
          <p:sp>
            <p:nvSpPr>
              <p:cNvPr id="12" name="Rectangle 11"/>
              <p:cNvSpPr>
                <a:spLocks noRot="1" noChangeAspect="1" noMove="1" noResize="1" noEditPoints="1" noAdjustHandles="1" noChangeArrowheads="1" noChangeShapeType="1" noTextEdit="1"/>
              </p:cNvSpPr>
              <p:nvPr/>
            </p:nvSpPr>
            <p:spPr>
              <a:xfrm>
                <a:off x="345170" y="4696669"/>
                <a:ext cx="6366615" cy="552972"/>
              </a:xfrm>
              <a:prstGeom prst="rect">
                <a:avLst/>
              </a:prstGeom>
              <a:blipFill>
                <a:blip r:embed="rId6"/>
                <a:stretch>
                  <a:fillRect b="-54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915886" y="4271621"/>
                <a:ext cx="8775699" cy="5529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0"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e>
                      </m:func>
                      <m:r>
                        <a:rPr lang="en-US" sz="2000" i="0">
                          <a:latin typeface="Cambria Math" panose="02040503050406030204" pitchFamily="18" charset="0"/>
                        </a:rPr>
                        <m:t>= </m:t>
                      </m:r>
                      <m:r>
                        <a:rPr lang="en-US" sz="2000" i="1">
                          <a:latin typeface="Cambria Math" panose="02040503050406030204" pitchFamily="18" charset="0"/>
                        </a:rPr>
                        <m:t>𝐾𝐿</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𝜙</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e>
                              <m:r>
                                <a:rPr lang="en-US" sz="2000" i="1">
                                  <a:latin typeface="Cambria Math" panose="02040503050406030204" pitchFamily="18" charset="0"/>
                                </a:rPr>
                                <m:t>𝑥</m:t>
                              </m:r>
                            </m:e>
                          </m:d>
                          <m:r>
                            <a:rPr lang="en-US" sz="2000" i="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e>
                              <m:r>
                                <a:rPr lang="en-US" sz="2000" i="1">
                                  <a:latin typeface="Cambria Math" panose="02040503050406030204" pitchFamily="18" charset="0"/>
                                </a:rPr>
                                <m:t>𝑥</m:t>
                              </m:r>
                            </m:e>
                          </m:d>
                        </m:e>
                      </m:d>
                      <m:r>
                        <a:rPr lang="en-US" sz="2000" i="0">
                          <a:latin typeface="Cambria Math" panose="02040503050406030204" pitchFamily="18" charset="0"/>
                        </a:rPr>
                        <m:t>+ </m:t>
                      </m:r>
                      <m:r>
                        <a:rPr lang="en-US" sz="2000" i="1">
                          <a:latin typeface="Cambria Math" panose="02040503050406030204" pitchFamily="18" charset="0"/>
                        </a:rPr>
                        <m:t>𝐸</m:t>
                      </m:r>
                      <m:d>
                        <m:dPr>
                          <m:ctrlPr>
                            <a:rPr lang="en-US" sz="2000" i="1">
                              <a:latin typeface="Cambria Math" panose="02040503050406030204" pitchFamily="18" charset="0"/>
                            </a:rPr>
                          </m:ctrlPr>
                        </m:dPr>
                        <m:e>
                          <m:func>
                            <m:funcPr>
                              <m:ctrlPr>
                                <a:rPr lang="en-US" sz="2000" i="1">
                                  <a:latin typeface="Cambria Math" panose="02040503050406030204" pitchFamily="18" charset="0"/>
                                </a:rPr>
                              </m:ctrlPr>
                            </m:funcPr>
                            <m:fName>
                              <m:r>
                                <m:rPr>
                                  <m:sty m:val="p"/>
                                </m:rPr>
                                <a:rPr lang="en-US" sz="2000" i="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e>
                                  <m:r>
                                    <a:rPr lang="en-US" sz="2000" i="1">
                                      <a:latin typeface="Cambria Math" panose="02040503050406030204" pitchFamily="18" charset="0"/>
                                    </a:rPr>
                                    <m:t>𝑧</m:t>
                                  </m:r>
                                </m:e>
                              </m:d>
                            </m:e>
                          </m:func>
                        </m:e>
                      </m:d>
                      <m:r>
                        <a:rPr lang="en-US" sz="2000" i="0">
                          <a:latin typeface="Cambria Math" panose="02040503050406030204" pitchFamily="18" charset="0"/>
                        </a:rPr>
                        <m:t>− </m:t>
                      </m:r>
                      <m:r>
                        <a:rPr lang="en-US" sz="2000" i="1">
                          <a:latin typeface="Cambria Math" panose="02040503050406030204" pitchFamily="18" charset="0"/>
                        </a:rPr>
                        <m:t>𝐾𝐿</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𝜙</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e>
                              <m:r>
                                <a:rPr lang="en-US" sz="2000" i="1">
                                  <a:latin typeface="Cambria Math" panose="02040503050406030204" pitchFamily="18" charset="0"/>
                                </a:rPr>
                                <m:t>𝑥</m:t>
                              </m:r>
                            </m:e>
                          </m:d>
                          <m:r>
                            <a:rPr lang="en-US" sz="2000" i="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d>
                        </m:e>
                      </m:d>
                    </m:oMath>
                  </m:oMathPara>
                </a14:m>
                <a:endParaRPr lang="en-US" sz="2000"/>
              </a:p>
            </p:txBody>
          </p:sp>
        </mc:Choice>
        <mc:Fallback xmlns="">
          <p:sp>
            <p:nvSpPr>
              <p:cNvPr id="13" name="Rectangle 12"/>
              <p:cNvSpPr>
                <a:spLocks noRot="1" noChangeAspect="1" noMove="1" noResize="1" noEditPoints="1" noAdjustHandles="1" noChangeArrowheads="1" noChangeShapeType="1" noTextEdit="1"/>
              </p:cNvSpPr>
              <p:nvPr/>
            </p:nvSpPr>
            <p:spPr>
              <a:xfrm>
                <a:off x="1915886" y="4271621"/>
                <a:ext cx="8775699" cy="55297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904671" y="5946786"/>
                <a:ext cx="5724901" cy="668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𝐾𝐿</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𝜙</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e>
                              <m:r>
                                <a:rPr lang="en-US" sz="2000" i="1">
                                  <a:latin typeface="Cambria Math" panose="02040503050406030204" pitchFamily="18" charset="0"/>
                                </a:rPr>
                                <m:t>𝑥</m:t>
                              </m:r>
                            </m:e>
                          </m:d>
                          <m:r>
                            <a:rPr lang="en-US" sz="2000" i="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𝑧</m:t>
                              </m:r>
                            </m:e>
                          </m:d>
                        </m:e>
                      </m:d>
                      <m:r>
                        <a:rPr lang="en-US" sz="2000" i="0">
                          <a:latin typeface="Cambria Math" panose="02040503050406030204" pitchFamily="18" charset="0"/>
                        </a:rPr>
                        <m:t>= −</m:t>
                      </m:r>
                      <m:f>
                        <m:fPr>
                          <m:ctrlPr>
                            <a:rPr lang="en-US" sz="2000" i="1">
                              <a:latin typeface="Cambria Math" panose="02040503050406030204" pitchFamily="18" charset="0"/>
                            </a:rPr>
                          </m:ctrlPr>
                        </m:fPr>
                        <m:num>
                          <m:r>
                            <a:rPr lang="en-US" sz="2000" i="0">
                              <a:latin typeface="Cambria Math" panose="02040503050406030204" pitchFamily="18" charset="0"/>
                            </a:rPr>
                            <m:t>1</m:t>
                          </m:r>
                        </m:num>
                        <m:den>
                          <m:r>
                            <a:rPr lang="en-US" sz="2000" i="0">
                              <a:latin typeface="Cambria Math" panose="02040503050406030204" pitchFamily="18" charset="0"/>
                            </a:rPr>
                            <m:t>2</m:t>
                          </m:r>
                        </m:den>
                      </m:f>
                      <m:d>
                        <m:dPr>
                          <m:ctrlPr>
                            <a:rPr lang="en-US" sz="2000" i="1">
                              <a:latin typeface="Cambria Math" panose="02040503050406030204" pitchFamily="18" charset="0"/>
                            </a:rPr>
                          </m:ctrlPr>
                        </m:dPr>
                        <m:e>
                          <m:r>
                            <a:rPr lang="en-US" sz="2000" i="0">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𝜇</m:t>
                              </m:r>
                            </m:e>
                            <m:sup>
                              <m:r>
                                <a:rPr lang="en-US" sz="2000" i="0">
                                  <a:latin typeface="Cambria Math" panose="02040503050406030204" pitchFamily="18" charset="0"/>
                                </a:rPr>
                                <m:t>2</m:t>
                              </m:r>
                            </m:sup>
                          </m:sSup>
                          <m:r>
                            <a:rPr lang="en-US" sz="2000" i="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𝜎</m:t>
                              </m:r>
                            </m:e>
                            <m:sup>
                              <m:r>
                                <a:rPr lang="en-US" sz="2000" i="0">
                                  <a:latin typeface="Cambria Math" panose="02040503050406030204" pitchFamily="18" charset="0"/>
                                </a:rPr>
                                <m:t>2</m:t>
                              </m:r>
                            </m:sup>
                          </m:sSup>
                          <m:r>
                            <a:rPr lang="en-US" sz="2000" i="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i="0">
                                  <a:latin typeface="Cambria Math" panose="02040503050406030204" pitchFamily="18" charset="0"/>
                                </a:rPr>
                                <m:t>log</m:t>
                              </m:r>
                            </m:fName>
                            <m:e>
                              <m:sSup>
                                <m:sSupPr>
                                  <m:ctrlPr>
                                    <a:rPr lang="en-US" sz="2000" i="1">
                                      <a:latin typeface="Cambria Math" panose="02040503050406030204" pitchFamily="18" charset="0"/>
                                    </a:rPr>
                                  </m:ctrlPr>
                                </m:sSupPr>
                                <m:e>
                                  <m:r>
                                    <a:rPr lang="en-US" sz="2000" i="1">
                                      <a:latin typeface="Cambria Math" panose="02040503050406030204" pitchFamily="18" charset="0"/>
                                    </a:rPr>
                                    <m:t>𝜎</m:t>
                                  </m:r>
                                </m:e>
                                <m:sup>
                                  <m:r>
                                    <a:rPr lang="en-US" sz="2000" i="0">
                                      <a:latin typeface="Cambria Math" panose="02040503050406030204" pitchFamily="18" charset="0"/>
                                    </a:rPr>
                                    <m:t>2</m:t>
                                  </m:r>
                                </m:sup>
                              </m:sSup>
                            </m:e>
                          </m:func>
                        </m:e>
                      </m:d>
                    </m:oMath>
                  </m:oMathPara>
                </a14:m>
                <a:endParaRPr lang="en-US" sz="2000"/>
              </a:p>
            </p:txBody>
          </p:sp>
        </mc:Choice>
        <mc:Fallback xmlns="">
          <p:sp>
            <p:nvSpPr>
              <p:cNvPr id="15" name="Rectangle 14"/>
              <p:cNvSpPr>
                <a:spLocks noRot="1" noChangeAspect="1" noMove="1" noResize="1" noEditPoints="1" noAdjustHandles="1" noChangeArrowheads="1" noChangeShapeType="1" noTextEdit="1"/>
              </p:cNvSpPr>
              <p:nvPr/>
            </p:nvSpPr>
            <p:spPr>
              <a:xfrm>
                <a:off x="2904671" y="5946786"/>
                <a:ext cx="5724901" cy="668516"/>
              </a:xfrm>
              <a:prstGeom prst="rect">
                <a:avLst/>
              </a:prstGeom>
              <a:blipFill>
                <a:blip r:embed="rId8"/>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4"/>
          </p:nvPr>
        </p:nvSpPr>
        <p:spPr/>
        <p:txBody>
          <a:bodyPr/>
          <a:lstStyle/>
          <a:p>
            <a:fld id="{401CF334-2D5C-4859-84A6-CA7E6E43FAEB}" type="slidenum">
              <a:rPr lang="en-US" smtClean="0"/>
              <a:pPr/>
              <a:t>37</a:t>
            </a:fld>
            <a:endParaRPr lang="en-US" dirty="0"/>
          </a:p>
        </p:txBody>
      </p:sp>
    </p:spTree>
    <p:extLst>
      <p:ext uri="{BB962C8B-B14F-4D97-AF65-F5344CB8AC3E}">
        <p14:creationId xmlns:p14="http://schemas.microsoft.com/office/powerpoint/2010/main" val="326788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0449AB37-6EF2-4123-BAC1-C3D5AF2D9025}"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0" y="382880"/>
            <a:ext cx="4442730"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CAE</a:t>
            </a:r>
            <a:endParaRPr lang="en-US" sz="3200" b="1" dirty="0" err="1" smtClean="0">
              <a:latin typeface="Calibri" panose="020F0502020204030204" pitchFamily="34" charset="0"/>
              <a:cs typeface="Calibri" panose="020F0502020204030204" pitchFamily="34" charset="0"/>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59507828"/>
              </p:ext>
            </p:extLst>
          </p:nvPr>
        </p:nvGraphicFramePr>
        <p:xfrm>
          <a:off x="418646" y="967655"/>
          <a:ext cx="2486025" cy="2047875"/>
        </p:xfrm>
        <a:graphic>
          <a:graphicData uri="http://schemas.openxmlformats.org/presentationml/2006/ole">
            <mc:AlternateContent xmlns:mc="http://schemas.openxmlformats.org/markup-compatibility/2006">
              <mc:Choice xmlns:v="urn:schemas-microsoft-com:vml" Requires="v">
                <p:oleObj spid="_x0000_s31841" name="Visio" r:id="rId3" imgW="1676320" imgH="1362219" progId="Visio.Drawing.15">
                  <p:embed/>
                </p:oleObj>
              </mc:Choice>
              <mc:Fallback>
                <p:oleObj name="Visio" r:id="rId3" imgW="1676320" imgH="136221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646" y="967655"/>
                        <a:ext cx="2486025" cy="204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4" name="Rectangle 13"/>
              <p:cNvSpPr/>
              <p:nvPr/>
            </p:nvSpPr>
            <p:spPr>
              <a:xfrm>
                <a:off x="2978147" y="1170855"/>
                <a:ext cx="2097434" cy="12449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0">
                              <a:latin typeface="Cambria Math" panose="02040503050406030204" pitchFamily="18" charset="0"/>
                            </a:rPr>
                            <m:t>′</m:t>
                          </m:r>
                        </m:sup>
                      </m:sSup>
                      <m:r>
                        <a:rPr lang="en-US" sz="2000" i="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𝑊</m:t>
                          </m:r>
                          <m:r>
                            <a:rPr lang="en-US" sz="2000" i="0">
                              <a:latin typeface="Cambria Math" panose="02040503050406030204" pitchFamily="18" charset="0"/>
                            </a:rPr>
                            <m:t>−</m:t>
                          </m:r>
                          <m:r>
                            <a:rPr lang="en-US" sz="2000" i="1">
                              <a:latin typeface="Cambria Math" panose="02040503050406030204" pitchFamily="18" charset="0"/>
                            </a:rPr>
                            <m:t>𝐹</m:t>
                          </m:r>
                        </m:num>
                        <m:den>
                          <m:r>
                            <a:rPr lang="en-US" sz="2000" i="1">
                              <a:latin typeface="Cambria Math" panose="02040503050406030204" pitchFamily="18" charset="0"/>
                            </a:rPr>
                            <m:t>𝑆</m:t>
                          </m:r>
                        </m:den>
                      </m:f>
                      <m:r>
                        <a:rPr lang="en-US" sz="2000" i="0">
                          <a:latin typeface="Cambria Math" panose="02040503050406030204" pitchFamily="18" charset="0"/>
                        </a:rPr>
                        <m:t>+1</m:t>
                      </m:r>
                    </m:oMath>
                  </m:oMathPara>
                </a14:m>
                <a:endParaRPr lang="en-US" sz="2000" smtClean="0"/>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𝐻</m:t>
                          </m:r>
                        </m:e>
                        <m:sup>
                          <m:r>
                            <a:rPr lang="en-US" sz="2000" i="1">
                              <a:latin typeface="Cambria Math" panose="02040503050406030204" pitchFamily="18" charset="0"/>
                            </a:rPr>
                            <m:t>′</m:t>
                          </m:r>
                        </m:sup>
                      </m:s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𝐻</m:t>
                          </m:r>
                          <m:r>
                            <a:rPr lang="en-US" sz="2000" i="1">
                              <a:latin typeface="Cambria Math" panose="02040503050406030204" pitchFamily="18" charset="0"/>
                            </a:rPr>
                            <m:t>−</m:t>
                          </m:r>
                          <m:r>
                            <a:rPr lang="en-US" sz="2000" i="1">
                              <a:latin typeface="Cambria Math" panose="02040503050406030204" pitchFamily="18" charset="0"/>
                            </a:rPr>
                            <m:t>𝐹</m:t>
                          </m:r>
                        </m:num>
                        <m:den>
                          <m:r>
                            <a:rPr lang="en-US" sz="2000" i="1">
                              <a:latin typeface="Cambria Math" panose="02040503050406030204" pitchFamily="18" charset="0"/>
                            </a:rPr>
                            <m:t>𝑆</m:t>
                          </m:r>
                        </m:den>
                      </m:f>
                      <m:r>
                        <a:rPr lang="en-US" sz="2000" i="1">
                          <a:latin typeface="Cambria Math" panose="02040503050406030204" pitchFamily="18" charset="0"/>
                        </a:rPr>
                        <m:t>+1</m:t>
                      </m:r>
                    </m:oMath>
                  </m:oMathPara>
                </a14:m>
                <a:endParaRPr lang="en-US" sz="2000"/>
              </a:p>
            </p:txBody>
          </p:sp>
        </mc:Choice>
        <mc:Fallback xmlns="">
          <p:sp>
            <p:nvSpPr>
              <p:cNvPr id="14" name="Rectangle 13"/>
              <p:cNvSpPr>
                <a:spLocks noRot="1" noChangeAspect="1" noMove="1" noResize="1" noEditPoints="1" noAdjustHandles="1" noChangeArrowheads="1" noChangeShapeType="1" noTextEdit="1"/>
              </p:cNvSpPr>
              <p:nvPr/>
            </p:nvSpPr>
            <p:spPr>
              <a:xfrm>
                <a:off x="2978147" y="1170855"/>
                <a:ext cx="2097434" cy="1244956"/>
              </a:xfrm>
              <a:prstGeom prst="rect">
                <a:avLst/>
              </a:prstGeom>
              <a:blipFill>
                <a:blip r:embed="rId5"/>
                <a:stretch>
                  <a:fillRect/>
                </a:stretch>
              </a:blipFill>
            </p:spPr>
            <p:txBody>
              <a:bodyPr/>
              <a:lstStyle/>
              <a:p>
                <a:r>
                  <a:rPr lang="en-US">
                    <a:noFill/>
                  </a:rPr>
                  <a:t> </a:t>
                </a:r>
              </a:p>
            </p:txBody>
          </p:sp>
        </mc:Fallback>
      </mc:AlternateContent>
      <p:sp>
        <p:nvSpPr>
          <p:cNvPr id="16" name="TextBox 15"/>
          <p:cNvSpPr txBox="1"/>
          <p:nvPr/>
        </p:nvSpPr>
        <p:spPr>
          <a:xfrm>
            <a:off x="839258" y="2830864"/>
            <a:ext cx="2004685" cy="400110"/>
          </a:xfrm>
          <a:prstGeom prst="rect">
            <a:avLst/>
          </a:prstGeom>
          <a:noFill/>
          <a:ln>
            <a:noFill/>
          </a:ln>
        </p:spPr>
        <p:txBody>
          <a:bodyPr wrap="square" rtlCol="0">
            <a:spAutoFit/>
          </a:bodyPr>
          <a:lstStyle/>
          <a:p>
            <a:r>
              <a:rPr lang="en-US" b="1" smtClean="0">
                <a:latin typeface="Calibri" panose="020F0502020204030204" pitchFamily="34" charset="0"/>
                <a:cs typeface="Calibri" panose="020F0502020204030204" pitchFamily="34" charset="0"/>
              </a:rPr>
              <a:t>Lớp </a:t>
            </a:r>
            <a:r>
              <a:rPr lang="en-US" sz="2000" b="1" smtClean="0">
                <a:latin typeface="Calibri" panose="020F0502020204030204" pitchFamily="34" charset="0"/>
                <a:cs typeface="Calibri" panose="020F0502020204030204" pitchFamily="34" charset="0"/>
              </a:rPr>
              <a:t>Convolution</a:t>
            </a:r>
            <a:endParaRPr lang="en-US" sz="2000" b="1" dirty="0" err="1" smtClean="0">
              <a:latin typeface="Calibri" panose="020F0502020204030204" pitchFamily="34" charset="0"/>
              <a:cs typeface="Calibri" panose="020F0502020204030204" pitchFamily="34" charset="0"/>
            </a:endParaRPr>
          </a:p>
        </p:txBody>
      </p:sp>
      <p:sp>
        <p:nvSpPr>
          <p:cNvPr id="18" name="Rectangle 17"/>
          <p:cNvSpPr/>
          <p:nvPr/>
        </p:nvSpPr>
        <p:spPr>
          <a:xfrm>
            <a:off x="6559043" y="2461532"/>
            <a:ext cx="4288866" cy="369332"/>
          </a:xfrm>
          <a:prstGeom prst="rect">
            <a:avLst/>
          </a:prstGeom>
        </p:spPr>
        <p:txBody>
          <a:bodyPr wrap="none">
            <a:spAutoFit/>
          </a:bodyPr>
          <a:lstStyle/>
          <a:p>
            <a:r>
              <a:rPr lang="en-US" b="1">
                <a:latin typeface="Calibri" panose="020F0502020204030204" pitchFamily="34" charset="0"/>
                <a:ea typeface="Calibri" panose="020F0502020204030204" pitchFamily="34" charset="0"/>
                <a:cs typeface="Calibri" panose="020F0502020204030204" pitchFamily="34" charset="0"/>
              </a:rPr>
              <a:t>Ví dụ lớp Convolution với W=H=4, F=3, S=1</a:t>
            </a:r>
            <a:endParaRPr lang="en-US" b="1">
              <a:latin typeface="Calibri" panose="020F0502020204030204" pitchFamily="34" charset="0"/>
              <a:cs typeface="Calibri" panose="020F0502020204030204" pitchFamily="34" charset="0"/>
            </a:endParaRPr>
          </a:p>
        </p:txBody>
      </p:sp>
      <p:graphicFrame>
        <p:nvGraphicFramePr>
          <p:cNvPr id="20" name="Object 19"/>
          <p:cNvGraphicFramePr>
            <a:graphicFrameLocks noChangeAspect="1"/>
          </p:cNvGraphicFramePr>
          <p:nvPr>
            <p:extLst>
              <p:ext uri="{D42A27DB-BD31-4B8C-83A1-F6EECF244321}">
                <p14:modId xmlns:p14="http://schemas.microsoft.com/office/powerpoint/2010/main" val="1666037695"/>
              </p:ext>
            </p:extLst>
          </p:nvPr>
        </p:nvGraphicFramePr>
        <p:xfrm>
          <a:off x="211126" y="3442503"/>
          <a:ext cx="2770889" cy="2013039"/>
        </p:xfrm>
        <a:graphic>
          <a:graphicData uri="http://schemas.openxmlformats.org/presentationml/2006/ole">
            <mc:AlternateContent xmlns:mc="http://schemas.openxmlformats.org/markup-compatibility/2006">
              <mc:Choice xmlns:v="urn:schemas-microsoft-com:vml" Requires="v">
                <p:oleObj spid="_x0000_s31842" name="Visio" r:id="rId6" imgW="1876405" imgH="1352364" progId="Visio.Drawing.15">
                  <p:embed/>
                </p:oleObj>
              </mc:Choice>
              <mc:Fallback>
                <p:oleObj name="Visio" r:id="rId6" imgW="1876405" imgH="1352364" progId="Visio.Drawing.15">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126" y="3442503"/>
                        <a:ext cx="2770889" cy="2013039"/>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21" name="Rectangle 20"/>
              <p:cNvSpPr/>
              <p:nvPr/>
            </p:nvSpPr>
            <p:spPr>
              <a:xfrm>
                <a:off x="2978147" y="3641984"/>
                <a:ext cx="2711448" cy="12489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0">
                              <a:latin typeface="Cambria Math" panose="02040503050406030204" pitchFamily="18" charset="0"/>
                            </a:rPr>
                            <m:t>′</m:t>
                          </m:r>
                        </m:sup>
                      </m:sSup>
                      <m:r>
                        <a:rPr lang="en-US" sz="2000" i="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𝑊</m:t>
                          </m:r>
                          <m:r>
                            <a:rPr lang="en-US" sz="2000" i="0">
                              <a:latin typeface="Cambria Math" panose="02040503050406030204" pitchFamily="18" charset="0"/>
                            </a:rPr>
                            <m:t>+2</m:t>
                          </m:r>
                          <m:r>
                            <a:rPr lang="en-US" sz="2000" i="1">
                              <a:latin typeface="Cambria Math" panose="02040503050406030204" pitchFamily="18" charset="0"/>
                            </a:rPr>
                            <m:t>𝑃</m:t>
                          </m:r>
                          <m:r>
                            <a:rPr lang="en-US" sz="2000" i="0">
                              <a:latin typeface="Cambria Math" panose="02040503050406030204" pitchFamily="18" charset="0"/>
                            </a:rPr>
                            <m:t>−</m:t>
                          </m:r>
                          <m:r>
                            <a:rPr lang="en-US" sz="2000" i="1">
                              <a:latin typeface="Cambria Math" panose="02040503050406030204" pitchFamily="18" charset="0"/>
                            </a:rPr>
                            <m:t>𝐹</m:t>
                          </m:r>
                        </m:num>
                        <m:den>
                          <m:r>
                            <a:rPr lang="en-US" sz="2000" i="1">
                              <a:latin typeface="Cambria Math" panose="02040503050406030204" pitchFamily="18" charset="0"/>
                            </a:rPr>
                            <m:t>𝑆</m:t>
                          </m:r>
                        </m:den>
                      </m:f>
                      <m:r>
                        <a:rPr lang="en-US" sz="2000" i="0">
                          <a:latin typeface="Cambria Math" panose="02040503050406030204" pitchFamily="18" charset="0"/>
                        </a:rPr>
                        <m:t>+1</m:t>
                      </m:r>
                    </m:oMath>
                  </m:oMathPara>
                </a14:m>
                <a:endParaRPr lang="en-US" sz="2000" smtClean="0"/>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𝐻</m:t>
                          </m:r>
                        </m:e>
                        <m:sup>
                          <m:r>
                            <a:rPr lang="en-US" sz="2000" i="1">
                              <a:latin typeface="Cambria Math" panose="02040503050406030204" pitchFamily="18" charset="0"/>
                            </a:rPr>
                            <m:t>′</m:t>
                          </m:r>
                        </m:sup>
                      </m:s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𝐻</m:t>
                          </m:r>
                          <m:r>
                            <a:rPr lang="en-US" sz="2000" i="1">
                              <a:latin typeface="Cambria Math" panose="02040503050406030204" pitchFamily="18" charset="0"/>
                            </a:rPr>
                            <m:t>+2</m:t>
                          </m:r>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𝐹</m:t>
                          </m:r>
                        </m:num>
                        <m:den>
                          <m:r>
                            <a:rPr lang="en-US" sz="2000" i="1">
                              <a:latin typeface="Cambria Math" panose="02040503050406030204" pitchFamily="18" charset="0"/>
                            </a:rPr>
                            <m:t>𝑆</m:t>
                          </m:r>
                        </m:den>
                      </m:f>
                      <m:r>
                        <a:rPr lang="en-US" sz="2000" i="1">
                          <a:latin typeface="Cambria Math" panose="02040503050406030204" pitchFamily="18" charset="0"/>
                        </a:rPr>
                        <m:t>+1</m:t>
                      </m:r>
                    </m:oMath>
                  </m:oMathPara>
                </a14:m>
                <a:endParaRPr lang="en-US" sz="2000"/>
              </a:p>
            </p:txBody>
          </p:sp>
        </mc:Choice>
        <mc:Fallback xmlns="">
          <p:sp>
            <p:nvSpPr>
              <p:cNvPr id="21" name="Rectangle 20"/>
              <p:cNvSpPr>
                <a:spLocks noRot="1" noChangeAspect="1" noMove="1" noResize="1" noEditPoints="1" noAdjustHandles="1" noChangeArrowheads="1" noChangeShapeType="1" noTextEdit="1"/>
              </p:cNvSpPr>
              <p:nvPr/>
            </p:nvSpPr>
            <p:spPr>
              <a:xfrm>
                <a:off x="2978147" y="3641984"/>
                <a:ext cx="2711448" cy="1248932"/>
              </a:xfrm>
              <a:prstGeom prst="rect">
                <a:avLst/>
              </a:prstGeom>
              <a:blipFill>
                <a:blip r:embed="rId8"/>
                <a:stretch>
                  <a:fillRect/>
                </a:stretch>
              </a:blipFill>
            </p:spPr>
            <p:txBody>
              <a:bodyPr/>
              <a:lstStyle/>
              <a:p>
                <a:r>
                  <a:rPr lang="en-US">
                    <a:noFill/>
                  </a:rPr>
                  <a:t> </a:t>
                </a:r>
              </a:p>
            </p:txBody>
          </p:sp>
        </mc:Fallback>
      </mc:AlternateContent>
      <p:pic>
        <p:nvPicPr>
          <p:cNvPr id="22" name="Picture 21"/>
          <p:cNvPicPr/>
          <p:nvPr/>
        </p:nvPicPr>
        <p:blipFill>
          <a:blip r:embed="rId9"/>
          <a:stretch>
            <a:fillRect/>
          </a:stretch>
        </p:blipFill>
        <p:spPr>
          <a:xfrm>
            <a:off x="5824069" y="3446652"/>
            <a:ext cx="5758815" cy="1497330"/>
          </a:xfrm>
          <a:prstGeom prst="rect">
            <a:avLst/>
          </a:prstGeom>
        </p:spPr>
      </p:pic>
      <p:pic>
        <p:nvPicPr>
          <p:cNvPr id="23" name="Picture 22"/>
          <p:cNvPicPr/>
          <p:nvPr/>
        </p:nvPicPr>
        <p:blipFill>
          <a:blip r:embed="rId10"/>
          <a:stretch>
            <a:fillRect/>
          </a:stretch>
        </p:blipFill>
        <p:spPr>
          <a:xfrm>
            <a:off x="5824069" y="967655"/>
            <a:ext cx="5758815" cy="1405255"/>
          </a:xfrm>
          <a:prstGeom prst="rect">
            <a:avLst/>
          </a:prstGeom>
        </p:spPr>
      </p:pic>
      <p:sp>
        <p:nvSpPr>
          <p:cNvPr id="24" name="Rectangle 23"/>
          <p:cNvSpPr/>
          <p:nvPr/>
        </p:nvSpPr>
        <p:spPr>
          <a:xfrm>
            <a:off x="5535590" y="4907733"/>
            <a:ext cx="6467486" cy="369332"/>
          </a:xfrm>
          <a:prstGeom prst="rect">
            <a:avLst/>
          </a:prstGeom>
        </p:spPr>
        <p:txBody>
          <a:bodyPr wrap="square">
            <a:spAutoFit/>
          </a:bodyPr>
          <a:lstStyle/>
          <a:p>
            <a:r>
              <a:rPr lang="en-US" b="1">
                <a:latin typeface="Calibri" panose="020F0502020204030204" pitchFamily="34" charset="0"/>
                <a:ea typeface="Calibri" panose="020F0502020204030204" pitchFamily="34" charset="0"/>
                <a:cs typeface="Calibri" panose="020F0502020204030204" pitchFamily="34" charset="0"/>
              </a:rPr>
              <a:t>Ví dụ lớp </a:t>
            </a:r>
            <a:r>
              <a:rPr lang="en-US" b="1" smtClean="0">
                <a:latin typeface="Calibri" panose="020F0502020204030204" pitchFamily="34" charset="0"/>
                <a:ea typeface="Calibri" panose="020F0502020204030204" pitchFamily="34" charset="0"/>
                <a:cs typeface="Calibri" panose="020F0502020204030204" pitchFamily="34" charset="0"/>
              </a:rPr>
              <a:t>Transposed Convolution với </a:t>
            </a:r>
            <a:r>
              <a:rPr lang="en-US" b="1">
                <a:latin typeface="Calibri" panose="020F0502020204030204" pitchFamily="34" charset="0"/>
                <a:ea typeface="Calibri" panose="020F0502020204030204" pitchFamily="34" charset="0"/>
                <a:cs typeface="Calibri" panose="020F0502020204030204" pitchFamily="34" charset="0"/>
              </a:rPr>
              <a:t>với W=H=2, F=3, S=1, P=2 </a:t>
            </a:r>
            <a:endParaRPr lang="en-US" b="1">
              <a:latin typeface="Calibri" panose="020F0502020204030204" pitchFamily="34" charset="0"/>
              <a:cs typeface="Calibri" panose="020F0502020204030204" pitchFamily="34" charset="0"/>
            </a:endParaRPr>
          </a:p>
        </p:txBody>
      </p:sp>
      <p:sp>
        <p:nvSpPr>
          <p:cNvPr id="26" name="TextBox 25"/>
          <p:cNvSpPr txBox="1"/>
          <p:nvPr/>
        </p:nvSpPr>
        <p:spPr>
          <a:xfrm>
            <a:off x="418645" y="5455542"/>
            <a:ext cx="3297011" cy="400110"/>
          </a:xfrm>
          <a:prstGeom prst="rect">
            <a:avLst/>
          </a:prstGeom>
          <a:noFill/>
          <a:ln>
            <a:noFill/>
          </a:ln>
        </p:spPr>
        <p:txBody>
          <a:bodyPr wrap="square" rtlCol="0">
            <a:spAutoFit/>
          </a:bodyPr>
          <a:lstStyle/>
          <a:p>
            <a:r>
              <a:rPr lang="en-US" sz="2000" b="1" smtClean="0">
                <a:latin typeface="Calibri" panose="020F0502020204030204" pitchFamily="34" charset="0"/>
                <a:cs typeface="Calibri" panose="020F0502020204030204" pitchFamily="34" charset="0"/>
              </a:rPr>
              <a:t>Lớp Transposed Convolution</a:t>
            </a:r>
            <a:endParaRPr lang="en-US" sz="2000" b="1" dirty="0" err="1" smtClean="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4"/>
          </p:nvPr>
        </p:nvSpPr>
        <p:spPr/>
        <p:txBody>
          <a:bodyPr/>
          <a:lstStyle/>
          <a:p>
            <a:fld id="{401CF334-2D5C-4859-84A6-CA7E6E43FAEB}" type="slidenum">
              <a:rPr lang="en-US" smtClean="0"/>
              <a:pPr/>
              <a:t>38</a:t>
            </a:fld>
            <a:endParaRPr lang="en-US" dirty="0"/>
          </a:p>
        </p:txBody>
      </p:sp>
    </p:spTree>
    <p:extLst>
      <p:ext uri="{BB962C8B-B14F-4D97-AF65-F5344CB8AC3E}">
        <p14:creationId xmlns:p14="http://schemas.microsoft.com/office/powerpoint/2010/main" val="210806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F7987B75-851A-4ACE-99CF-C491B9A93CA2}"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0" y="382880"/>
            <a:ext cx="4442730"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RNN trong CRAE</a:t>
            </a:r>
            <a:endParaRPr lang="en-US" sz="3200" b="1" dirty="0" err="1" smtClean="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4"/>
          </p:nvPr>
        </p:nvSpPr>
        <p:spPr/>
        <p:txBody>
          <a:bodyPr/>
          <a:lstStyle/>
          <a:p>
            <a:fld id="{401CF334-2D5C-4859-84A6-CA7E6E43FAEB}" type="slidenum">
              <a:rPr lang="en-US" smtClean="0"/>
              <a:pPr/>
              <a:t>39</a:t>
            </a:fld>
            <a:endParaRPr lang="en-US" dirty="0"/>
          </a:p>
        </p:txBody>
      </p:sp>
      <p:pic>
        <p:nvPicPr>
          <p:cNvPr id="4" name="Picture 3"/>
          <p:cNvPicPr>
            <a:picLocks noChangeAspect="1"/>
          </p:cNvPicPr>
          <p:nvPr/>
        </p:nvPicPr>
        <p:blipFill>
          <a:blip r:embed="rId3"/>
          <a:stretch>
            <a:fillRect/>
          </a:stretch>
        </p:blipFill>
        <p:spPr>
          <a:xfrm>
            <a:off x="345170" y="1142913"/>
            <a:ext cx="11518206" cy="4760657"/>
          </a:xfrm>
          <a:prstGeom prst="rect">
            <a:avLst/>
          </a:prstGeom>
        </p:spPr>
      </p:pic>
    </p:spTree>
    <p:extLst>
      <p:ext uri="{BB962C8B-B14F-4D97-AF65-F5344CB8AC3E}">
        <p14:creationId xmlns:p14="http://schemas.microsoft.com/office/powerpoint/2010/main" val="49934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5127684" y="3293878"/>
            <a:ext cx="3363654" cy="1804749"/>
          </a:xfrm>
          <a:prstGeom prst="roundRect">
            <a:avLst/>
          </a:prstGeom>
          <a:noFill/>
          <a:ln w="12700">
            <a:solidFill>
              <a:schemeClr val="tx1"/>
            </a:solidFill>
            <a:prstDash val="solid"/>
          </a:ln>
        </p:spPr>
        <p:txBody>
          <a:bodyPr wrap="square" rtlCol="0">
            <a:spAutoFit/>
          </a:bodyPr>
          <a:lstStyle/>
          <a:p>
            <a:pPr>
              <a:buClr>
                <a:srgbClr val="00B050"/>
              </a:buClr>
            </a:pPr>
            <a:r>
              <a:rPr lang="en-US" sz="2000" b="1">
                <a:latin typeface="Calibri" panose="020F0502020204030204" pitchFamily="34" charset="0"/>
                <a:cs typeface="Calibri" panose="020F0502020204030204" pitchFamily="34" charset="0"/>
              </a:rPr>
              <a:t>Giám sát bằng </a:t>
            </a:r>
            <a:r>
              <a:rPr lang="en-US" sz="2000" b="1" smtClean="0">
                <a:latin typeface="Calibri" panose="020F0502020204030204" pitchFamily="34" charset="0"/>
                <a:cs typeface="Calibri" panose="020F0502020204030204" pitchFamily="34" charset="0"/>
              </a:rPr>
              <a:t>âm thanh</a:t>
            </a:r>
            <a:endParaRPr lang="en-US" sz="2000" smtClean="0">
              <a:latin typeface="Calibri" panose="020F0502020204030204" pitchFamily="34" charset="0"/>
              <a:cs typeface="Calibri" panose="020F0502020204030204" pitchFamily="34" charset="0"/>
              <a:sym typeface="Wingdings" panose="05000000000000000000" pitchFamily="2" charset="2"/>
            </a:endParaRPr>
          </a:p>
          <a:p>
            <a:pPr marL="342900" indent="-342900">
              <a:buClr>
                <a:srgbClr val="00B050"/>
              </a:buClr>
              <a:buFont typeface="Wingdings" panose="05000000000000000000" pitchFamily="2" charset="2"/>
              <a:buChar char="ü"/>
            </a:pPr>
            <a:r>
              <a:rPr lang="en-US" sz="2000" smtClean="0">
                <a:latin typeface="Calibri" panose="020F0502020204030204" pitchFamily="34" charset="0"/>
                <a:cs typeface="Calibri" panose="020F0502020204030204" pitchFamily="34" charset="0"/>
                <a:sym typeface="Wingdings" panose="05000000000000000000" pitchFamily="2" charset="2"/>
              </a:rPr>
              <a:t>Không hạn chế phạm vi giám sát</a:t>
            </a:r>
          </a:p>
          <a:p>
            <a:pPr marL="342900" indent="-342900">
              <a:buClr>
                <a:srgbClr val="00B050"/>
              </a:buClr>
              <a:buFont typeface="Wingdings" panose="05000000000000000000" pitchFamily="2" charset="2"/>
              <a:buChar char="ü"/>
            </a:pPr>
            <a:r>
              <a:rPr lang="en-US" sz="2000" smtClean="0">
                <a:latin typeface="Calibri" panose="020F0502020204030204" pitchFamily="34" charset="0"/>
                <a:cs typeface="Calibri" panose="020F0502020204030204" pitchFamily="34" charset="0"/>
                <a:sym typeface="Wingdings" panose="05000000000000000000" pitchFamily="2" charset="2"/>
              </a:rPr>
              <a:t>Chi phí thấp hơn</a:t>
            </a:r>
          </a:p>
          <a:p>
            <a:pPr marL="342900" indent="-342900">
              <a:buClr>
                <a:srgbClr val="FF0000"/>
              </a:buClr>
              <a:buFont typeface="Wingdings" panose="05000000000000000000" pitchFamily="2" charset="2"/>
              <a:buChar char="û"/>
            </a:pPr>
            <a:r>
              <a:rPr lang="en-US" sz="2000" smtClean="0">
                <a:latin typeface="Calibri" panose="020F0502020204030204" pitchFamily="34" charset="0"/>
                <a:cs typeface="Calibri" panose="020F0502020204030204" pitchFamily="34" charset="0"/>
                <a:sym typeface="Wingdings" panose="05000000000000000000" pitchFamily="2" charset="2"/>
              </a:rPr>
              <a:t>Không trực quan</a:t>
            </a:r>
          </a:p>
        </p:txBody>
      </p:sp>
      <p:sp>
        <p:nvSpPr>
          <p:cNvPr id="47" name="Rounded Rectangle 46"/>
          <p:cNvSpPr/>
          <p:nvPr/>
        </p:nvSpPr>
        <p:spPr>
          <a:xfrm>
            <a:off x="9056749" y="2111695"/>
            <a:ext cx="2829805" cy="1969403"/>
          </a:xfrm>
          <a:prstGeom prst="roundRect">
            <a:avLst/>
          </a:prstGeom>
          <a:noFill/>
          <a:ln w="12700">
            <a:solidFill>
              <a:schemeClr val="tx1"/>
            </a:solidFill>
            <a:prstDash val="soli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5D2FA133-A650-45D2-98C1-49C73D38B3B3}"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cxnSp>
        <p:nvCxnSpPr>
          <p:cNvPr id="12" name="Straight Arrow Connector 11"/>
          <p:cNvCxnSpPr>
            <a:stCxn id="28" idx="3"/>
            <a:endCxn id="16" idx="1"/>
          </p:cNvCxnSpPr>
          <p:nvPr/>
        </p:nvCxnSpPr>
        <p:spPr>
          <a:xfrm flipV="1">
            <a:off x="4490048" y="2006182"/>
            <a:ext cx="617997" cy="11231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08045" y="1103807"/>
            <a:ext cx="3383294" cy="1804749"/>
          </a:xfrm>
          <a:prstGeom prst="roundRect">
            <a:avLst/>
          </a:prstGeom>
          <a:noFill/>
          <a:ln w="12700">
            <a:solidFill>
              <a:schemeClr val="tx1"/>
            </a:solidFill>
            <a:prstDash val="solid"/>
          </a:ln>
        </p:spPr>
        <p:txBody>
          <a:bodyPr wrap="square" rtlCol="0">
            <a:spAutoFit/>
          </a:bodyPr>
          <a:lstStyle/>
          <a:p>
            <a:pPr>
              <a:buClr>
                <a:srgbClr val="00B050"/>
              </a:buClr>
            </a:pPr>
            <a:r>
              <a:rPr lang="en-US" sz="2000" b="1">
                <a:latin typeface="Calibri" panose="020F0502020204030204" pitchFamily="34" charset="0"/>
                <a:cs typeface="Calibri" panose="020F0502020204030204" pitchFamily="34" charset="0"/>
              </a:rPr>
              <a:t>Giám sát bằng </a:t>
            </a:r>
            <a:r>
              <a:rPr lang="en-US" sz="2000" b="1" smtClean="0">
                <a:latin typeface="Calibri" panose="020F0502020204030204" pitchFamily="34" charset="0"/>
                <a:cs typeface="Calibri" panose="020F0502020204030204" pitchFamily="34" charset="0"/>
              </a:rPr>
              <a:t>video</a:t>
            </a:r>
            <a:endParaRPr lang="en-US" sz="2000" b="1" smtClean="0">
              <a:latin typeface="Calibri" panose="020F0502020204030204" pitchFamily="34" charset="0"/>
              <a:cs typeface="Calibri" panose="020F0502020204030204" pitchFamily="34" charset="0"/>
              <a:sym typeface="Wingdings" panose="05000000000000000000" pitchFamily="2" charset="2"/>
            </a:endParaRPr>
          </a:p>
          <a:p>
            <a:pPr marL="342900" indent="-342900">
              <a:buClr>
                <a:srgbClr val="00B050"/>
              </a:buClr>
              <a:buFont typeface="Wingdings" panose="05000000000000000000" pitchFamily="2" charset="2"/>
              <a:buChar char="ü"/>
            </a:pPr>
            <a:r>
              <a:rPr lang="en-US" sz="2000" smtClean="0">
                <a:latin typeface="Calibri" panose="020F0502020204030204" pitchFamily="34" charset="0"/>
                <a:cs typeface="Calibri" panose="020F0502020204030204" pitchFamily="34" charset="0"/>
                <a:sym typeface="Wingdings" panose="05000000000000000000" pitchFamily="2" charset="2"/>
              </a:rPr>
              <a:t>Hình ảnh trực quan</a:t>
            </a:r>
          </a:p>
          <a:p>
            <a:pPr marL="342900" indent="-342900">
              <a:buClr>
                <a:srgbClr val="00B050"/>
              </a:buClr>
              <a:buFont typeface="Wingdings" panose="05000000000000000000" pitchFamily="2" charset="2"/>
              <a:buChar char="ü"/>
            </a:pPr>
            <a:r>
              <a:rPr lang="en-US" sz="2000" smtClean="0">
                <a:latin typeface="Calibri" panose="020F0502020204030204" pitchFamily="34" charset="0"/>
                <a:cs typeface="Calibri" panose="020F0502020204030204" pitchFamily="34" charset="0"/>
                <a:sym typeface="Wingdings" panose="05000000000000000000" pitchFamily="2" charset="2"/>
              </a:rPr>
              <a:t>Hoạt động hiệu quả</a:t>
            </a:r>
          </a:p>
          <a:p>
            <a:pPr marL="342900" indent="-342900">
              <a:buClr>
                <a:srgbClr val="FF0000"/>
              </a:buClr>
              <a:buFont typeface="Wingdings" panose="05000000000000000000" pitchFamily="2" charset="2"/>
              <a:buChar char="û"/>
            </a:pPr>
            <a:r>
              <a:rPr lang="en-US" sz="2000" smtClean="0">
                <a:latin typeface="Calibri" panose="020F0502020204030204" pitchFamily="34" charset="0"/>
                <a:cs typeface="Calibri" panose="020F0502020204030204" pitchFamily="34" charset="0"/>
                <a:sym typeface="Wingdings" panose="05000000000000000000" pitchFamily="2" charset="2"/>
              </a:rPr>
              <a:t>Phạm vi giám sát giới hạn</a:t>
            </a:r>
          </a:p>
          <a:p>
            <a:pPr marL="342900" indent="-342900">
              <a:buClr>
                <a:srgbClr val="FF0000"/>
              </a:buClr>
              <a:buFont typeface="Wingdings" panose="05000000000000000000" pitchFamily="2" charset="2"/>
              <a:buChar char="û"/>
            </a:pPr>
            <a:r>
              <a:rPr lang="en-US" sz="2000" smtClean="0">
                <a:latin typeface="Calibri" panose="020F0502020204030204" pitchFamily="34" charset="0"/>
                <a:cs typeface="Calibri" panose="020F0502020204030204" pitchFamily="34" charset="0"/>
                <a:sym typeface="Wingdings" panose="05000000000000000000" pitchFamily="2" charset="2"/>
              </a:rPr>
              <a:t>Chi phí tốn kém</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5304" y="1248754"/>
            <a:ext cx="627572" cy="627572"/>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9383" y="4269942"/>
            <a:ext cx="633493" cy="633493"/>
          </a:xfrm>
          <a:prstGeom prst="rect">
            <a:avLst/>
          </a:prstGeom>
        </p:spPr>
      </p:pic>
      <p:cxnSp>
        <p:nvCxnSpPr>
          <p:cNvPr id="27" name="Straight Arrow Connector 26"/>
          <p:cNvCxnSpPr>
            <a:stCxn id="28" idx="3"/>
            <a:endCxn id="37" idx="1"/>
          </p:cNvCxnSpPr>
          <p:nvPr/>
        </p:nvCxnSpPr>
        <p:spPr>
          <a:xfrm>
            <a:off x="4490048" y="3129334"/>
            <a:ext cx="637636" cy="1066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94839" y="2218616"/>
            <a:ext cx="1024275" cy="1024275"/>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21728" y="2230957"/>
            <a:ext cx="1024275" cy="1024275"/>
          </a:xfrm>
          <a:prstGeom prst="rect">
            <a:avLst/>
          </a:prstGeom>
        </p:spPr>
      </p:pic>
      <p:sp>
        <p:nvSpPr>
          <p:cNvPr id="49" name="Plus 48"/>
          <p:cNvSpPr/>
          <p:nvPr/>
        </p:nvSpPr>
        <p:spPr>
          <a:xfrm>
            <a:off x="10283140" y="2562724"/>
            <a:ext cx="360739" cy="360739"/>
          </a:xfrm>
          <a:prstGeom prst="mathPlus">
            <a:avLst/>
          </a:prstGeom>
          <a:solidFill>
            <a:srgbClr val="00B05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50" name="Straight Arrow Connector 49"/>
          <p:cNvCxnSpPr>
            <a:stCxn id="16" idx="3"/>
            <a:endCxn id="47" idx="1"/>
          </p:cNvCxnSpPr>
          <p:nvPr/>
        </p:nvCxnSpPr>
        <p:spPr>
          <a:xfrm>
            <a:off x="8491339" y="2006182"/>
            <a:ext cx="565410" cy="10902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7" idx="3"/>
            <a:endCxn id="47" idx="1"/>
          </p:cNvCxnSpPr>
          <p:nvPr/>
        </p:nvCxnSpPr>
        <p:spPr>
          <a:xfrm flipV="1">
            <a:off x="8491338" y="3096397"/>
            <a:ext cx="565411" cy="10998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8956425" y="3310938"/>
            <a:ext cx="3038885" cy="707886"/>
          </a:xfrm>
          <a:prstGeom prst="rect">
            <a:avLst/>
          </a:prstGeom>
        </p:spPr>
        <p:txBody>
          <a:bodyPr wrap="square">
            <a:spAutoFit/>
          </a:bodyPr>
          <a:lstStyle/>
          <a:p>
            <a:pPr algn="ctr"/>
            <a:r>
              <a:rPr lang="en-US" sz="2000">
                <a:latin typeface="Calibri" panose="020F0502020204030204" pitchFamily="34" charset="0"/>
                <a:cs typeface="Calibri" panose="020F0502020204030204" pitchFamily="34" charset="0"/>
              </a:rPr>
              <a:t>Hệ </a:t>
            </a:r>
            <a:r>
              <a:rPr lang="en-US" sz="2000" smtClean="0">
                <a:latin typeface="Calibri" panose="020F0502020204030204" pitchFamily="34" charset="0"/>
                <a:cs typeface="Calibri" panose="020F0502020204030204" pitchFamily="34" charset="0"/>
              </a:rPr>
              <a:t>thống kết hợp </a:t>
            </a:r>
            <a:r>
              <a:rPr lang="en-US" sz="2000">
                <a:latin typeface="Calibri" panose="020F0502020204030204" pitchFamily="34" charset="0"/>
                <a:cs typeface="Calibri" panose="020F0502020204030204" pitchFamily="34" charset="0"/>
              </a:rPr>
              <a:t>giám </a:t>
            </a:r>
            <a:r>
              <a:rPr lang="en-US" sz="2000" smtClean="0">
                <a:latin typeface="Calibri" panose="020F0502020204030204" pitchFamily="34" charset="0"/>
                <a:cs typeface="Calibri" panose="020F0502020204030204" pitchFamily="34" charset="0"/>
              </a:rPr>
              <a:t>sát bằng video và âm thanh</a:t>
            </a:r>
            <a:endParaRPr lang="en-US" sz="2000">
              <a:latin typeface="Calibri" panose="020F0502020204030204" pitchFamily="34" charset="0"/>
              <a:cs typeface="Calibri" panose="020F0502020204030204" pitchFamily="34" charset="0"/>
            </a:endParaRPr>
          </a:p>
        </p:txBody>
      </p:sp>
      <p:sp>
        <p:nvSpPr>
          <p:cNvPr id="93" name="Chevron 92"/>
          <p:cNvSpPr/>
          <p:nvPr/>
        </p:nvSpPr>
        <p:spPr>
          <a:xfrm>
            <a:off x="495714" y="5576057"/>
            <a:ext cx="359592" cy="371031"/>
          </a:xfrm>
          <a:prstGeom prst="chevron">
            <a:avLst/>
          </a:prstGeom>
          <a:solidFill>
            <a:srgbClr val="00B05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rgbClr val="FF0000"/>
              </a:solidFill>
            </a:endParaRPr>
          </a:p>
        </p:txBody>
      </p:sp>
      <p:sp>
        <p:nvSpPr>
          <p:cNvPr id="94" name="TextBox 93"/>
          <p:cNvSpPr txBox="1"/>
          <p:nvPr/>
        </p:nvSpPr>
        <p:spPr>
          <a:xfrm>
            <a:off x="1400250" y="5530731"/>
            <a:ext cx="5853883" cy="461665"/>
          </a:xfrm>
          <a:prstGeom prst="rect">
            <a:avLst/>
          </a:prstGeom>
          <a:noFill/>
          <a:ln>
            <a:noFill/>
          </a:ln>
        </p:spPr>
        <p:txBody>
          <a:bodyPr wrap="square" rtlCol="0">
            <a:spAutoFit/>
          </a:bodyPr>
          <a:lstStyle/>
          <a:p>
            <a:r>
              <a:rPr lang="en-US" sz="2400" b="1" smtClean="0">
                <a:solidFill>
                  <a:srgbClr val="FF0000"/>
                </a:solidFill>
                <a:latin typeface="Calibri" panose="020F0502020204030204" pitchFamily="34" charset="0"/>
                <a:cs typeface="Calibri" panose="020F0502020204030204" pitchFamily="34" charset="0"/>
              </a:rPr>
              <a:t>Hệ thống phát hiện âm thanh bất thường</a:t>
            </a:r>
            <a:endParaRPr lang="en-US" sz="2400" b="1" dirty="0" err="1" smtClean="0">
              <a:solidFill>
                <a:srgbClr val="FF0000"/>
              </a:solidFill>
              <a:latin typeface="Calibri" panose="020F0502020204030204" pitchFamily="34" charset="0"/>
              <a:cs typeface="Calibri" panose="020F0502020204030204" pitchFamily="34" charset="0"/>
            </a:endParaRPr>
          </a:p>
        </p:txBody>
      </p:sp>
      <p:sp>
        <p:nvSpPr>
          <p:cNvPr id="100" name="Chevron 99"/>
          <p:cNvSpPr/>
          <p:nvPr/>
        </p:nvSpPr>
        <p:spPr>
          <a:xfrm>
            <a:off x="768186" y="5576053"/>
            <a:ext cx="359592" cy="371031"/>
          </a:xfrm>
          <a:prstGeom prst="chevron">
            <a:avLst/>
          </a:prstGeom>
          <a:solidFill>
            <a:srgbClr val="00B05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rgbClr val="FF0000"/>
              </a:solidFill>
            </a:endParaRPr>
          </a:p>
        </p:txBody>
      </p:sp>
      <p:sp>
        <p:nvSpPr>
          <p:cNvPr id="101" name="Chevron 100"/>
          <p:cNvSpPr/>
          <p:nvPr/>
        </p:nvSpPr>
        <p:spPr>
          <a:xfrm>
            <a:off x="1040658" y="5576049"/>
            <a:ext cx="359592" cy="371031"/>
          </a:xfrm>
          <a:prstGeom prst="chevron">
            <a:avLst/>
          </a:prstGeom>
          <a:solidFill>
            <a:srgbClr val="00B05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rgbClr val="FF0000"/>
              </a:solidFill>
            </a:endParaRPr>
          </a:p>
        </p:txBody>
      </p:sp>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7210" y="2086981"/>
            <a:ext cx="3773580" cy="1764838"/>
          </a:xfrm>
          <a:prstGeom prst="rect">
            <a:avLst/>
          </a:prstGeom>
        </p:spPr>
      </p:pic>
      <p:sp>
        <p:nvSpPr>
          <p:cNvPr id="28" name="Rounded Rectangle 27"/>
          <p:cNvSpPr/>
          <p:nvPr/>
        </p:nvSpPr>
        <p:spPr>
          <a:xfrm>
            <a:off x="404209" y="1932526"/>
            <a:ext cx="4085839" cy="2393616"/>
          </a:xfrm>
          <a:prstGeom prst="roundRect">
            <a:avLst>
              <a:gd name="adj" fmla="val 8019"/>
            </a:avLst>
          </a:prstGeom>
          <a:noFill/>
          <a:ln w="12700">
            <a:solidFill>
              <a:schemeClr val="tx1"/>
            </a:solidFill>
            <a:prstDash val="soli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0" name="TextBox 29"/>
          <p:cNvSpPr txBox="1"/>
          <p:nvPr/>
        </p:nvSpPr>
        <p:spPr>
          <a:xfrm>
            <a:off x="345171" y="382880"/>
            <a:ext cx="7330936"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Tổng quan hệ thống giám sát</a:t>
            </a:r>
            <a:endParaRPr lang="en-US" sz="3200" b="1" dirty="0" err="1" smtClean="0">
              <a:latin typeface="Calibri" panose="020F0502020204030204" pitchFamily="34" charset="0"/>
              <a:cs typeface="Calibri" panose="020F0502020204030204" pitchFamily="34" charset="0"/>
            </a:endParaRPr>
          </a:p>
        </p:txBody>
      </p:sp>
      <p:sp>
        <p:nvSpPr>
          <p:cNvPr id="9" name="Rectangle 8"/>
          <p:cNvSpPr/>
          <p:nvPr/>
        </p:nvSpPr>
        <p:spPr>
          <a:xfrm>
            <a:off x="1400250" y="3897137"/>
            <a:ext cx="2107500" cy="400110"/>
          </a:xfrm>
          <a:prstGeom prst="rect">
            <a:avLst/>
          </a:prstGeom>
        </p:spPr>
        <p:txBody>
          <a:bodyPr wrap="none">
            <a:spAutoFit/>
          </a:bodyPr>
          <a:lstStyle/>
          <a:p>
            <a:r>
              <a:rPr lang="en-US" sz="2000" b="1" smtClean="0">
                <a:latin typeface="Calibri" panose="020F0502020204030204" pitchFamily="34" charset="0"/>
                <a:cs typeface="Calibri" panose="020F0502020204030204" pitchFamily="34" charset="0"/>
              </a:rPr>
              <a:t>Hệ </a:t>
            </a:r>
            <a:r>
              <a:rPr lang="en-US" sz="2000" b="1">
                <a:latin typeface="Calibri" panose="020F0502020204030204" pitchFamily="34" charset="0"/>
                <a:cs typeface="Calibri" panose="020F0502020204030204" pitchFamily="34" charset="0"/>
              </a:rPr>
              <a:t>thống giám sát</a:t>
            </a:r>
            <a:endParaRPr lang="en-US" sz="2000" b="1" dirty="0" err="1">
              <a:latin typeface="Calibri" panose="020F0502020204030204" pitchFamily="34" charset="0"/>
              <a:cs typeface="Calibri" panose="020F0502020204030204" pitchFamily="34" charset="0"/>
            </a:endParaRPr>
          </a:p>
        </p:txBody>
      </p:sp>
      <p:sp>
        <p:nvSpPr>
          <p:cNvPr id="6" name="Slide Number Placeholder 5"/>
          <p:cNvSpPr>
            <a:spLocks noGrp="1"/>
          </p:cNvSpPr>
          <p:nvPr>
            <p:ph type="sldNum" sz="quarter" idx="4"/>
          </p:nvPr>
        </p:nvSpPr>
        <p:spPr/>
        <p:txBody>
          <a:bodyPr/>
          <a:lstStyle/>
          <a:p>
            <a:fld id="{401CF334-2D5C-4859-84A6-CA7E6E43FAEB}" type="slidenum">
              <a:rPr lang="en-US" smtClean="0"/>
              <a:pPr/>
              <a:t>4</a:t>
            </a:fld>
            <a:endParaRPr lang="en-US" dirty="0"/>
          </a:p>
        </p:txBody>
      </p:sp>
    </p:spTree>
    <p:extLst>
      <p:ext uri="{BB962C8B-B14F-4D97-AF65-F5344CB8AC3E}">
        <p14:creationId xmlns:p14="http://schemas.microsoft.com/office/powerpoint/2010/main" val="70916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F7987B75-851A-4ACE-99CF-C491B9A93CA2}"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0" y="382880"/>
            <a:ext cx="4442730"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LSTM Cell</a:t>
            </a:r>
            <a:endParaRPr lang="en-US" sz="3200" b="1" dirty="0" err="1" smtClean="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4"/>
          </p:nvPr>
        </p:nvSpPr>
        <p:spPr/>
        <p:txBody>
          <a:bodyPr/>
          <a:lstStyle/>
          <a:p>
            <a:fld id="{401CF334-2D5C-4859-84A6-CA7E6E43FAEB}" type="slidenum">
              <a:rPr lang="en-US" smtClean="0"/>
              <a:pPr/>
              <a:t>40</a:t>
            </a:fld>
            <a:endParaRPr lang="en-US" dirty="0"/>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1424670" y="1605914"/>
            <a:ext cx="5055221" cy="3067685"/>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6479891" y="1863125"/>
                <a:ext cx="4236801" cy="2364430"/>
              </a:xfrm>
              <a:prstGeom prst="rect">
                <a:avLst/>
              </a:prstGeom>
            </p:spPr>
            <p:txBody>
              <a:bodyPr wrap="none">
                <a:spAutoFit/>
              </a:bodyPr>
              <a:lstStyle/>
              <a:p>
                <a:pPr>
                  <a:lnSpc>
                    <a:spcPct val="120000"/>
                  </a:lnSpc>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𝑡</m:t>
                          </m:r>
                        </m:sub>
                      </m:sSub>
                      <m:r>
                        <a:rPr lang="en-US" sz="2000" i="0">
                          <a:latin typeface="Cambria Math" panose="02040503050406030204" pitchFamily="18" charset="0"/>
                        </a:rPr>
                        <m:t>=</m:t>
                      </m:r>
                      <m:r>
                        <a:rPr lang="en-US" sz="2000" i="1">
                          <a:latin typeface="Cambria Math" panose="02040503050406030204" pitchFamily="18" charset="0"/>
                        </a:rPr>
                        <m:t>𝜎</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𝑈</m:t>
                              </m:r>
                            </m:e>
                            <m:sub>
                              <m:r>
                                <a:rPr lang="en-US" sz="2000" i="1">
                                  <a:latin typeface="Cambria Math" panose="02040503050406030204" pitchFamily="18" charset="0"/>
                                </a:rPr>
                                <m:t>𝑓</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𝑓</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r>
                                <a:rPr lang="en-US" sz="2000" i="0">
                                  <a:latin typeface="Cambria Math" panose="02040503050406030204" pitchFamily="18" charset="0"/>
                                </a:rPr>
                                <m:t>−1</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𝑓</m:t>
                              </m:r>
                            </m:sub>
                          </m:sSub>
                        </m:e>
                      </m:d>
                    </m:oMath>
                  </m:oMathPara>
                </a14:m>
                <a:endParaRPr lang="en-US" sz="2000" smtClean="0"/>
              </a:p>
              <a:p>
                <a:pPr>
                  <a:lnSpc>
                    <a:spcPct val="120000"/>
                  </a:lnSpc>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𝑡</m:t>
                          </m:r>
                        </m:sub>
                      </m:sSub>
                      <m:r>
                        <a:rPr lang="en-US" sz="2000">
                          <a:latin typeface="Cambria Math" panose="02040503050406030204" pitchFamily="18" charset="0"/>
                        </a:rPr>
                        <m:t>=</m:t>
                      </m:r>
                      <m:r>
                        <a:rPr lang="en-US" sz="2000" i="1">
                          <a:latin typeface="Cambria Math" panose="02040503050406030204" pitchFamily="18" charset="0"/>
                        </a:rPr>
                        <m:t>𝜎</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𝑈</m:t>
                              </m:r>
                            </m:e>
                            <m:sub>
                              <m:r>
                                <a:rPr lang="en-US" sz="2000" i="1">
                                  <a:latin typeface="Cambria Math" panose="02040503050406030204" pitchFamily="18" charset="0"/>
                                </a:rPr>
                                <m:t>𝑖</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𝑖</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r>
                                <a:rPr lang="en-US" sz="2000">
                                  <a:latin typeface="Cambria Math" panose="02040503050406030204" pitchFamily="18" charset="0"/>
                                </a:rPr>
                                <m:t>−1</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𝑖</m:t>
                              </m:r>
                            </m:sub>
                          </m:sSub>
                        </m:e>
                      </m:d>
                    </m:oMath>
                  </m:oMathPara>
                </a14:m>
                <a:endParaRPr lang="en-US" sz="2000" smtClean="0"/>
              </a:p>
              <a:p>
                <a:pPr>
                  <a:lnSpc>
                    <a:spcPct val="120000"/>
                  </a:lnSpc>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𝑜</m:t>
                          </m:r>
                        </m:e>
                        <m:sub>
                          <m:r>
                            <a:rPr lang="en-US" sz="2000" i="1">
                              <a:latin typeface="Cambria Math" panose="02040503050406030204" pitchFamily="18" charset="0"/>
                            </a:rPr>
                            <m:t>𝑡</m:t>
                          </m:r>
                        </m:sub>
                      </m:sSub>
                      <m:r>
                        <a:rPr lang="en-US" sz="2000">
                          <a:latin typeface="Cambria Math" panose="02040503050406030204" pitchFamily="18" charset="0"/>
                        </a:rPr>
                        <m:t>=</m:t>
                      </m:r>
                      <m:r>
                        <a:rPr lang="en-US" sz="2000" i="1">
                          <a:latin typeface="Cambria Math" panose="02040503050406030204" pitchFamily="18" charset="0"/>
                        </a:rPr>
                        <m:t>𝜎</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𝑈</m:t>
                              </m:r>
                            </m:e>
                            <m:sub>
                              <m:r>
                                <a:rPr lang="en-US" sz="2000" i="1">
                                  <a:latin typeface="Cambria Math" panose="02040503050406030204" pitchFamily="18" charset="0"/>
                                </a:rPr>
                                <m:t>𝑜</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𝑜</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r>
                                <a:rPr lang="en-US" sz="2000">
                                  <a:latin typeface="Cambria Math" panose="02040503050406030204" pitchFamily="18" charset="0"/>
                                </a:rPr>
                                <m:t>−1</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𝑜</m:t>
                              </m:r>
                            </m:sub>
                          </m:sSub>
                        </m:e>
                      </m:d>
                    </m:oMath>
                  </m:oMathPara>
                </a14:m>
                <a:endParaRPr lang="en-US" sz="2000" smtClean="0"/>
              </a:p>
              <a:p>
                <a:pPr>
                  <a:lnSpc>
                    <a:spcPct val="120000"/>
                  </a:lnSpc>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𝑐</m:t>
                              </m:r>
                            </m:e>
                          </m:acc>
                        </m:e>
                        <m:sub>
                          <m:r>
                            <a:rPr lang="en-US" sz="2000" i="1">
                              <a:latin typeface="Cambria Math" panose="02040503050406030204" pitchFamily="18" charset="0"/>
                            </a:rPr>
                            <m:t>𝑡</m:t>
                          </m:r>
                        </m:sub>
                      </m:sSub>
                      <m:r>
                        <a:rPr lang="en-US" sz="200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tanh</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𝑈</m:t>
                                  </m:r>
                                </m:e>
                                <m:sub>
                                  <m:r>
                                    <a:rPr lang="en-US" sz="2000" i="1">
                                      <a:latin typeface="Cambria Math" panose="02040503050406030204" pitchFamily="18" charset="0"/>
                                    </a:rPr>
                                    <m:t>𝑐</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𝑐</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r>
                                    <a:rPr lang="en-US" sz="2000">
                                      <a:latin typeface="Cambria Math" panose="02040503050406030204" pitchFamily="18" charset="0"/>
                                    </a:rPr>
                                    <m:t>−1</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𝑐</m:t>
                                  </m:r>
                                </m:sub>
                              </m:sSub>
                            </m:e>
                          </m:d>
                        </m:e>
                      </m:func>
                    </m:oMath>
                  </m:oMathPara>
                </a14:m>
                <a:endParaRPr lang="en-US" sz="2000" smtClean="0"/>
              </a:p>
              <a:p>
                <a:pPr>
                  <a:lnSpc>
                    <a:spcPct val="120000"/>
                  </a:lnSpc>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𝑡</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𝑡</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𝑡</m:t>
                          </m:r>
                          <m:r>
                            <a:rPr lang="en-US" sz="2000">
                              <a:latin typeface="Cambria Math" panose="02040503050406030204" pitchFamily="18" charset="0"/>
                            </a:rPr>
                            <m:t>−1</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a:rPr lang="en-US" sz="2000" i="1">
                              <a:latin typeface="Cambria Math" panose="02040503050406030204" pitchFamily="18" charset="0"/>
                            </a:rPr>
                            <m:t>𝑡</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𝑐</m:t>
                              </m:r>
                            </m:e>
                          </m:acc>
                        </m:e>
                        <m:sub>
                          <m:r>
                            <a:rPr lang="en-US" sz="2000" i="1">
                              <a:latin typeface="Cambria Math" panose="02040503050406030204" pitchFamily="18" charset="0"/>
                            </a:rPr>
                            <m:t>𝑡</m:t>
                          </m:r>
                        </m:sub>
                      </m:sSub>
                    </m:oMath>
                  </m:oMathPara>
                </a14:m>
                <a:endParaRPr lang="en-US" sz="2000" smtClean="0"/>
              </a:p>
              <a:p>
                <a:pPr>
                  <a:lnSpc>
                    <a:spcPct val="120000"/>
                  </a:lnSpc>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𝑜</m:t>
                          </m:r>
                        </m:e>
                        <m:sub>
                          <m:r>
                            <a:rPr lang="en-US" sz="2000" i="1">
                              <a:latin typeface="Cambria Math" panose="02040503050406030204" pitchFamily="18" charset="0"/>
                            </a:rPr>
                            <m:t>𝑡</m:t>
                          </m:r>
                        </m:sub>
                      </m:sSub>
                      <m:r>
                        <a:rPr lang="en-US" sz="200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tanh</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𝑡</m:t>
                                  </m:r>
                                </m:sub>
                              </m:sSub>
                            </m:e>
                          </m:d>
                        </m:e>
                      </m:func>
                    </m:oMath>
                  </m:oMathPara>
                </a14:m>
                <a:endParaRPr lang="en-US" sz="2000"/>
              </a:p>
            </p:txBody>
          </p:sp>
        </mc:Choice>
        <mc:Fallback xmlns="">
          <p:sp>
            <p:nvSpPr>
              <p:cNvPr id="6" name="Rectangle 5"/>
              <p:cNvSpPr>
                <a:spLocks noRot="1" noChangeAspect="1" noMove="1" noResize="1" noEditPoints="1" noAdjustHandles="1" noChangeArrowheads="1" noChangeShapeType="1" noTextEdit="1"/>
              </p:cNvSpPr>
              <p:nvPr/>
            </p:nvSpPr>
            <p:spPr>
              <a:xfrm>
                <a:off x="6479891" y="1863125"/>
                <a:ext cx="4236801" cy="236443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9860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F7F01885-47E0-41CA-BF55-8A7983E6E3C0}"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graphicFrame>
        <p:nvGraphicFramePr>
          <p:cNvPr id="15" name="Object 14"/>
          <p:cNvGraphicFramePr>
            <a:graphicFrameLocks noChangeAspect="1"/>
          </p:cNvGraphicFramePr>
          <p:nvPr>
            <p:extLst>
              <p:ext uri="{D42A27DB-BD31-4B8C-83A1-F6EECF244321}">
                <p14:modId xmlns:p14="http://schemas.microsoft.com/office/powerpoint/2010/main" val="143313223"/>
              </p:ext>
            </p:extLst>
          </p:nvPr>
        </p:nvGraphicFramePr>
        <p:xfrm>
          <a:off x="281671" y="3347900"/>
          <a:ext cx="5753100" cy="1419225"/>
        </p:xfrm>
        <a:graphic>
          <a:graphicData uri="http://schemas.openxmlformats.org/presentationml/2006/ole">
            <mc:AlternateContent xmlns:mc="http://schemas.openxmlformats.org/markup-compatibility/2006">
              <mc:Choice xmlns:v="urn:schemas-microsoft-com:vml" Requires="v">
                <p:oleObj spid="_x0000_s17781" name="Visio" r:id="rId3" imgW="9277253" imgH="2305236" progId="Visio.Drawing.15">
                  <p:embed/>
                </p:oleObj>
              </mc:Choice>
              <mc:Fallback>
                <p:oleObj name="Visio" r:id="rId3" imgW="9277253" imgH="230523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671" y="3347900"/>
                        <a:ext cx="5753100" cy="1419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1817345762"/>
              </p:ext>
            </p:extLst>
          </p:nvPr>
        </p:nvGraphicFramePr>
        <p:xfrm>
          <a:off x="281671" y="5015278"/>
          <a:ext cx="5753100" cy="1371600"/>
        </p:xfrm>
        <a:graphic>
          <a:graphicData uri="http://schemas.openxmlformats.org/presentationml/2006/ole">
            <mc:AlternateContent xmlns:mc="http://schemas.openxmlformats.org/markup-compatibility/2006">
              <mc:Choice xmlns:v="urn:schemas-microsoft-com:vml" Requires="v">
                <p:oleObj spid="_x0000_s17782" name="Visio" r:id="rId5" imgW="9248885" imgH="2209721" progId="Visio.Drawing.15">
                  <p:embed/>
                </p:oleObj>
              </mc:Choice>
              <mc:Fallback>
                <p:oleObj name="Visio" r:id="rId5" imgW="9248885" imgH="2209721"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671" y="5015278"/>
                        <a:ext cx="5753100"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396576717"/>
              </p:ext>
            </p:extLst>
          </p:nvPr>
        </p:nvGraphicFramePr>
        <p:xfrm>
          <a:off x="6191839" y="3364757"/>
          <a:ext cx="5753100" cy="1419225"/>
        </p:xfrm>
        <a:graphic>
          <a:graphicData uri="http://schemas.openxmlformats.org/presentationml/2006/ole">
            <mc:AlternateContent xmlns:mc="http://schemas.openxmlformats.org/markup-compatibility/2006">
              <mc:Choice xmlns:v="urn:schemas-microsoft-com:vml" Requires="v">
                <p:oleObj spid="_x0000_s17783" name="Visio" r:id="rId7" imgW="9277253" imgH="2305236" progId="Visio.Drawing.15">
                  <p:embed/>
                </p:oleObj>
              </mc:Choice>
              <mc:Fallback>
                <p:oleObj name="Visio" r:id="rId7" imgW="9277253" imgH="2305236" progId="Visio.Drawing.15">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1839" y="3364757"/>
                        <a:ext cx="5753100" cy="1419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693054211"/>
              </p:ext>
            </p:extLst>
          </p:nvPr>
        </p:nvGraphicFramePr>
        <p:xfrm>
          <a:off x="6191839" y="5005753"/>
          <a:ext cx="5753100" cy="1390650"/>
        </p:xfrm>
        <a:graphic>
          <a:graphicData uri="http://schemas.openxmlformats.org/presentationml/2006/ole">
            <mc:AlternateContent xmlns:mc="http://schemas.openxmlformats.org/markup-compatibility/2006">
              <mc:Choice xmlns:v="urn:schemas-microsoft-com:vml" Requires="v">
                <p:oleObj spid="_x0000_s17784" name="Visio" r:id="rId9" imgW="9267797" imgH="2248003" progId="Visio.Drawing.15">
                  <p:embed/>
                </p:oleObj>
              </mc:Choice>
              <mc:Fallback>
                <p:oleObj name="Visio" r:id="rId9" imgW="9267797" imgH="2248003" progId="Visio.Drawing.15">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91839" y="5005753"/>
                        <a:ext cx="5753100" cy="1390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Rounded Rectangle 24"/>
          <p:cNvSpPr/>
          <p:nvPr/>
        </p:nvSpPr>
        <p:spPr>
          <a:xfrm>
            <a:off x="345171" y="2996252"/>
            <a:ext cx="5731779" cy="3489065"/>
          </a:xfrm>
          <a:prstGeom prst="roundRect">
            <a:avLst>
              <a:gd name="adj" fmla="val 8107"/>
            </a:avLst>
          </a:prstGeom>
          <a:noFill/>
          <a:ln w="12700">
            <a:solidFill>
              <a:schemeClr val="tx1"/>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TextBox 41"/>
          <p:cNvSpPr txBox="1"/>
          <p:nvPr/>
        </p:nvSpPr>
        <p:spPr>
          <a:xfrm>
            <a:off x="407989" y="2991453"/>
            <a:ext cx="2803071" cy="369332"/>
          </a:xfrm>
          <a:prstGeom prst="rect">
            <a:avLst/>
          </a:prstGeom>
          <a:noFill/>
          <a:ln>
            <a:noFill/>
          </a:ln>
        </p:spPr>
        <p:txBody>
          <a:bodyPr wrap="square" rtlCol="0">
            <a:spAutoFit/>
          </a:bodyPr>
          <a:lstStyle/>
          <a:p>
            <a:r>
              <a:rPr lang="en-US" b="1" smtClean="0">
                <a:latin typeface="Calibri" panose="020F0502020204030204" pitchFamily="34" charset="0"/>
                <a:cs typeface="Calibri" panose="020F0502020204030204" pitchFamily="34" charset="0"/>
              </a:rPr>
              <a:t>MFBs cho tiếng máy bơm</a:t>
            </a:r>
            <a:endParaRPr lang="en-US" b="1" dirty="0" err="1" smtClean="0">
              <a:latin typeface="Calibri" panose="020F0502020204030204" pitchFamily="34" charset="0"/>
              <a:cs typeface="Calibri" panose="020F0502020204030204" pitchFamily="34" charset="0"/>
            </a:endParaRPr>
          </a:p>
        </p:txBody>
      </p:sp>
      <p:sp>
        <p:nvSpPr>
          <p:cNvPr id="43" name="TextBox 42"/>
          <p:cNvSpPr txBox="1"/>
          <p:nvPr/>
        </p:nvSpPr>
        <p:spPr>
          <a:xfrm>
            <a:off x="6336730" y="2985819"/>
            <a:ext cx="3190029" cy="369332"/>
          </a:xfrm>
          <a:prstGeom prst="rect">
            <a:avLst/>
          </a:prstGeom>
          <a:noFill/>
          <a:ln>
            <a:noFill/>
          </a:ln>
        </p:spPr>
        <p:txBody>
          <a:bodyPr wrap="square" rtlCol="0">
            <a:spAutoFit/>
          </a:bodyPr>
          <a:lstStyle/>
          <a:p>
            <a:r>
              <a:rPr lang="en-US" b="1" smtClean="0">
                <a:latin typeface="Calibri" panose="020F0502020204030204" pitchFamily="34" charset="0"/>
                <a:cs typeface="Calibri" panose="020F0502020204030204" pitchFamily="34" charset="0"/>
              </a:rPr>
              <a:t>MFBs cho tiếng thanh ray trượt</a:t>
            </a:r>
            <a:endParaRPr lang="en-US" b="1" dirty="0" err="1" smtClean="0">
              <a:latin typeface="Calibri" panose="020F0502020204030204" pitchFamily="34" charset="0"/>
              <a:cs typeface="Calibri" panose="020F0502020204030204" pitchFamily="34" charset="0"/>
            </a:endParaRPr>
          </a:p>
        </p:txBody>
      </p:sp>
      <p:sp>
        <p:nvSpPr>
          <p:cNvPr id="48" name="Rounded Rectangle 47"/>
          <p:cNvSpPr/>
          <p:nvPr/>
        </p:nvSpPr>
        <p:spPr>
          <a:xfrm>
            <a:off x="6262588" y="2996251"/>
            <a:ext cx="5731779" cy="3483757"/>
          </a:xfrm>
          <a:prstGeom prst="roundRect">
            <a:avLst>
              <a:gd name="adj" fmla="val 8107"/>
            </a:avLst>
          </a:prstGeom>
          <a:noFill/>
          <a:ln w="12700">
            <a:solidFill>
              <a:schemeClr val="tx1"/>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1" name="TextBox 50"/>
          <p:cNvSpPr txBox="1"/>
          <p:nvPr/>
        </p:nvSpPr>
        <p:spPr>
          <a:xfrm>
            <a:off x="2558534" y="4610717"/>
            <a:ext cx="1927654" cy="307777"/>
          </a:xfrm>
          <a:prstGeom prst="rect">
            <a:avLst/>
          </a:prstGeom>
          <a:noFill/>
          <a:ln>
            <a:noFill/>
          </a:ln>
        </p:spPr>
        <p:txBody>
          <a:bodyPr wrap="square" rtlCol="0">
            <a:spAutoFit/>
          </a:bodyPr>
          <a:lstStyle/>
          <a:p>
            <a:r>
              <a:rPr lang="en-US" sz="1400" b="1" smtClean="0">
                <a:latin typeface="Calibri" panose="020F0502020204030204" pitchFamily="34" charset="0"/>
                <a:cs typeface="Calibri" panose="020F0502020204030204" pitchFamily="34" charset="0"/>
              </a:rPr>
              <a:t>Âm thanh bình thường</a:t>
            </a:r>
            <a:endParaRPr lang="en-US" sz="1400" b="1" dirty="0" err="1" smtClean="0">
              <a:latin typeface="Calibri" panose="020F0502020204030204" pitchFamily="34" charset="0"/>
              <a:cs typeface="Calibri" panose="020F0502020204030204" pitchFamily="34" charset="0"/>
            </a:endParaRPr>
          </a:p>
        </p:txBody>
      </p:sp>
      <p:sp>
        <p:nvSpPr>
          <p:cNvPr id="52" name="TextBox 51"/>
          <p:cNvSpPr txBox="1"/>
          <p:nvPr/>
        </p:nvSpPr>
        <p:spPr>
          <a:xfrm>
            <a:off x="2558534" y="6229610"/>
            <a:ext cx="1927654" cy="307777"/>
          </a:xfrm>
          <a:prstGeom prst="rect">
            <a:avLst/>
          </a:prstGeom>
          <a:noFill/>
          <a:ln>
            <a:noFill/>
          </a:ln>
        </p:spPr>
        <p:txBody>
          <a:bodyPr wrap="square" rtlCol="0">
            <a:spAutoFit/>
          </a:bodyPr>
          <a:lstStyle/>
          <a:p>
            <a:r>
              <a:rPr lang="en-US" sz="1400" b="1" smtClean="0">
                <a:latin typeface="Calibri" panose="020F0502020204030204" pitchFamily="34" charset="0"/>
                <a:cs typeface="Calibri" panose="020F0502020204030204" pitchFamily="34" charset="0"/>
              </a:rPr>
              <a:t>Âm thanh bất thường</a:t>
            </a:r>
            <a:endParaRPr lang="en-US" sz="1400" b="1" dirty="0" err="1" smtClean="0">
              <a:latin typeface="Calibri" panose="020F0502020204030204" pitchFamily="34" charset="0"/>
              <a:cs typeface="Calibri" panose="020F0502020204030204" pitchFamily="34" charset="0"/>
            </a:endParaRPr>
          </a:p>
        </p:txBody>
      </p:sp>
      <p:sp>
        <p:nvSpPr>
          <p:cNvPr id="54" name="TextBox 53"/>
          <p:cNvSpPr txBox="1"/>
          <p:nvPr/>
        </p:nvSpPr>
        <p:spPr>
          <a:xfrm>
            <a:off x="8477207" y="4639699"/>
            <a:ext cx="1927654" cy="307777"/>
          </a:xfrm>
          <a:prstGeom prst="rect">
            <a:avLst/>
          </a:prstGeom>
          <a:noFill/>
          <a:ln>
            <a:noFill/>
          </a:ln>
        </p:spPr>
        <p:txBody>
          <a:bodyPr wrap="square" rtlCol="0">
            <a:spAutoFit/>
          </a:bodyPr>
          <a:lstStyle/>
          <a:p>
            <a:r>
              <a:rPr lang="en-US" sz="1400" b="1" smtClean="0">
                <a:latin typeface="Calibri" panose="020F0502020204030204" pitchFamily="34" charset="0"/>
                <a:cs typeface="Calibri" panose="020F0502020204030204" pitchFamily="34" charset="0"/>
              </a:rPr>
              <a:t>Âm thanh bình thường</a:t>
            </a:r>
            <a:endParaRPr lang="en-US" sz="1400" b="1" dirty="0" err="1" smtClean="0">
              <a:latin typeface="Calibri" panose="020F0502020204030204" pitchFamily="34" charset="0"/>
              <a:cs typeface="Calibri" panose="020F0502020204030204" pitchFamily="34" charset="0"/>
            </a:endParaRPr>
          </a:p>
        </p:txBody>
      </p:sp>
      <p:sp>
        <p:nvSpPr>
          <p:cNvPr id="55" name="TextBox 54"/>
          <p:cNvSpPr txBox="1"/>
          <p:nvPr/>
        </p:nvSpPr>
        <p:spPr>
          <a:xfrm>
            <a:off x="8477207" y="6222418"/>
            <a:ext cx="1927654" cy="307777"/>
          </a:xfrm>
          <a:prstGeom prst="rect">
            <a:avLst/>
          </a:prstGeom>
          <a:noFill/>
          <a:ln>
            <a:noFill/>
          </a:ln>
        </p:spPr>
        <p:txBody>
          <a:bodyPr wrap="square" rtlCol="0">
            <a:spAutoFit/>
          </a:bodyPr>
          <a:lstStyle/>
          <a:p>
            <a:r>
              <a:rPr lang="en-US" sz="1400" b="1" smtClean="0">
                <a:latin typeface="Calibri" panose="020F0502020204030204" pitchFamily="34" charset="0"/>
                <a:cs typeface="Calibri" panose="020F0502020204030204" pitchFamily="34" charset="0"/>
              </a:rPr>
              <a:t>Âm thanh bất thường</a:t>
            </a:r>
            <a:endParaRPr lang="en-US" sz="1400" b="1" dirty="0" err="1" smtClean="0">
              <a:latin typeface="Calibri" panose="020F0502020204030204" pitchFamily="34" charset="0"/>
              <a:cs typeface="Calibri" panose="020F0502020204030204" pitchFamily="34" charset="0"/>
            </a:endParaRPr>
          </a:p>
        </p:txBody>
      </p:sp>
      <p:sp>
        <p:nvSpPr>
          <p:cNvPr id="8" name="TextBox 7"/>
          <p:cNvSpPr txBox="1"/>
          <p:nvPr/>
        </p:nvSpPr>
        <p:spPr>
          <a:xfrm>
            <a:off x="345169" y="253470"/>
            <a:ext cx="11649198" cy="2616101"/>
          </a:xfrm>
          <a:prstGeom prst="rect">
            <a:avLst/>
          </a:prstGeom>
          <a:noFill/>
          <a:ln>
            <a:noFill/>
          </a:ln>
        </p:spPr>
        <p:txBody>
          <a:bodyPr wrap="square" rtlCol="0">
            <a:spAutoFit/>
          </a:bodyPr>
          <a:lstStyle/>
          <a:p>
            <a:r>
              <a:rPr lang="en-US" sz="2200" b="1">
                <a:latin typeface="Calibri" panose="020F0502020204030204" pitchFamily="34" charset="0"/>
                <a:cs typeface="Calibri" panose="020F0502020204030204" pitchFamily="34" charset="0"/>
              </a:rPr>
              <a:t>Tập dữ liệu </a:t>
            </a:r>
            <a:r>
              <a:rPr lang="en-US" sz="2200" b="1" smtClean="0">
                <a:latin typeface="Calibri" panose="020F0502020204030204" pitchFamily="34" charset="0"/>
                <a:cs typeface="Calibri" panose="020F0502020204030204" pitchFamily="34" charset="0"/>
              </a:rPr>
              <a:t>MIMII</a:t>
            </a:r>
            <a:endParaRPr lang="en-US" sz="220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smtClean="0">
                <a:latin typeface="Calibri" panose="020F0502020204030204" pitchFamily="34" charset="0"/>
                <a:cs typeface="Calibri" panose="020F0502020204030204" pitchFamily="34" charset="0"/>
              </a:rPr>
              <a:t>Bốn loại tiếng máy: van, máy bơm, quạt, thanh ray trượt</a:t>
            </a:r>
          </a:p>
          <a:p>
            <a:pPr marL="285750" indent="-285750">
              <a:buFont typeface="Arial" panose="020B0604020202020204" pitchFamily="34" charset="0"/>
              <a:buChar char="•"/>
            </a:pPr>
            <a:r>
              <a:rPr lang="en-US" sz="2000" smtClean="0">
                <a:latin typeface="Calibri" panose="020F0502020204030204" pitchFamily="34" charset="0"/>
                <a:cs typeface="Calibri" panose="020F0502020204030204" pitchFamily="34" charset="0"/>
              </a:rPr>
              <a:t>Tốc độ lấy mẫu: 16kHz</a:t>
            </a:r>
          </a:p>
          <a:p>
            <a:pPr marL="285750" indent="-285750">
              <a:buFont typeface="Arial" panose="020B0604020202020204" pitchFamily="34" charset="0"/>
              <a:buChar char="•"/>
            </a:pPr>
            <a:r>
              <a:rPr lang="en-US" sz="2000" smtClean="0">
                <a:latin typeface="Calibri" panose="020F0502020204030204" pitchFamily="34" charset="0"/>
                <a:cs typeface="Calibri" panose="020F0502020204030204" pitchFamily="34" charset="0"/>
              </a:rPr>
              <a:t>Độ dài segment: 10 s (157 frames)</a:t>
            </a:r>
          </a:p>
          <a:p>
            <a:pPr marL="285750" indent="-285750">
              <a:buFont typeface="Arial" panose="020B0604020202020204" pitchFamily="34" charset="0"/>
              <a:buChar char="•"/>
            </a:pPr>
            <a:r>
              <a:rPr lang="en-US" sz="2000" smtClean="0">
                <a:latin typeface="Calibri" panose="020F0502020204030204" pitchFamily="34" charset="0"/>
                <a:cs typeface="Calibri" panose="020F0502020204030204" pitchFamily="34" charset="0"/>
              </a:rPr>
              <a:t>26092 segments bình thường, 6065 segments bất thường</a:t>
            </a:r>
          </a:p>
          <a:p>
            <a:r>
              <a:rPr lang="en-US" sz="2200" b="1" smtClean="0">
                <a:latin typeface="Calibri" panose="020F0502020204030204" pitchFamily="34" charset="0"/>
                <a:cs typeface="Calibri" panose="020F0502020204030204" pitchFamily="34" charset="0"/>
              </a:rPr>
              <a:t>Trích xuất đặc trưng</a:t>
            </a:r>
          </a:p>
          <a:p>
            <a:pPr marL="342900" indent="-342900">
              <a:buFont typeface="Arial" panose="020B0604020202020204" pitchFamily="34" charset="0"/>
              <a:buChar char="•"/>
            </a:pPr>
            <a:r>
              <a:rPr lang="en-US" sz="2000" smtClean="0">
                <a:latin typeface="Calibri" panose="020F0502020204030204" pitchFamily="34" charset="0"/>
                <a:cs typeface="Calibri" panose="020F0502020204030204" pitchFamily="34" charset="0"/>
              </a:rPr>
              <a:t>NFFT=2048, độ dài frame = 1024</a:t>
            </a:r>
          </a:p>
          <a:p>
            <a:pPr marL="342900" indent="-342900">
              <a:buFont typeface="Arial" panose="020B0604020202020204" pitchFamily="34" charset="0"/>
              <a:buChar char="•"/>
            </a:pPr>
            <a:r>
              <a:rPr lang="en-US" sz="2000" smtClean="0">
                <a:latin typeface="Calibri" panose="020F0502020204030204" pitchFamily="34" charset="0"/>
                <a:cs typeface="Calibri" panose="020F0502020204030204" pitchFamily="34" charset="0"/>
              </a:rPr>
              <a:t>Số bộ lọc Filter Banks = 40</a:t>
            </a:r>
            <a:endParaRPr lang="en-US" sz="2000" dirty="0" err="1" smtClean="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4"/>
          </p:nvPr>
        </p:nvSpPr>
        <p:spPr/>
        <p:txBody>
          <a:bodyPr/>
          <a:lstStyle/>
          <a:p>
            <a:fld id="{401CF334-2D5C-4859-84A6-CA7E6E43FAEB}" type="slidenum">
              <a:rPr lang="en-US" smtClean="0"/>
              <a:pPr/>
              <a:t>41</a:t>
            </a:fld>
            <a:endParaRPr lang="en-US" dirty="0"/>
          </a:p>
        </p:txBody>
      </p:sp>
    </p:spTree>
    <p:extLst>
      <p:ext uri="{BB962C8B-B14F-4D97-AF65-F5344CB8AC3E}">
        <p14:creationId xmlns:p14="http://schemas.microsoft.com/office/powerpoint/2010/main" val="138740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4C8E018C-EFAA-483F-A5BE-7B1150CCD25B}"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0" y="382880"/>
            <a:ext cx="4061730"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Các tham số đánh giá</a:t>
            </a:r>
            <a:endParaRPr lang="en-US" sz="3200" b="1" dirty="0" err="1" smtClean="0">
              <a:latin typeface="Calibri" panose="020F0502020204030204" pitchFamily="34" charset="0"/>
              <a:cs typeface="Calibri" panose="020F0502020204030204" pitchFamily="34" charset="0"/>
            </a:endParaRPr>
          </a:p>
        </p:txBody>
      </p:sp>
      <p:sp>
        <p:nvSpPr>
          <p:cNvPr id="24" name="TextBox 23"/>
          <p:cNvSpPr txBox="1"/>
          <p:nvPr/>
        </p:nvSpPr>
        <p:spPr>
          <a:xfrm>
            <a:off x="345171" y="967655"/>
            <a:ext cx="2373315" cy="461665"/>
          </a:xfrm>
          <a:prstGeom prst="rect">
            <a:avLst/>
          </a:prstGeom>
          <a:noFill/>
          <a:ln>
            <a:noFill/>
          </a:ln>
        </p:spPr>
        <p:txBody>
          <a:bodyPr wrap="square" rtlCol="0">
            <a:spAutoFit/>
          </a:bodyPr>
          <a:lstStyle/>
          <a:p>
            <a:r>
              <a:rPr lang="en-US" sz="2400" b="1" smtClean="0">
                <a:latin typeface="Calibri" panose="020F0502020204030204" pitchFamily="34" charset="0"/>
                <a:cs typeface="Calibri" panose="020F0502020204030204" pitchFamily="34" charset="0"/>
              </a:rPr>
              <a:t>F-score (F1)</a:t>
            </a:r>
            <a:endParaRPr lang="en-US" sz="2400" b="1" dirty="0" err="1" smtClean="0">
              <a:latin typeface="Calibri" panose="020F0502020204030204" pitchFamily="34" charset="0"/>
              <a:cs typeface="Calibri" panose="020F0502020204030204" pitchFamily="34" charset="0"/>
            </a:endParaRPr>
          </a:p>
        </p:txBody>
      </p:sp>
      <p:pic>
        <p:nvPicPr>
          <p:cNvPr id="11" name="Picture 10"/>
          <p:cNvPicPr>
            <a:picLocks noChangeAspect="1"/>
          </p:cNvPicPr>
          <p:nvPr/>
        </p:nvPicPr>
        <p:blipFill rotWithShape="1">
          <a:blip r:embed="rId3"/>
          <a:srcRect l="5246" t="2280" r="3854" b="4968"/>
          <a:stretch/>
        </p:blipFill>
        <p:spPr>
          <a:xfrm>
            <a:off x="4406900" y="3582526"/>
            <a:ext cx="7596176" cy="1574426"/>
          </a:xfrm>
          <a:prstGeom prst="rect">
            <a:avLst/>
          </a:prstGeom>
        </p:spPr>
      </p:pic>
      <p:cxnSp>
        <p:nvCxnSpPr>
          <p:cNvPr id="12" name="Straight Arrow Connector 11"/>
          <p:cNvCxnSpPr>
            <a:stCxn id="16" idx="0"/>
          </p:cNvCxnSpPr>
          <p:nvPr/>
        </p:nvCxnSpPr>
        <p:spPr>
          <a:xfrm flipH="1" flipV="1">
            <a:off x="4993372" y="5025610"/>
            <a:ext cx="352235" cy="27485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6" idx="0"/>
          </p:cNvCxnSpPr>
          <p:nvPr/>
        </p:nvCxnSpPr>
        <p:spPr>
          <a:xfrm flipV="1">
            <a:off x="5345607" y="5083742"/>
            <a:ext cx="288513" cy="21672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6" idx="0"/>
          </p:cNvCxnSpPr>
          <p:nvPr/>
        </p:nvCxnSpPr>
        <p:spPr>
          <a:xfrm flipV="1">
            <a:off x="5345607" y="5123728"/>
            <a:ext cx="803264" cy="176738"/>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57093" y="5300466"/>
            <a:ext cx="577027" cy="400110"/>
          </a:xfrm>
          <a:prstGeom prst="rect">
            <a:avLst/>
          </a:prstGeom>
          <a:noFill/>
          <a:ln>
            <a:noFill/>
          </a:ln>
        </p:spPr>
        <p:txBody>
          <a:bodyPr wrap="square" rtlCol="0">
            <a:spAutoFit/>
          </a:bodyPr>
          <a:lstStyle/>
          <a:p>
            <a:r>
              <a:rPr lang="en-US" sz="2000" b="1" smtClean="0">
                <a:latin typeface="Arial" panose="020B0604020202020204" pitchFamily="34" charset="0"/>
                <a:cs typeface="Arial" panose="020B0604020202020204" pitchFamily="34" charset="0"/>
              </a:rPr>
              <a:t>FN</a:t>
            </a:r>
            <a:endParaRPr lang="en-US" sz="2000" b="1" dirty="0" err="1" smtClean="0">
              <a:latin typeface="Arial" panose="020B0604020202020204" pitchFamily="34" charset="0"/>
              <a:cs typeface="Arial" panose="020B0604020202020204" pitchFamily="34" charset="0"/>
            </a:endParaRPr>
          </a:p>
        </p:txBody>
      </p:sp>
      <p:cxnSp>
        <p:nvCxnSpPr>
          <p:cNvPr id="17" name="Straight Arrow Connector 16"/>
          <p:cNvCxnSpPr>
            <a:stCxn id="20" idx="0"/>
          </p:cNvCxnSpPr>
          <p:nvPr/>
        </p:nvCxnSpPr>
        <p:spPr>
          <a:xfrm flipH="1" flipV="1">
            <a:off x="7133490" y="5138598"/>
            <a:ext cx="2239084" cy="21571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0" idx="0"/>
          </p:cNvCxnSpPr>
          <p:nvPr/>
        </p:nvCxnSpPr>
        <p:spPr>
          <a:xfrm flipH="1" flipV="1">
            <a:off x="8411441" y="5151633"/>
            <a:ext cx="961133" cy="20267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20" idx="0"/>
          </p:cNvCxnSpPr>
          <p:nvPr/>
        </p:nvCxnSpPr>
        <p:spPr>
          <a:xfrm flipH="1" flipV="1">
            <a:off x="9308592" y="5151633"/>
            <a:ext cx="63982" cy="20267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091332" y="5354312"/>
            <a:ext cx="562484" cy="400110"/>
          </a:xfrm>
          <a:prstGeom prst="rect">
            <a:avLst/>
          </a:prstGeom>
          <a:noFill/>
          <a:ln>
            <a:noFill/>
          </a:ln>
        </p:spPr>
        <p:txBody>
          <a:bodyPr wrap="square" rtlCol="0">
            <a:spAutoFit/>
          </a:bodyPr>
          <a:lstStyle/>
          <a:p>
            <a:r>
              <a:rPr lang="en-US" sz="2000" b="1" smtClean="0">
                <a:latin typeface="Arial" panose="020B0604020202020204" pitchFamily="34" charset="0"/>
                <a:cs typeface="Arial" panose="020B0604020202020204" pitchFamily="34" charset="0"/>
              </a:rPr>
              <a:t>TN</a:t>
            </a:r>
            <a:endParaRPr lang="en-US" sz="2000" b="1" dirty="0" err="1" smtClean="0">
              <a:latin typeface="Arial" panose="020B0604020202020204" pitchFamily="34" charset="0"/>
              <a:cs typeface="Arial" panose="020B0604020202020204" pitchFamily="34" charset="0"/>
            </a:endParaRPr>
          </a:p>
        </p:txBody>
      </p:sp>
      <p:cxnSp>
        <p:nvCxnSpPr>
          <p:cNvPr id="21" name="Straight Arrow Connector 20"/>
          <p:cNvCxnSpPr>
            <a:stCxn id="20" idx="0"/>
          </p:cNvCxnSpPr>
          <p:nvPr/>
        </p:nvCxnSpPr>
        <p:spPr>
          <a:xfrm flipV="1">
            <a:off x="9372574" y="5154479"/>
            <a:ext cx="746993" cy="199833"/>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0" idx="0"/>
          </p:cNvCxnSpPr>
          <p:nvPr/>
        </p:nvCxnSpPr>
        <p:spPr>
          <a:xfrm flipV="1">
            <a:off x="9372574" y="5154479"/>
            <a:ext cx="2390066" cy="199833"/>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6" idx="2"/>
          </p:cNvCxnSpPr>
          <p:nvPr/>
        </p:nvCxnSpPr>
        <p:spPr>
          <a:xfrm flipH="1">
            <a:off x="4584771" y="3327945"/>
            <a:ext cx="1065366" cy="54951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6" idx="2"/>
          </p:cNvCxnSpPr>
          <p:nvPr/>
        </p:nvCxnSpPr>
        <p:spPr>
          <a:xfrm flipH="1">
            <a:off x="5555413" y="3327945"/>
            <a:ext cx="94724" cy="29994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346903" y="2927835"/>
            <a:ext cx="606467" cy="400110"/>
          </a:xfrm>
          <a:prstGeom prst="rect">
            <a:avLst/>
          </a:prstGeom>
          <a:noFill/>
          <a:ln>
            <a:noFill/>
          </a:ln>
        </p:spPr>
        <p:txBody>
          <a:bodyPr wrap="square" rtlCol="0">
            <a:spAutoFit/>
          </a:bodyPr>
          <a:lstStyle/>
          <a:p>
            <a:r>
              <a:rPr lang="en-US" sz="2000" b="1" smtClean="0">
                <a:latin typeface="Arial" panose="020B0604020202020204" pitchFamily="34" charset="0"/>
                <a:cs typeface="Arial" panose="020B0604020202020204" pitchFamily="34" charset="0"/>
              </a:rPr>
              <a:t>TP</a:t>
            </a:r>
            <a:endParaRPr lang="en-US" sz="2000" b="1" dirty="0" err="1" smtClean="0">
              <a:latin typeface="Arial" panose="020B0604020202020204" pitchFamily="34" charset="0"/>
              <a:cs typeface="Arial" panose="020B0604020202020204" pitchFamily="34" charset="0"/>
            </a:endParaRPr>
          </a:p>
        </p:txBody>
      </p:sp>
      <p:cxnSp>
        <p:nvCxnSpPr>
          <p:cNvPr id="27" name="Straight Arrow Connector 26"/>
          <p:cNvCxnSpPr>
            <a:stCxn id="26" idx="2"/>
          </p:cNvCxnSpPr>
          <p:nvPr/>
        </p:nvCxnSpPr>
        <p:spPr>
          <a:xfrm>
            <a:off x="5650137" y="3327945"/>
            <a:ext cx="593184" cy="50450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1" idx="2"/>
          </p:cNvCxnSpPr>
          <p:nvPr/>
        </p:nvCxnSpPr>
        <p:spPr>
          <a:xfrm flipH="1">
            <a:off x="7428765" y="3355769"/>
            <a:ext cx="1879827" cy="62008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31" idx="2"/>
          </p:cNvCxnSpPr>
          <p:nvPr/>
        </p:nvCxnSpPr>
        <p:spPr>
          <a:xfrm>
            <a:off x="9308592" y="3355769"/>
            <a:ext cx="501423" cy="908605"/>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001625" y="2955659"/>
            <a:ext cx="613933" cy="400110"/>
          </a:xfrm>
          <a:prstGeom prst="rect">
            <a:avLst/>
          </a:prstGeom>
          <a:noFill/>
          <a:ln>
            <a:noFill/>
          </a:ln>
        </p:spPr>
        <p:txBody>
          <a:bodyPr wrap="square" rtlCol="0">
            <a:spAutoFit/>
          </a:bodyPr>
          <a:lstStyle/>
          <a:p>
            <a:r>
              <a:rPr lang="en-US" sz="2000" b="1" smtClean="0">
                <a:latin typeface="Arial" panose="020B0604020202020204" pitchFamily="34" charset="0"/>
                <a:cs typeface="Arial" panose="020B0604020202020204" pitchFamily="34" charset="0"/>
              </a:rPr>
              <a:t>FP</a:t>
            </a:r>
            <a:endParaRPr lang="en-US" sz="2000" b="1" dirty="0" err="1" smtClean="0">
              <a:latin typeface="Arial" panose="020B0604020202020204" pitchFamily="34" charset="0"/>
              <a:cs typeface="Arial" panose="020B0604020202020204" pitchFamily="34" charset="0"/>
            </a:endParaRPr>
          </a:p>
        </p:txBody>
      </p:sp>
      <p:cxnSp>
        <p:nvCxnSpPr>
          <p:cNvPr id="32" name="Straight Arrow Connector 31"/>
          <p:cNvCxnSpPr>
            <a:stCxn id="31" idx="2"/>
          </p:cNvCxnSpPr>
          <p:nvPr/>
        </p:nvCxnSpPr>
        <p:spPr>
          <a:xfrm>
            <a:off x="9308592" y="3355769"/>
            <a:ext cx="2454048" cy="80728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409301" y="2021110"/>
                <a:ext cx="3599832" cy="675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𝐹</m:t>
                      </m:r>
                      <m:r>
                        <a:rPr lang="en-US" sz="2000" i="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𝑃𝑅</m:t>
                          </m:r>
                        </m:num>
                        <m:den>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𝑅</m:t>
                          </m:r>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0">
                              <a:latin typeface="Cambria Math" panose="02040503050406030204" pitchFamily="18" charset="0"/>
                            </a:rPr>
                            <m:t>2</m:t>
                          </m:r>
                          <m:r>
                            <a:rPr lang="en-US" sz="2000" i="1">
                              <a:latin typeface="Cambria Math" panose="02040503050406030204" pitchFamily="18" charset="0"/>
                            </a:rPr>
                            <m:t>𝑇𝑃</m:t>
                          </m:r>
                        </m:num>
                        <m:den>
                          <m:r>
                            <a:rPr lang="en-US" sz="2000" i="0">
                              <a:latin typeface="Cambria Math" panose="02040503050406030204" pitchFamily="18" charset="0"/>
                            </a:rPr>
                            <m:t>2</m:t>
                          </m:r>
                          <m:r>
                            <a:rPr lang="en-US" sz="2000" i="1">
                              <a:latin typeface="Cambria Math" panose="02040503050406030204" pitchFamily="18" charset="0"/>
                            </a:rPr>
                            <m:t>𝑇𝑃</m:t>
                          </m:r>
                          <m:r>
                            <a:rPr lang="en-US" sz="2000" i="0">
                              <a:latin typeface="Cambria Math" panose="02040503050406030204" pitchFamily="18" charset="0"/>
                            </a:rPr>
                            <m:t>+</m:t>
                          </m:r>
                          <m:r>
                            <a:rPr lang="en-US" sz="2000" i="1">
                              <a:latin typeface="Cambria Math" panose="02040503050406030204" pitchFamily="18" charset="0"/>
                            </a:rPr>
                            <m:t>𝐹𝑃</m:t>
                          </m:r>
                          <m:r>
                            <a:rPr lang="en-US" sz="2000" i="0">
                              <a:latin typeface="Cambria Math" panose="02040503050406030204" pitchFamily="18" charset="0"/>
                            </a:rPr>
                            <m:t>+</m:t>
                          </m:r>
                          <m:r>
                            <a:rPr lang="en-US" sz="2000" i="1">
                              <a:latin typeface="Cambria Math" panose="02040503050406030204" pitchFamily="18" charset="0"/>
                            </a:rPr>
                            <m:t>𝐹𝑁</m:t>
                          </m:r>
                        </m:den>
                      </m:f>
                    </m:oMath>
                  </m:oMathPara>
                </a14:m>
                <a:endParaRPr lang="en-US" sz="2000">
                  <a:latin typeface="Calibri" panose="020F0502020204030204" pitchFamily="34" charset="0"/>
                  <a:cs typeface="Calibri" panose="020F0502020204030204" pitchFamily="34" charset="0"/>
                </a:endParaRPr>
              </a:p>
            </p:txBody>
          </p:sp>
        </mc:Choice>
        <mc:Fallback xmlns="">
          <p:sp>
            <p:nvSpPr>
              <p:cNvPr id="33" name="Rectangle 32"/>
              <p:cNvSpPr>
                <a:spLocks noRot="1" noChangeAspect="1" noMove="1" noResize="1" noEditPoints="1" noAdjustHandles="1" noChangeArrowheads="1" noChangeShapeType="1" noTextEdit="1"/>
              </p:cNvSpPr>
              <p:nvPr/>
            </p:nvSpPr>
            <p:spPr>
              <a:xfrm>
                <a:off x="409301" y="2021110"/>
                <a:ext cx="3599832" cy="675698"/>
              </a:xfrm>
              <a:prstGeom prst="rect">
                <a:avLst/>
              </a:prstGeom>
              <a:blipFill>
                <a:blip r:embed="rId4"/>
                <a:stretch>
                  <a:fillRect/>
                </a:stretch>
              </a:blipFill>
            </p:spPr>
            <p:txBody>
              <a:bodyPr/>
              <a:lstStyle/>
              <a:p>
                <a:r>
                  <a:rPr lang="en-US">
                    <a:noFill/>
                  </a:rPr>
                  <a:t> </a:t>
                </a:r>
              </a:p>
            </p:txBody>
          </p:sp>
        </mc:Fallback>
      </mc:AlternateContent>
      <p:sp>
        <p:nvSpPr>
          <p:cNvPr id="34" name="TextBox 33"/>
          <p:cNvSpPr txBox="1"/>
          <p:nvPr/>
        </p:nvSpPr>
        <p:spPr>
          <a:xfrm>
            <a:off x="406544" y="2603431"/>
            <a:ext cx="1612882" cy="461665"/>
          </a:xfrm>
          <a:prstGeom prst="rect">
            <a:avLst/>
          </a:prstGeom>
          <a:noFill/>
          <a:ln>
            <a:noFill/>
          </a:ln>
        </p:spPr>
        <p:txBody>
          <a:bodyPr wrap="square" rtlCol="0">
            <a:spAutoFit/>
          </a:bodyPr>
          <a:lstStyle/>
          <a:p>
            <a:r>
              <a:rPr lang="en-US" sz="2400" b="1" smtClean="0">
                <a:latin typeface="Calibri" panose="020F0502020204030204" pitchFamily="34" charset="0"/>
                <a:cs typeface="Calibri" panose="020F0502020204030204" pitchFamily="34" charset="0"/>
              </a:rPr>
              <a:t>ROC AUC</a:t>
            </a:r>
            <a:endParaRPr lang="en-US" sz="2400" b="1" dirty="0" err="1" smtClean="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5" name="Rectangle 34"/>
              <p:cNvSpPr/>
              <p:nvPr/>
            </p:nvSpPr>
            <p:spPr>
              <a:xfrm>
                <a:off x="400990" y="2978253"/>
                <a:ext cx="3989234" cy="6737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𝑇𝑃𝑅</m:t>
                      </m:r>
                      <m:r>
                        <a:rPr lang="en-US" sz="2000" i="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𝑇𝑃</m:t>
                          </m:r>
                        </m:num>
                        <m:den>
                          <m:r>
                            <a:rPr lang="en-US" sz="2000" i="1">
                              <a:latin typeface="Cambria Math" panose="02040503050406030204" pitchFamily="18" charset="0"/>
                            </a:rPr>
                            <m:t>𝑇𝑃</m:t>
                          </m:r>
                          <m:r>
                            <a:rPr lang="en-US" sz="2000" i="0">
                              <a:latin typeface="Cambria Math" panose="02040503050406030204" pitchFamily="18" charset="0"/>
                            </a:rPr>
                            <m:t>+</m:t>
                          </m:r>
                          <m:r>
                            <a:rPr lang="en-US" sz="2000" i="1">
                              <a:latin typeface="Cambria Math" panose="02040503050406030204" pitchFamily="18" charset="0"/>
                            </a:rPr>
                            <m:t>𝐹𝑁</m:t>
                          </m:r>
                        </m:den>
                      </m:f>
                      <m:r>
                        <a:rPr lang="en-US" sz="2000" b="0" i="1" smtClean="0">
                          <a:latin typeface="Cambria Math" panose="02040503050406030204" pitchFamily="18" charset="0"/>
                        </a:rPr>
                        <m:t>;</m:t>
                      </m:r>
                      <m:r>
                        <a:rPr lang="en-US" sz="2000" i="1">
                          <a:latin typeface="Cambria Math" panose="02040503050406030204" pitchFamily="18" charset="0"/>
                        </a:rPr>
                        <m:t>𝐹𝑃𝑅</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𝐹𝑃</m:t>
                          </m:r>
                        </m:num>
                        <m:den>
                          <m:r>
                            <a:rPr lang="en-US" sz="2000" i="1">
                              <a:latin typeface="Cambria Math" panose="02040503050406030204" pitchFamily="18" charset="0"/>
                            </a:rPr>
                            <m:t>𝐹𝑃</m:t>
                          </m:r>
                          <m:r>
                            <a:rPr lang="en-US" sz="2000">
                              <a:latin typeface="Cambria Math" panose="02040503050406030204" pitchFamily="18" charset="0"/>
                            </a:rPr>
                            <m:t>+</m:t>
                          </m:r>
                          <m:r>
                            <a:rPr lang="en-US" sz="2000" i="1">
                              <a:latin typeface="Cambria Math" panose="02040503050406030204" pitchFamily="18" charset="0"/>
                            </a:rPr>
                            <m:t>𝑇𝑁</m:t>
                          </m:r>
                        </m:den>
                      </m:f>
                    </m:oMath>
                  </m:oMathPara>
                </a14:m>
                <a:endParaRPr lang="en-US" sz="2000"/>
              </a:p>
            </p:txBody>
          </p:sp>
        </mc:Choice>
        <mc:Fallback xmlns="">
          <p:sp>
            <p:nvSpPr>
              <p:cNvPr id="35" name="Rectangle 34"/>
              <p:cNvSpPr>
                <a:spLocks noRot="1" noChangeAspect="1" noMove="1" noResize="1" noEditPoints="1" noAdjustHandles="1" noChangeArrowheads="1" noChangeShapeType="1" noTextEdit="1"/>
              </p:cNvSpPr>
              <p:nvPr/>
            </p:nvSpPr>
            <p:spPr>
              <a:xfrm>
                <a:off x="400990" y="2978253"/>
                <a:ext cx="3989234" cy="673711"/>
              </a:xfrm>
              <a:prstGeom prst="rect">
                <a:avLst/>
              </a:prstGeom>
              <a:blipFill>
                <a:blip r:embed="rId5"/>
                <a:stretch>
                  <a:fillRect/>
                </a:stretch>
              </a:blipFill>
            </p:spPr>
            <p:txBody>
              <a:bodyPr/>
              <a:lstStyle/>
              <a:p>
                <a:r>
                  <a:rPr lang="en-US">
                    <a:noFill/>
                  </a:rPr>
                  <a:t> </a:t>
                </a:r>
              </a:p>
            </p:txBody>
          </p:sp>
        </mc:Fallback>
      </mc:AlternateContent>
      <p:graphicFrame>
        <p:nvGraphicFramePr>
          <p:cNvPr id="38" name="Object 37"/>
          <p:cNvGraphicFramePr>
            <a:graphicFrameLocks noChangeAspect="1"/>
          </p:cNvGraphicFramePr>
          <p:nvPr>
            <p:extLst>
              <p:ext uri="{D42A27DB-BD31-4B8C-83A1-F6EECF244321}">
                <p14:modId xmlns:p14="http://schemas.microsoft.com/office/powerpoint/2010/main" val="3968582683"/>
              </p:ext>
            </p:extLst>
          </p:nvPr>
        </p:nvGraphicFramePr>
        <p:xfrm>
          <a:off x="363900" y="3442268"/>
          <a:ext cx="2842574" cy="2923791"/>
        </p:xfrm>
        <a:graphic>
          <a:graphicData uri="http://schemas.openxmlformats.org/presentationml/2006/ole">
            <mc:AlternateContent xmlns:mc="http://schemas.openxmlformats.org/markup-compatibility/2006">
              <mc:Choice xmlns:v="urn:schemas-microsoft-com:vml" Requires="v">
                <p:oleObj spid="_x0000_s18521" name="Visio" r:id="rId6" imgW="4124232" imgH="4124181" progId="Visio.Drawing.15">
                  <p:embed/>
                </p:oleObj>
              </mc:Choice>
              <mc:Fallback>
                <p:oleObj name="Visio" r:id="rId6" imgW="4124232" imgH="4124181" progId="Visio.Drawing.15">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l="3261" t="7491" r="6184"/>
                      <a:stretch>
                        <a:fillRect/>
                      </a:stretch>
                    </p:blipFill>
                    <p:spPr bwMode="auto">
                      <a:xfrm>
                        <a:off x="363900" y="3442268"/>
                        <a:ext cx="2842574" cy="2923791"/>
                      </a:xfrm>
                      <a:prstGeom prst="rect">
                        <a:avLst/>
                      </a:prstGeom>
                      <a:noFill/>
                    </p:spPr>
                  </p:pic>
                </p:oleObj>
              </mc:Fallback>
            </mc:AlternateContent>
          </a:graphicData>
        </a:graphic>
      </p:graphicFrame>
      <p:sp>
        <p:nvSpPr>
          <p:cNvPr id="39" name="TextBox 38"/>
          <p:cNvSpPr txBox="1"/>
          <p:nvPr/>
        </p:nvSpPr>
        <p:spPr>
          <a:xfrm>
            <a:off x="1666332" y="4689968"/>
            <a:ext cx="889949" cy="461665"/>
          </a:xfrm>
          <a:prstGeom prst="rect">
            <a:avLst/>
          </a:prstGeom>
          <a:noFill/>
          <a:ln>
            <a:noFill/>
          </a:ln>
        </p:spPr>
        <p:txBody>
          <a:bodyPr wrap="square" rtlCol="0">
            <a:spAutoFit/>
          </a:bodyPr>
          <a:lstStyle/>
          <a:p>
            <a:r>
              <a:rPr lang="en-US" sz="2400" b="1" smtClean="0">
                <a:latin typeface="Arial" panose="020B0604020202020204" pitchFamily="34" charset="0"/>
                <a:cs typeface="Arial" panose="020B0604020202020204" pitchFamily="34" charset="0"/>
              </a:rPr>
              <a:t>AUC</a:t>
            </a:r>
            <a:endParaRPr lang="en-US" sz="2400" b="1" dirty="0" err="1" smtClean="0">
              <a:latin typeface="Arial" panose="020B0604020202020204" pitchFamily="34" charset="0"/>
              <a:cs typeface="Arial" panose="020B0604020202020204" pitchFamily="34" charset="0"/>
            </a:endParaRPr>
          </a:p>
        </p:txBody>
      </p:sp>
      <p:sp>
        <p:nvSpPr>
          <p:cNvPr id="40" name="TextBox 39"/>
          <p:cNvSpPr txBox="1"/>
          <p:nvPr/>
        </p:nvSpPr>
        <p:spPr>
          <a:xfrm>
            <a:off x="848806" y="6186310"/>
            <a:ext cx="2112169" cy="400110"/>
          </a:xfrm>
          <a:prstGeom prst="rect">
            <a:avLst/>
          </a:prstGeom>
          <a:noFill/>
          <a:ln>
            <a:noFill/>
          </a:ln>
        </p:spPr>
        <p:txBody>
          <a:bodyPr wrap="square" rtlCol="0">
            <a:spAutoFit/>
          </a:bodyPr>
          <a:lstStyle/>
          <a:p>
            <a:r>
              <a:rPr lang="en-US" sz="2000" b="1" smtClean="0">
                <a:latin typeface="Calibri" panose="020F0502020204030204" pitchFamily="34" charset="0"/>
                <a:cs typeface="Calibri" panose="020F0502020204030204" pitchFamily="34" charset="0"/>
              </a:rPr>
              <a:t>Đường cong ROC</a:t>
            </a:r>
            <a:endParaRPr lang="en-US" sz="2000" b="1" dirty="0" err="1" smtClean="0">
              <a:latin typeface="Calibri" panose="020F0502020204030204" pitchFamily="34" charset="0"/>
              <a:cs typeface="Calibri" panose="020F0502020204030204" pitchFamily="34" charset="0"/>
            </a:endParaRPr>
          </a:p>
        </p:txBody>
      </p:sp>
      <p:cxnSp>
        <p:nvCxnSpPr>
          <p:cNvPr id="56" name="Straight Connector 55"/>
          <p:cNvCxnSpPr/>
          <p:nvPr/>
        </p:nvCxnSpPr>
        <p:spPr>
          <a:xfrm>
            <a:off x="4460983" y="4802188"/>
            <a:ext cx="746499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4606904" y="5751904"/>
            <a:ext cx="1490496" cy="430887"/>
          </a:xfrm>
          <a:prstGeom prst="rect">
            <a:avLst/>
          </a:prstGeom>
          <a:noFill/>
          <a:ln>
            <a:noFill/>
          </a:ln>
        </p:spPr>
        <p:txBody>
          <a:bodyPr wrap="square" rtlCol="0">
            <a:spAutoFit/>
          </a:bodyPr>
          <a:lstStyle/>
          <a:p>
            <a:r>
              <a:rPr lang="en-US" sz="2200" smtClean="0">
                <a:latin typeface="Calibri" panose="020F0502020204030204" pitchFamily="34" charset="0"/>
                <a:cs typeface="Calibri" panose="020F0502020204030204" pitchFamily="34" charset="0"/>
              </a:rPr>
              <a:t>Bất thường</a:t>
            </a:r>
            <a:endParaRPr lang="en-US" sz="2200" dirty="0" err="1" smtClean="0">
              <a:latin typeface="Calibri" panose="020F0502020204030204" pitchFamily="34" charset="0"/>
              <a:cs typeface="Calibri" panose="020F0502020204030204" pitchFamily="34" charset="0"/>
            </a:endParaRPr>
          </a:p>
        </p:txBody>
      </p:sp>
      <p:cxnSp>
        <p:nvCxnSpPr>
          <p:cNvPr id="84" name="Straight Connector 83"/>
          <p:cNvCxnSpPr/>
          <p:nvPr/>
        </p:nvCxnSpPr>
        <p:spPr>
          <a:xfrm>
            <a:off x="6560821" y="5151633"/>
            <a:ext cx="0" cy="112954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460314" y="5751904"/>
            <a:ext cx="1752550" cy="430887"/>
          </a:xfrm>
          <a:prstGeom prst="rect">
            <a:avLst/>
          </a:prstGeom>
          <a:noFill/>
          <a:ln>
            <a:noFill/>
          </a:ln>
        </p:spPr>
        <p:txBody>
          <a:bodyPr wrap="square" rtlCol="0">
            <a:spAutoFit/>
          </a:bodyPr>
          <a:lstStyle/>
          <a:p>
            <a:r>
              <a:rPr lang="en-US" sz="2200" smtClean="0">
                <a:latin typeface="Calibri" panose="020F0502020204030204" pitchFamily="34" charset="0"/>
                <a:cs typeface="Calibri" panose="020F0502020204030204" pitchFamily="34" charset="0"/>
              </a:rPr>
              <a:t>Bình thường</a:t>
            </a:r>
            <a:endParaRPr lang="en-US" sz="2200" dirty="0" err="1" smtClean="0">
              <a:latin typeface="Calibri" panose="020F0502020204030204" pitchFamily="34" charset="0"/>
              <a:cs typeface="Calibri" panose="020F0502020204030204" pitchFamily="34" charset="0"/>
            </a:endParaRPr>
          </a:p>
        </p:txBody>
      </p:sp>
      <p:sp>
        <p:nvSpPr>
          <p:cNvPr id="93" name="TextBox 92"/>
          <p:cNvSpPr txBox="1"/>
          <p:nvPr/>
        </p:nvSpPr>
        <p:spPr>
          <a:xfrm rot="16200000">
            <a:off x="3565489" y="4174436"/>
            <a:ext cx="1412276" cy="430887"/>
          </a:xfrm>
          <a:prstGeom prst="rect">
            <a:avLst/>
          </a:prstGeom>
          <a:noFill/>
          <a:ln>
            <a:noFill/>
          </a:ln>
        </p:spPr>
        <p:txBody>
          <a:bodyPr wrap="square" rtlCol="0">
            <a:spAutoFit/>
          </a:bodyPr>
          <a:lstStyle/>
          <a:p>
            <a:r>
              <a:rPr lang="en-US" sz="2200" smtClean="0">
                <a:latin typeface="Calibri" panose="020F0502020204030204" pitchFamily="34" charset="0"/>
                <a:cs typeface="Calibri" panose="020F0502020204030204" pitchFamily="34" charset="0"/>
              </a:rPr>
              <a:t>Lỗi tái tạo</a:t>
            </a:r>
            <a:endParaRPr lang="en-US" sz="2200" dirty="0" err="1" smtClean="0">
              <a:latin typeface="Calibri" panose="020F0502020204030204" pitchFamily="34" charset="0"/>
              <a:cs typeface="Calibri" panose="020F0502020204030204" pitchFamily="34" charset="0"/>
            </a:endParaRPr>
          </a:p>
        </p:txBody>
      </p:sp>
      <p:graphicFrame>
        <p:nvGraphicFramePr>
          <p:cNvPr id="97" name="Table 96"/>
          <p:cNvGraphicFramePr>
            <a:graphicFrameLocks noGrp="1"/>
          </p:cNvGraphicFramePr>
          <p:nvPr>
            <p:extLst>
              <p:ext uri="{D42A27DB-BD31-4B8C-83A1-F6EECF244321}">
                <p14:modId xmlns:p14="http://schemas.microsoft.com/office/powerpoint/2010/main" val="2396997665"/>
              </p:ext>
            </p:extLst>
          </p:nvPr>
        </p:nvGraphicFramePr>
        <p:xfrm>
          <a:off x="5117454" y="983074"/>
          <a:ext cx="5587404" cy="1828800"/>
        </p:xfrm>
        <a:graphic>
          <a:graphicData uri="http://schemas.openxmlformats.org/drawingml/2006/table">
            <a:tbl>
              <a:tblPr firstRow="1" firstCol="1" bandRow="1">
                <a:tableStyleId>{5940675A-B579-460E-94D1-54222C63F5DA}</a:tableStyleId>
              </a:tblPr>
              <a:tblGrid>
                <a:gridCol w="2260005">
                  <a:extLst>
                    <a:ext uri="{9D8B030D-6E8A-4147-A177-3AD203B41FA5}">
                      <a16:colId xmlns:a16="http://schemas.microsoft.com/office/drawing/2014/main" val="1408597922"/>
                    </a:ext>
                  </a:extLst>
                </a:gridCol>
                <a:gridCol w="1651000">
                  <a:extLst>
                    <a:ext uri="{9D8B030D-6E8A-4147-A177-3AD203B41FA5}">
                      <a16:colId xmlns:a16="http://schemas.microsoft.com/office/drawing/2014/main" val="3347481893"/>
                    </a:ext>
                  </a:extLst>
                </a:gridCol>
                <a:gridCol w="1676399">
                  <a:extLst>
                    <a:ext uri="{9D8B030D-6E8A-4147-A177-3AD203B41FA5}">
                      <a16:colId xmlns:a16="http://schemas.microsoft.com/office/drawing/2014/main" val="3664169706"/>
                    </a:ext>
                  </a:extLst>
                </a:gridCol>
              </a:tblGrid>
              <a:tr h="0">
                <a:tc>
                  <a:txBody>
                    <a:bodyPr/>
                    <a:lstStyle/>
                    <a:p>
                      <a:pPr algn="just">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 </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Nhãn</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Dự đoán</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577521687"/>
                  </a:ext>
                </a:extLst>
              </a:tr>
              <a:tr h="0">
                <a:tc>
                  <a:txBody>
                    <a:bodyPr/>
                    <a:lstStyle/>
                    <a:p>
                      <a:pPr algn="l">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True positive (TP)</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Bất thường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Bất thường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919725919"/>
                  </a:ext>
                </a:extLst>
              </a:tr>
              <a:tr h="0">
                <a:tc>
                  <a:txBody>
                    <a:bodyPr/>
                    <a:lstStyle/>
                    <a:p>
                      <a:pPr algn="l">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False positive (FP)</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Bình thường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Bất thường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594731718"/>
                  </a:ext>
                </a:extLst>
              </a:tr>
              <a:tr h="0">
                <a:tc>
                  <a:txBody>
                    <a:bodyPr/>
                    <a:lstStyle/>
                    <a:p>
                      <a:pPr algn="l">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True negative (TN)</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Bình thường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Bình thường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256508604"/>
                  </a:ext>
                </a:extLst>
              </a:tr>
              <a:tr h="43815">
                <a:tc>
                  <a:txBody>
                    <a:bodyPr/>
                    <a:lstStyle/>
                    <a:p>
                      <a:pPr algn="l">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False negative (FN)</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Bất thường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Bình thường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149995268"/>
                  </a:ext>
                </a:extLst>
              </a:tr>
            </a:tbl>
          </a:graphicData>
        </a:graphic>
      </p:graphicFrame>
      <p:sp>
        <p:nvSpPr>
          <p:cNvPr id="98" name="TextBox 97"/>
          <p:cNvSpPr txBox="1"/>
          <p:nvPr/>
        </p:nvSpPr>
        <p:spPr>
          <a:xfrm>
            <a:off x="6148871" y="588488"/>
            <a:ext cx="3848537" cy="400110"/>
          </a:xfrm>
          <a:prstGeom prst="rect">
            <a:avLst/>
          </a:prstGeom>
          <a:noFill/>
          <a:ln>
            <a:noFill/>
          </a:ln>
        </p:spPr>
        <p:txBody>
          <a:bodyPr wrap="square" rtlCol="0">
            <a:spAutoFit/>
          </a:bodyPr>
          <a:lstStyle/>
          <a:p>
            <a:r>
              <a:rPr lang="en-US" sz="2000" b="1" smtClean="0">
                <a:latin typeface="Calibri" panose="020F0502020204030204" pitchFamily="34" charset="0"/>
                <a:cs typeface="Calibri" panose="020F0502020204030204" pitchFamily="34" charset="0"/>
              </a:rPr>
              <a:t>Các tham số thống kê trung gian</a:t>
            </a:r>
            <a:endParaRPr lang="en-US" sz="2000" b="1" dirty="0" err="1" smtClean="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9" name="Rectangle 98"/>
              <p:cNvSpPr/>
              <p:nvPr/>
            </p:nvSpPr>
            <p:spPr>
              <a:xfrm>
                <a:off x="406544" y="1381878"/>
                <a:ext cx="3327578" cy="6737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𝑃</m:t>
                      </m:r>
                      <m:r>
                        <a:rPr lang="en-US" sz="2000" i="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𝑇𝑃</m:t>
                          </m:r>
                        </m:num>
                        <m:den>
                          <m:r>
                            <a:rPr lang="en-US" sz="2000" i="1">
                              <a:latin typeface="Cambria Math" panose="02040503050406030204" pitchFamily="18" charset="0"/>
                            </a:rPr>
                            <m:t>𝑇𝑃</m:t>
                          </m:r>
                          <m:r>
                            <a:rPr lang="en-US" sz="2000" i="0">
                              <a:latin typeface="Cambria Math" panose="02040503050406030204" pitchFamily="18" charset="0"/>
                            </a:rPr>
                            <m:t>+</m:t>
                          </m:r>
                          <m:r>
                            <a:rPr lang="en-US" sz="2000" i="1">
                              <a:latin typeface="Cambria Math" panose="02040503050406030204" pitchFamily="18" charset="0"/>
                            </a:rPr>
                            <m:t>𝐹𝑃</m:t>
                          </m:r>
                        </m:den>
                      </m:f>
                      <m:r>
                        <a:rPr lang="en-US" sz="2000" b="0" i="1" smtClean="0">
                          <a:latin typeface="Cambria Math" panose="02040503050406030204" pitchFamily="18" charset="0"/>
                        </a:rPr>
                        <m:t>;</m:t>
                      </m:r>
                      <m:r>
                        <a:rPr lang="en-US" sz="2000" i="1">
                          <a:latin typeface="Cambria Math" panose="02040503050406030204" pitchFamily="18" charset="0"/>
                        </a:rPr>
                        <m:t>𝑅</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𝑇𝑃</m:t>
                          </m:r>
                        </m:num>
                        <m:den>
                          <m:r>
                            <a:rPr lang="en-US" sz="2000" i="1">
                              <a:latin typeface="Cambria Math" panose="02040503050406030204" pitchFamily="18" charset="0"/>
                            </a:rPr>
                            <m:t>𝑇𝑃</m:t>
                          </m:r>
                          <m:r>
                            <a:rPr lang="en-US" sz="2000">
                              <a:latin typeface="Cambria Math" panose="02040503050406030204" pitchFamily="18" charset="0"/>
                            </a:rPr>
                            <m:t>+</m:t>
                          </m:r>
                          <m:r>
                            <a:rPr lang="en-US" sz="2000" i="1">
                              <a:latin typeface="Cambria Math" panose="02040503050406030204" pitchFamily="18" charset="0"/>
                            </a:rPr>
                            <m:t>𝐹𝑁</m:t>
                          </m:r>
                        </m:den>
                      </m:f>
                    </m:oMath>
                  </m:oMathPara>
                </a14:m>
                <a:endParaRPr lang="en-US" sz="2000"/>
              </a:p>
            </p:txBody>
          </p:sp>
        </mc:Choice>
        <mc:Fallback xmlns="">
          <p:sp>
            <p:nvSpPr>
              <p:cNvPr id="99" name="Rectangle 98"/>
              <p:cNvSpPr>
                <a:spLocks noRot="1" noChangeAspect="1" noMove="1" noResize="1" noEditPoints="1" noAdjustHandles="1" noChangeArrowheads="1" noChangeShapeType="1" noTextEdit="1"/>
              </p:cNvSpPr>
              <p:nvPr/>
            </p:nvSpPr>
            <p:spPr>
              <a:xfrm>
                <a:off x="406544" y="1381878"/>
                <a:ext cx="3327578" cy="673711"/>
              </a:xfrm>
              <a:prstGeom prst="rect">
                <a:avLst/>
              </a:prstGeom>
              <a:blipFill>
                <a:blip r:embed="rId8"/>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4"/>
          </p:nvPr>
        </p:nvSpPr>
        <p:spPr/>
        <p:txBody>
          <a:bodyPr/>
          <a:lstStyle/>
          <a:p>
            <a:fld id="{401CF334-2D5C-4859-84A6-CA7E6E43FAEB}" type="slidenum">
              <a:rPr lang="en-US" smtClean="0"/>
              <a:pPr/>
              <a:t>42</a:t>
            </a:fld>
            <a:endParaRPr lang="en-US" dirty="0"/>
          </a:p>
        </p:txBody>
      </p:sp>
    </p:spTree>
    <p:extLst>
      <p:ext uri="{BB962C8B-B14F-4D97-AF65-F5344CB8AC3E}">
        <p14:creationId xmlns:p14="http://schemas.microsoft.com/office/powerpoint/2010/main" val="169574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4C8E018C-EFAA-483F-A5BE-7B1150CCD25B}"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0" y="382880"/>
            <a:ext cx="4807844"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DCASE Challenge Task2 [8]</a:t>
            </a:r>
            <a:endParaRPr lang="en-US" sz="3200" b="1" dirty="0" err="1" smtClean="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4"/>
          </p:nvPr>
        </p:nvSpPr>
        <p:spPr/>
        <p:txBody>
          <a:bodyPr/>
          <a:lstStyle/>
          <a:p>
            <a:fld id="{401CF334-2D5C-4859-84A6-CA7E6E43FAEB}" type="slidenum">
              <a:rPr lang="en-US" smtClean="0"/>
              <a:pPr/>
              <a:t>43</a:t>
            </a:fld>
            <a:endParaRPr lang="en-US" dirty="0"/>
          </a:p>
        </p:txBody>
      </p:sp>
      <p:sp>
        <p:nvSpPr>
          <p:cNvPr id="4" name="Rectangle 3"/>
          <p:cNvSpPr/>
          <p:nvPr/>
        </p:nvSpPr>
        <p:spPr>
          <a:xfrm>
            <a:off x="345170" y="6121471"/>
            <a:ext cx="11701687" cy="461665"/>
          </a:xfrm>
          <a:prstGeom prst="rect">
            <a:avLst/>
          </a:prstGeom>
        </p:spPr>
        <p:txBody>
          <a:bodyPr wrap="square">
            <a:spAutoFit/>
          </a:bodyPr>
          <a:lstStyle/>
          <a:p>
            <a:r>
              <a:rPr lang="en-US" sz="1200" smtClean="0">
                <a:latin typeface="Calibri" panose="020F0502020204030204" pitchFamily="34" charset="0"/>
                <a:ea typeface="Calibri" panose="020F0502020204030204" pitchFamily="34" charset="0"/>
                <a:cs typeface="Calibri" panose="020F0502020204030204" pitchFamily="34" charset="0"/>
              </a:rPr>
              <a:t>[8] Y</a:t>
            </a:r>
            <a:r>
              <a:rPr lang="en-US" sz="1200">
                <a:latin typeface="Calibri" panose="020F0502020204030204" pitchFamily="34" charset="0"/>
                <a:ea typeface="Calibri" panose="020F0502020204030204" pitchFamily="34" charset="0"/>
                <a:cs typeface="Calibri" panose="020F0502020204030204" pitchFamily="34" charset="0"/>
              </a:rPr>
              <a:t>. Koizumi, Y. Kawaguchi, K. Imoto, T. Nakamura, Y. Nikaido, R. Tanabe, H. Purohit, K. Suefusa, T. Endo, M. Yasuda and N. Harada, "Description and Discussion on DCASE2020 Challenge Task2: Unsupervised Anomalous Sound Detection for Machine Condition Monitoring," in </a:t>
            </a:r>
            <a:r>
              <a:rPr lang="en-US" sz="1200" i="1">
                <a:latin typeface="Calibri" panose="020F0502020204030204" pitchFamily="34" charset="0"/>
                <a:ea typeface="Calibri" panose="020F0502020204030204" pitchFamily="34" charset="0"/>
                <a:cs typeface="Calibri" panose="020F0502020204030204" pitchFamily="34" charset="0"/>
              </a:rPr>
              <a:t>arXiv:2006.05822 [eess.AS]</a:t>
            </a:r>
            <a:r>
              <a:rPr lang="en-US" sz="1200">
                <a:latin typeface="Calibri" panose="020F0502020204030204" pitchFamily="34" charset="0"/>
                <a:ea typeface="Calibri" panose="020F0502020204030204" pitchFamily="34" charset="0"/>
                <a:cs typeface="Calibri" panose="020F0502020204030204" pitchFamily="34" charset="0"/>
              </a:rPr>
              <a:t>, 2020</a:t>
            </a:r>
            <a:endParaRPr lang="en-US" sz="1200">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rotWithShape="1">
          <a:blip r:embed="rId2"/>
          <a:srcRect r="60028"/>
          <a:stretch/>
        </p:blipFill>
        <p:spPr>
          <a:xfrm>
            <a:off x="345170" y="982169"/>
            <a:ext cx="4225472" cy="4754214"/>
          </a:xfrm>
          <a:prstGeom prst="rect">
            <a:avLst/>
          </a:prstGeom>
        </p:spPr>
      </p:pic>
      <p:pic>
        <p:nvPicPr>
          <p:cNvPr id="9" name="Picture 8"/>
          <p:cNvPicPr>
            <a:picLocks noChangeAspect="1"/>
          </p:cNvPicPr>
          <p:nvPr/>
        </p:nvPicPr>
        <p:blipFill rotWithShape="1">
          <a:blip r:embed="rId3"/>
          <a:srcRect l="1312" t="2605" r="6799" b="31765"/>
          <a:stretch/>
        </p:blipFill>
        <p:spPr>
          <a:xfrm>
            <a:off x="5153014" y="1764784"/>
            <a:ext cx="6710362" cy="2985875"/>
          </a:xfrm>
          <a:prstGeom prst="rect">
            <a:avLst/>
          </a:prstGeom>
        </p:spPr>
      </p:pic>
    </p:spTree>
    <p:extLst>
      <p:ext uri="{BB962C8B-B14F-4D97-AF65-F5344CB8AC3E}">
        <p14:creationId xmlns:p14="http://schemas.microsoft.com/office/powerpoint/2010/main" val="247439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4C8E018C-EFAA-483F-A5BE-7B1150CCD25B}"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0" y="382880"/>
            <a:ext cx="4807844"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Adam Optimizer</a:t>
            </a:r>
            <a:endParaRPr lang="en-US" sz="3200" b="1" dirty="0" err="1" smtClean="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4"/>
          </p:nvPr>
        </p:nvSpPr>
        <p:spPr/>
        <p:txBody>
          <a:bodyPr/>
          <a:lstStyle/>
          <a:p>
            <a:fld id="{401CF334-2D5C-4859-84A6-CA7E6E43FAEB}" type="slidenum">
              <a:rPr lang="en-US" smtClean="0"/>
              <a:pPr/>
              <a:t>44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363" y="1069256"/>
            <a:ext cx="9218489" cy="5128344"/>
          </a:xfrm>
          <a:prstGeom prst="rect">
            <a:avLst/>
          </a:prstGeom>
        </p:spPr>
      </p:pic>
    </p:spTree>
    <p:extLst>
      <p:ext uri="{BB962C8B-B14F-4D97-AF65-F5344CB8AC3E}">
        <p14:creationId xmlns:p14="http://schemas.microsoft.com/office/powerpoint/2010/main" val="306239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4FD83E6C-95F1-4C97-9704-5EC1BCB487DB}"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0" y="382880"/>
            <a:ext cx="4938030"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Thiết lập các mô hình mạng</a:t>
            </a:r>
            <a:endParaRPr lang="en-US" sz="3200" b="1" dirty="0" err="1" smtClean="0">
              <a:latin typeface="Calibri" panose="020F0502020204030204" pitchFamily="34" charset="0"/>
              <a:cs typeface="Calibri" panose="020F050202020403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965834260"/>
              </p:ext>
            </p:extLst>
          </p:nvPr>
        </p:nvGraphicFramePr>
        <p:xfrm>
          <a:off x="539285" y="2707657"/>
          <a:ext cx="10785929" cy="3657600"/>
        </p:xfrm>
        <a:graphic>
          <a:graphicData uri="http://schemas.openxmlformats.org/drawingml/2006/table">
            <a:tbl>
              <a:tblPr firstRow="1" firstCol="1" bandRow="1">
                <a:tableStyleId>{5940675A-B579-460E-94D1-54222C63F5DA}</a:tableStyleId>
              </a:tblPr>
              <a:tblGrid>
                <a:gridCol w="765781">
                  <a:extLst>
                    <a:ext uri="{9D8B030D-6E8A-4147-A177-3AD203B41FA5}">
                      <a16:colId xmlns:a16="http://schemas.microsoft.com/office/drawing/2014/main" val="4253390672"/>
                    </a:ext>
                  </a:extLst>
                </a:gridCol>
                <a:gridCol w="3169405">
                  <a:extLst>
                    <a:ext uri="{9D8B030D-6E8A-4147-A177-3AD203B41FA5}">
                      <a16:colId xmlns:a16="http://schemas.microsoft.com/office/drawing/2014/main" val="1661902048"/>
                    </a:ext>
                  </a:extLst>
                </a:gridCol>
                <a:gridCol w="2394857">
                  <a:extLst>
                    <a:ext uri="{9D8B030D-6E8A-4147-A177-3AD203B41FA5}">
                      <a16:colId xmlns:a16="http://schemas.microsoft.com/office/drawing/2014/main" val="1915951150"/>
                    </a:ext>
                  </a:extLst>
                </a:gridCol>
                <a:gridCol w="3077029">
                  <a:extLst>
                    <a:ext uri="{9D8B030D-6E8A-4147-A177-3AD203B41FA5}">
                      <a16:colId xmlns:a16="http://schemas.microsoft.com/office/drawing/2014/main" val="2719356792"/>
                    </a:ext>
                  </a:extLst>
                </a:gridCol>
                <a:gridCol w="1378857">
                  <a:extLst>
                    <a:ext uri="{9D8B030D-6E8A-4147-A177-3AD203B41FA5}">
                      <a16:colId xmlns:a16="http://schemas.microsoft.com/office/drawing/2014/main" val="739307571"/>
                    </a:ext>
                  </a:extLst>
                </a:gridCol>
              </a:tblGrid>
              <a:tr h="0">
                <a:tc>
                  <a:txBody>
                    <a:bodyPr/>
                    <a:lstStyle/>
                    <a:p>
                      <a:pPr algn="just">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Mạng</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Encoder</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Lớp ẩn</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Decoder</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b="1" kern="100" smtClean="0">
                          <a:effectLst/>
                          <a:latin typeface="Calibri" panose="020F0502020204030204" pitchFamily="34" charset="0"/>
                          <a:ea typeface="Calibri" panose="020F0502020204030204" pitchFamily="34" charset="0"/>
                          <a:cs typeface="Calibri" panose="020F0502020204030204" pitchFamily="34" charset="0"/>
                        </a:rPr>
                        <a:t>Số</a:t>
                      </a:r>
                      <a:r>
                        <a:rPr lang="en-US" sz="2000" b="1" kern="100" baseline="0" smtClean="0">
                          <a:effectLst/>
                          <a:latin typeface="Calibri" panose="020F0502020204030204" pitchFamily="34" charset="0"/>
                          <a:ea typeface="Calibri" panose="020F0502020204030204" pitchFamily="34" charset="0"/>
                          <a:cs typeface="Calibri" panose="020F0502020204030204" pitchFamily="34" charset="0"/>
                        </a:rPr>
                        <a:t> tham số</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21092529"/>
                  </a:ext>
                </a:extLst>
              </a:tr>
              <a:tr h="0">
                <a:tc>
                  <a:txBody>
                    <a:bodyPr/>
                    <a:lstStyle/>
                    <a:p>
                      <a:pPr algn="ctr">
                        <a:lnSpc>
                          <a:spcPct val="100000"/>
                        </a:lnSpc>
                        <a:spcBef>
                          <a:spcPts val="0"/>
                        </a:spcBef>
                        <a:spcAft>
                          <a:spcPts val="0"/>
                        </a:spcAft>
                      </a:pPr>
                      <a:r>
                        <a:rPr lang="en-US" sz="2000" b="1" kern="100" smtClean="0">
                          <a:effectLst/>
                          <a:latin typeface="Calibri" panose="020F0502020204030204" pitchFamily="34" charset="0"/>
                          <a:cs typeface="Calibri" panose="020F0502020204030204" pitchFamily="34" charset="0"/>
                        </a:rPr>
                        <a:t>AE</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Input size=40, </a:t>
                      </a:r>
                    </a:p>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FC(32), FC(16), FC(8), FC(4)</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FC(2)</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FC(4), FC(8), FC(16), FC(32), FC(40)</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4570</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20043602"/>
                  </a:ext>
                </a:extLst>
              </a:tr>
              <a:tr h="0">
                <a:tc>
                  <a:txBody>
                    <a:bodyPr/>
                    <a:lstStyle/>
                    <a:p>
                      <a:pPr algn="ctr">
                        <a:lnSpc>
                          <a:spcPct val="100000"/>
                        </a:lnSpc>
                        <a:spcBef>
                          <a:spcPts val="0"/>
                        </a:spcBef>
                        <a:spcAft>
                          <a:spcPts val="0"/>
                        </a:spcAft>
                      </a:pPr>
                      <a:r>
                        <a:rPr lang="en-US" sz="2000" b="1" kern="100" smtClean="0">
                          <a:effectLst/>
                          <a:latin typeface="Calibri" panose="020F0502020204030204" pitchFamily="34" charset="0"/>
                          <a:cs typeface="Calibri" panose="020F0502020204030204" pitchFamily="34" charset="0"/>
                        </a:rPr>
                        <a:t>VAE</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Input size=40, </a:t>
                      </a:r>
                    </a:p>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FC(32), FC(16), FC(8), FC(4)</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Latent dim=2</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FC(4), FC(8), FC(16), FC(32), FC(40)</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4570</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520413569"/>
                  </a:ext>
                </a:extLst>
              </a:tr>
              <a:tr h="0">
                <a:tc>
                  <a:txBody>
                    <a:bodyPr/>
                    <a:lstStyle/>
                    <a:p>
                      <a:pPr algn="ctr">
                        <a:lnSpc>
                          <a:spcPct val="100000"/>
                        </a:lnSpc>
                        <a:spcBef>
                          <a:spcPts val="0"/>
                        </a:spcBef>
                        <a:spcAft>
                          <a:spcPts val="0"/>
                        </a:spcAft>
                      </a:pPr>
                      <a:r>
                        <a:rPr lang="en-US" sz="2000" b="1" kern="100" smtClean="0">
                          <a:effectLst/>
                          <a:latin typeface="Calibri" panose="020F0502020204030204" pitchFamily="34" charset="0"/>
                          <a:cs typeface="Calibri" panose="020F0502020204030204" pitchFamily="34" charset="0"/>
                        </a:rPr>
                        <a:t>CAE</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Input size=157x40x1</a:t>
                      </a:r>
                    </a:p>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Conv2D(128, K=3x3),</a:t>
                      </a:r>
                    </a:p>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Conv2D(64, K=3x3),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Conv2D(32, K=3x3)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Conv2DT(64, K=3x3),</a:t>
                      </a:r>
                    </a:p>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Conv2DT(128, K=3x3),</a:t>
                      </a:r>
                    </a:p>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Conv2DT(1, K=3x3, padding)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188,750</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203417977"/>
                  </a:ext>
                </a:extLst>
              </a:tr>
              <a:tr h="0">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CRAE</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Input size=157x40x1,</a:t>
                      </a:r>
                    </a:p>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Conv2D(128, K=3x3),</a:t>
                      </a:r>
                    </a:p>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Conv2D(64, K=3x3),</a:t>
                      </a:r>
                    </a:p>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Conv2D(32, K=3x3)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Bidirectional(</a:t>
                      </a:r>
                    </a:p>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LSTM(64))</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Conv2DT(64, K=3x3), </a:t>
                      </a:r>
                      <a:endParaRPr lang="en-US" sz="2000" kern="100" smtClean="0">
                        <a:effectLst/>
                        <a:latin typeface="Calibri" panose="020F0502020204030204" pitchFamily="34" charset="0"/>
                        <a:cs typeface="Calibri" panose="020F0502020204030204" pitchFamily="34" charset="0"/>
                      </a:endParaRPr>
                    </a:p>
                    <a:p>
                      <a:pPr algn="l">
                        <a:lnSpc>
                          <a:spcPct val="100000"/>
                        </a:lnSpc>
                        <a:spcBef>
                          <a:spcPts val="0"/>
                        </a:spcBef>
                        <a:spcAft>
                          <a:spcPts val="0"/>
                        </a:spcAft>
                      </a:pPr>
                      <a:r>
                        <a:rPr lang="en-US" sz="2000" kern="100" smtClean="0">
                          <a:effectLst/>
                          <a:latin typeface="Calibri" panose="020F0502020204030204" pitchFamily="34" charset="0"/>
                          <a:cs typeface="Calibri" panose="020F0502020204030204" pitchFamily="34" charset="0"/>
                        </a:rPr>
                        <a:t>Conv2DT(128</a:t>
                      </a:r>
                      <a:r>
                        <a:rPr lang="en-US" sz="2000" kern="100">
                          <a:effectLst/>
                          <a:latin typeface="Calibri" panose="020F0502020204030204" pitchFamily="34" charset="0"/>
                          <a:cs typeface="Calibri" panose="020F0502020204030204" pitchFamily="34" charset="0"/>
                        </a:rPr>
                        <a:t>, K=3x3), Conv2DT(1, K=3x3, padding)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1370465</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6927626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2242596"/>
              </p:ext>
            </p:extLst>
          </p:nvPr>
        </p:nvGraphicFramePr>
        <p:xfrm>
          <a:off x="3867216" y="978869"/>
          <a:ext cx="7552372" cy="1524000"/>
        </p:xfrm>
        <a:graphic>
          <a:graphicData uri="http://schemas.openxmlformats.org/drawingml/2006/table">
            <a:tbl>
              <a:tblPr firstRow="1" firstCol="1" bandRow="1">
                <a:tableStyleId>{5940675A-B579-460E-94D1-54222C63F5DA}</a:tableStyleId>
              </a:tblPr>
              <a:tblGrid>
                <a:gridCol w="1506054">
                  <a:extLst>
                    <a:ext uri="{9D8B030D-6E8A-4147-A177-3AD203B41FA5}">
                      <a16:colId xmlns:a16="http://schemas.microsoft.com/office/drawing/2014/main" val="3694918232"/>
                    </a:ext>
                  </a:extLst>
                </a:gridCol>
                <a:gridCol w="1506844">
                  <a:extLst>
                    <a:ext uri="{9D8B030D-6E8A-4147-A177-3AD203B41FA5}">
                      <a16:colId xmlns:a16="http://schemas.microsoft.com/office/drawing/2014/main" val="3289634313"/>
                    </a:ext>
                  </a:extLst>
                </a:gridCol>
                <a:gridCol w="1513158">
                  <a:extLst>
                    <a:ext uri="{9D8B030D-6E8A-4147-A177-3AD203B41FA5}">
                      <a16:colId xmlns:a16="http://schemas.microsoft.com/office/drawing/2014/main" val="2921946377"/>
                    </a:ext>
                  </a:extLst>
                </a:gridCol>
                <a:gridCol w="1513158">
                  <a:extLst>
                    <a:ext uri="{9D8B030D-6E8A-4147-A177-3AD203B41FA5}">
                      <a16:colId xmlns:a16="http://schemas.microsoft.com/office/drawing/2014/main" val="111012026"/>
                    </a:ext>
                  </a:extLst>
                </a:gridCol>
                <a:gridCol w="1513158">
                  <a:extLst>
                    <a:ext uri="{9D8B030D-6E8A-4147-A177-3AD203B41FA5}">
                      <a16:colId xmlns:a16="http://schemas.microsoft.com/office/drawing/2014/main" val="925530031"/>
                    </a:ext>
                  </a:extLst>
                </a:gridCol>
              </a:tblGrid>
              <a:tr h="181610">
                <a:tc rowSpan="2">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 </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gridSpan="2">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Máy bơm</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hMerge="1">
                  <a:txBody>
                    <a:bodyPr/>
                    <a:lstStyle/>
                    <a:p>
                      <a:endParaRPr lang="en-US"/>
                    </a:p>
                  </a:txBody>
                  <a:tcPr/>
                </a:tc>
                <a:tc gridSpan="2">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Thanh ray trượt</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906697861"/>
                  </a:ext>
                </a:extLst>
              </a:tr>
              <a:tr h="181610">
                <a:tc vMerge="1">
                  <a:txBody>
                    <a:bodyPr/>
                    <a:lstStyle/>
                    <a:p>
                      <a:endParaRPr lang="en-US"/>
                    </a:p>
                  </a:txBody>
                  <a:tcPr/>
                </a:tc>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F1</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AUC</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F1</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AUC</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726085905"/>
                  </a:ext>
                </a:extLst>
              </a:tr>
              <a:tr h="0">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LSTM(32)</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0.8293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0.8274</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0.9685</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0.9244</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50508043"/>
                  </a:ext>
                </a:extLst>
              </a:tr>
              <a:tr h="0">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LSTM(64)</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0.8457</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0.8308</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0.9696</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0.935</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588179891"/>
                  </a:ext>
                </a:extLst>
              </a:tr>
              <a:tr h="0">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LSTM(128)</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0.8047</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0.8136</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0.9553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0.9132</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821097484"/>
                  </a:ext>
                </a:extLst>
              </a:tr>
            </a:tbl>
          </a:graphicData>
        </a:graphic>
      </p:graphicFrame>
      <p:sp>
        <p:nvSpPr>
          <p:cNvPr id="10" name="Rectangle 9"/>
          <p:cNvSpPr/>
          <p:nvPr/>
        </p:nvSpPr>
        <p:spPr>
          <a:xfrm>
            <a:off x="5502581" y="596889"/>
            <a:ext cx="4554388" cy="400110"/>
          </a:xfrm>
          <a:prstGeom prst="rect">
            <a:avLst/>
          </a:prstGeom>
        </p:spPr>
        <p:txBody>
          <a:bodyPr wrap="none">
            <a:spAutoFit/>
          </a:bodyPr>
          <a:lstStyle/>
          <a:p>
            <a:pPr algn="ctr">
              <a:spcBef>
                <a:spcPts val="600"/>
              </a:spcBef>
              <a:spcAft>
                <a:spcPts val="600"/>
              </a:spcAft>
            </a:pPr>
            <a:r>
              <a:rPr lang="en-US" sz="2000" b="1" kern="100" smtClean="0">
                <a:latin typeface="Calibri" panose="020F0502020204030204" pitchFamily="34" charset="0"/>
                <a:ea typeface="Calibri" panose="020F0502020204030204" pitchFamily="34" charset="0"/>
                <a:cs typeface="Calibri" panose="020F0502020204030204" pitchFamily="34" charset="0"/>
              </a:rPr>
              <a:t>Lựa chọn </a:t>
            </a:r>
            <a:r>
              <a:rPr lang="en-US" sz="2000" b="1" kern="100">
                <a:latin typeface="Calibri" panose="020F0502020204030204" pitchFamily="34" charset="0"/>
                <a:ea typeface="Calibri" panose="020F0502020204030204" pitchFamily="34" charset="0"/>
                <a:cs typeface="Calibri" panose="020F0502020204030204" pitchFamily="34" charset="0"/>
              </a:rPr>
              <a:t>thiết lập mạng RNN trong CRAE</a:t>
            </a:r>
          </a:p>
        </p:txBody>
      </p:sp>
      <p:sp>
        <p:nvSpPr>
          <p:cNvPr id="6" name="Rectangle 5"/>
          <p:cNvSpPr/>
          <p:nvPr/>
        </p:nvSpPr>
        <p:spPr>
          <a:xfrm>
            <a:off x="345171" y="897794"/>
            <a:ext cx="3414030" cy="1785104"/>
          </a:xfrm>
          <a:prstGeom prst="rect">
            <a:avLst/>
          </a:prstGeom>
        </p:spPr>
        <p:txBody>
          <a:bodyPr wrap="square">
            <a:spAutoFit/>
          </a:bodyPr>
          <a:lstStyle/>
          <a:p>
            <a:pPr algn="just"/>
            <a:r>
              <a:rPr lang="en-US" sz="2200" smtClean="0">
                <a:latin typeface="Calibri" panose="020F0502020204030204" pitchFamily="34" charset="0"/>
                <a:ea typeface="Calibri" panose="020F0502020204030204" pitchFamily="34" charset="0"/>
                <a:cs typeface="Calibri" panose="020F0502020204030204" pitchFamily="34" charset="0"/>
              </a:rPr>
              <a:t>Batch size:128</a:t>
            </a:r>
          </a:p>
          <a:p>
            <a:pPr algn="just"/>
            <a:r>
              <a:rPr lang="en-US" sz="2200" smtClean="0">
                <a:latin typeface="Calibri" panose="020F0502020204030204" pitchFamily="34" charset="0"/>
                <a:ea typeface="Calibri" panose="020F0502020204030204" pitchFamily="34" charset="0"/>
                <a:cs typeface="Calibri" panose="020F0502020204030204" pitchFamily="34" charset="0"/>
              </a:rPr>
              <a:t>Early Stopping: dừng huấn </a:t>
            </a:r>
            <a:r>
              <a:rPr lang="en-US" sz="2200">
                <a:latin typeface="Calibri" panose="020F0502020204030204" pitchFamily="34" charset="0"/>
                <a:ea typeface="Calibri" panose="020F0502020204030204" pitchFamily="34" charset="0"/>
                <a:cs typeface="Calibri" panose="020F0502020204030204" pitchFamily="34" charset="0"/>
              </a:rPr>
              <a:t>luyện nếu lỗi xác thực không giảm trong 10 epochs liên tiếp</a:t>
            </a:r>
            <a:endParaRPr lang="en-US" sz="2200">
              <a:latin typeface="Calibri" panose="020F0502020204030204" pitchFamily="34" charset="0"/>
              <a:cs typeface="Calibri" panose="020F0502020204030204" pitchFamily="34" charset="0"/>
            </a:endParaRPr>
          </a:p>
        </p:txBody>
      </p:sp>
      <p:sp>
        <p:nvSpPr>
          <p:cNvPr id="8" name="Slide Number Placeholder 7"/>
          <p:cNvSpPr>
            <a:spLocks noGrp="1"/>
          </p:cNvSpPr>
          <p:nvPr>
            <p:ph type="sldNum" sz="quarter" idx="4"/>
          </p:nvPr>
        </p:nvSpPr>
        <p:spPr/>
        <p:txBody>
          <a:bodyPr/>
          <a:lstStyle/>
          <a:p>
            <a:fld id="{401CF334-2D5C-4859-84A6-CA7E6E43FAEB}" type="slidenum">
              <a:rPr lang="en-US" smtClean="0"/>
              <a:pPr/>
              <a:t>45</a:t>
            </a:fld>
            <a:endParaRPr lang="en-US" dirty="0"/>
          </a:p>
        </p:txBody>
      </p:sp>
    </p:spTree>
    <p:extLst>
      <p:ext uri="{BB962C8B-B14F-4D97-AF65-F5344CB8AC3E}">
        <p14:creationId xmlns:p14="http://schemas.microsoft.com/office/powerpoint/2010/main" val="345919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2FE57309-6462-4C53-A8A1-9DECC70377A2}"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0" y="382880"/>
            <a:ext cx="4938030"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Thiết lập các mô hình mạng</a:t>
            </a:r>
            <a:endParaRPr lang="en-US" sz="3200" b="1" dirty="0" err="1" smtClean="0">
              <a:latin typeface="Calibri" panose="020F0502020204030204" pitchFamily="34" charset="0"/>
              <a:cs typeface="Calibri" panose="020F0502020204030204"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196194813"/>
              </p:ext>
            </p:extLst>
          </p:nvPr>
        </p:nvGraphicFramePr>
        <p:xfrm>
          <a:off x="494320" y="1273157"/>
          <a:ext cx="11059249" cy="4267200"/>
        </p:xfrm>
        <a:graphic>
          <a:graphicData uri="http://schemas.openxmlformats.org/drawingml/2006/table">
            <a:tbl>
              <a:tblPr firstRow="1" firstCol="1" bandRow="1">
                <a:tableStyleId>{5940675A-B579-460E-94D1-54222C63F5DA}</a:tableStyleId>
              </a:tblPr>
              <a:tblGrid>
                <a:gridCol w="785186">
                  <a:extLst>
                    <a:ext uri="{9D8B030D-6E8A-4147-A177-3AD203B41FA5}">
                      <a16:colId xmlns:a16="http://schemas.microsoft.com/office/drawing/2014/main" val="4253390672"/>
                    </a:ext>
                  </a:extLst>
                </a:gridCol>
                <a:gridCol w="3724980">
                  <a:extLst>
                    <a:ext uri="{9D8B030D-6E8A-4147-A177-3AD203B41FA5}">
                      <a16:colId xmlns:a16="http://schemas.microsoft.com/office/drawing/2014/main" val="1661902048"/>
                    </a:ext>
                  </a:extLst>
                </a:gridCol>
                <a:gridCol w="2150076">
                  <a:extLst>
                    <a:ext uri="{9D8B030D-6E8A-4147-A177-3AD203B41FA5}">
                      <a16:colId xmlns:a16="http://schemas.microsoft.com/office/drawing/2014/main" val="1915951150"/>
                    </a:ext>
                  </a:extLst>
                </a:gridCol>
                <a:gridCol w="3052119">
                  <a:extLst>
                    <a:ext uri="{9D8B030D-6E8A-4147-A177-3AD203B41FA5}">
                      <a16:colId xmlns:a16="http://schemas.microsoft.com/office/drawing/2014/main" val="2719356792"/>
                    </a:ext>
                  </a:extLst>
                </a:gridCol>
                <a:gridCol w="1346888">
                  <a:extLst>
                    <a:ext uri="{9D8B030D-6E8A-4147-A177-3AD203B41FA5}">
                      <a16:colId xmlns:a16="http://schemas.microsoft.com/office/drawing/2014/main" val="739307571"/>
                    </a:ext>
                  </a:extLst>
                </a:gridCol>
              </a:tblGrid>
              <a:tr h="0">
                <a:tc>
                  <a:txBody>
                    <a:bodyPr/>
                    <a:lstStyle/>
                    <a:p>
                      <a:pPr algn="just">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Mạng</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Encoder</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Lớp ẩn</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Decoder</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b="1" kern="100" smtClean="0">
                          <a:effectLst/>
                          <a:latin typeface="Calibri" panose="020F0502020204030204" pitchFamily="34" charset="0"/>
                          <a:ea typeface="Calibri" panose="020F0502020204030204" pitchFamily="34" charset="0"/>
                          <a:cs typeface="Calibri" panose="020F0502020204030204" pitchFamily="34" charset="0"/>
                        </a:rPr>
                        <a:t>Số</a:t>
                      </a:r>
                      <a:r>
                        <a:rPr lang="en-US" sz="2000" b="1" kern="100" baseline="0" smtClean="0">
                          <a:effectLst/>
                          <a:latin typeface="Calibri" panose="020F0502020204030204" pitchFamily="34" charset="0"/>
                          <a:ea typeface="Calibri" panose="020F0502020204030204" pitchFamily="34" charset="0"/>
                          <a:cs typeface="Calibri" panose="020F0502020204030204" pitchFamily="34" charset="0"/>
                        </a:rPr>
                        <a:t> tham số</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21092529"/>
                  </a:ext>
                </a:extLst>
              </a:tr>
              <a:tr h="0">
                <a:tc>
                  <a:txBody>
                    <a:bodyPr/>
                    <a:lstStyle/>
                    <a:p>
                      <a:pPr algn="ctr">
                        <a:lnSpc>
                          <a:spcPct val="100000"/>
                        </a:lnSpc>
                        <a:spcBef>
                          <a:spcPts val="0"/>
                        </a:spcBef>
                        <a:spcAft>
                          <a:spcPts val="0"/>
                        </a:spcAft>
                      </a:pPr>
                      <a:r>
                        <a:rPr lang="en-US" sz="2000" b="1" kern="100" smtClean="0">
                          <a:effectLst/>
                          <a:latin typeface="Calibri" panose="020F0502020204030204" pitchFamily="34" charset="0"/>
                          <a:cs typeface="Calibri" panose="020F0502020204030204" pitchFamily="34" charset="0"/>
                        </a:rPr>
                        <a:t>AE</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Input size=40, </a:t>
                      </a:r>
                    </a:p>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FC(32), FC(16), FC(8), FC(4)</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FC(2)</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FC(4), FC(8), FC(16), FC(32), FC(40)</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4570</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20043602"/>
                  </a:ext>
                </a:extLst>
              </a:tr>
              <a:tr h="0">
                <a:tc>
                  <a:txBody>
                    <a:bodyPr/>
                    <a:lstStyle/>
                    <a:p>
                      <a:pPr algn="ctr">
                        <a:lnSpc>
                          <a:spcPct val="100000"/>
                        </a:lnSpc>
                        <a:spcBef>
                          <a:spcPts val="0"/>
                        </a:spcBef>
                        <a:spcAft>
                          <a:spcPts val="0"/>
                        </a:spcAft>
                      </a:pPr>
                      <a:r>
                        <a:rPr lang="en-US" sz="2000" b="1" kern="100" smtClean="0">
                          <a:effectLst/>
                          <a:latin typeface="Calibri" panose="020F0502020204030204" pitchFamily="34" charset="0"/>
                          <a:cs typeface="Calibri" panose="020F0502020204030204" pitchFamily="34" charset="0"/>
                        </a:rPr>
                        <a:t>VAE</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Input size=40, </a:t>
                      </a:r>
                    </a:p>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FC(32), FC(16), FC(8), FC(4)</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Latent dim=2</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l">
                        <a:lnSpc>
                          <a:spcPct val="100000"/>
                        </a:lnSpc>
                        <a:spcBef>
                          <a:spcPts val="0"/>
                        </a:spcBef>
                        <a:spcAft>
                          <a:spcPts val="0"/>
                        </a:spcAft>
                      </a:pPr>
                      <a:r>
                        <a:rPr lang="en-US" sz="2000" kern="100" smtClean="0">
                          <a:effectLst/>
                          <a:latin typeface="Calibri" panose="020F0502020204030204" pitchFamily="34" charset="0"/>
                          <a:cs typeface="Calibri" panose="020F0502020204030204" pitchFamily="34" charset="0"/>
                        </a:rPr>
                        <a:t>FC(4), FC(8), FC(16), FC(32), FC(40)</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4572</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520413569"/>
                  </a:ext>
                </a:extLst>
              </a:tr>
              <a:tr h="0">
                <a:tc>
                  <a:txBody>
                    <a:bodyPr/>
                    <a:lstStyle/>
                    <a:p>
                      <a:pPr algn="ctr">
                        <a:lnSpc>
                          <a:spcPct val="100000"/>
                        </a:lnSpc>
                        <a:spcBef>
                          <a:spcPts val="0"/>
                        </a:spcBef>
                        <a:spcAft>
                          <a:spcPts val="0"/>
                        </a:spcAft>
                      </a:pPr>
                      <a:r>
                        <a:rPr lang="en-US" sz="2000" b="1" kern="100" smtClean="0">
                          <a:effectLst/>
                          <a:latin typeface="Calibri" panose="020F0502020204030204" pitchFamily="34" charset="0"/>
                          <a:cs typeface="Calibri" panose="020F0502020204030204" pitchFamily="34" charset="0"/>
                        </a:rPr>
                        <a:t>CAE</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Input size=157x40x1</a:t>
                      </a:r>
                    </a:p>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Conv2D(128, K=3x3),</a:t>
                      </a:r>
                    </a:p>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Conv2D(64, K=3x3),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Conv2D(32, K=3x3)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Conv2DT(64, K=3x3),</a:t>
                      </a:r>
                    </a:p>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Conv2DT(128, K=3x3),</a:t>
                      </a:r>
                    </a:p>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Conv2DT(1, K=3x3, padding)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188,750</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203417977"/>
                  </a:ext>
                </a:extLst>
              </a:tr>
              <a:tr h="0">
                <a:tc>
                  <a:txBody>
                    <a:bodyPr/>
                    <a:lstStyle/>
                    <a:p>
                      <a:pPr algn="ctr">
                        <a:lnSpc>
                          <a:spcPct val="100000"/>
                        </a:lnSpc>
                        <a:spcBef>
                          <a:spcPts val="0"/>
                        </a:spcBef>
                        <a:spcAft>
                          <a:spcPts val="0"/>
                        </a:spcAft>
                      </a:pPr>
                      <a:r>
                        <a:rPr lang="en-US" sz="2000" b="1" kern="100">
                          <a:effectLst/>
                          <a:latin typeface="Calibri" panose="020F0502020204030204" pitchFamily="34" charset="0"/>
                          <a:cs typeface="Calibri" panose="020F0502020204030204" pitchFamily="34" charset="0"/>
                        </a:rPr>
                        <a:t>CRAE</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Input size=157x40x1,</a:t>
                      </a:r>
                    </a:p>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Conv2D(128, K=3x3),</a:t>
                      </a:r>
                    </a:p>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Conv2D(64, K=3x3),</a:t>
                      </a:r>
                    </a:p>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Conv2D(32, K=3x3)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Bidirectional(</a:t>
                      </a:r>
                    </a:p>
                    <a:p>
                      <a:pPr algn="just">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LSTM(64))</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l">
                        <a:lnSpc>
                          <a:spcPct val="100000"/>
                        </a:lnSpc>
                        <a:spcBef>
                          <a:spcPts val="0"/>
                        </a:spcBef>
                        <a:spcAft>
                          <a:spcPts val="0"/>
                        </a:spcAft>
                      </a:pPr>
                      <a:r>
                        <a:rPr lang="en-US" sz="2000" kern="100">
                          <a:effectLst/>
                          <a:latin typeface="Calibri" panose="020F0502020204030204" pitchFamily="34" charset="0"/>
                          <a:cs typeface="Calibri" panose="020F0502020204030204" pitchFamily="34" charset="0"/>
                        </a:rPr>
                        <a:t>Conv2DT(64, K=3x3), </a:t>
                      </a:r>
                      <a:endParaRPr lang="en-US" sz="2000" kern="100" smtClean="0">
                        <a:effectLst/>
                        <a:latin typeface="Calibri" panose="020F0502020204030204" pitchFamily="34" charset="0"/>
                        <a:cs typeface="Calibri" panose="020F0502020204030204" pitchFamily="34" charset="0"/>
                      </a:endParaRPr>
                    </a:p>
                    <a:p>
                      <a:pPr algn="l">
                        <a:lnSpc>
                          <a:spcPct val="100000"/>
                        </a:lnSpc>
                        <a:spcBef>
                          <a:spcPts val="0"/>
                        </a:spcBef>
                        <a:spcAft>
                          <a:spcPts val="0"/>
                        </a:spcAft>
                      </a:pPr>
                      <a:r>
                        <a:rPr lang="en-US" sz="2000" kern="100" smtClean="0">
                          <a:effectLst/>
                          <a:latin typeface="Calibri" panose="020F0502020204030204" pitchFamily="34" charset="0"/>
                          <a:cs typeface="Calibri" panose="020F0502020204030204" pitchFamily="34" charset="0"/>
                        </a:rPr>
                        <a:t>Conv2DT(128</a:t>
                      </a:r>
                      <a:r>
                        <a:rPr lang="en-US" sz="2000" kern="100">
                          <a:effectLst/>
                          <a:latin typeface="Calibri" panose="020F0502020204030204" pitchFamily="34" charset="0"/>
                          <a:cs typeface="Calibri" panose="020F0502020204030204" pitchFamily="34" charset="0"/>
                        </a:rPr>
                        <a:t>, K=3x3), Conv2DT(1, K=3x3, padding)</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00000"/>
                        </a:lnSpc>
                        <a:spcBef>
                          <a:spcPts val="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1370465</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69276261"/>
                  </a:ext>
                </a:extLst>
              </a:tr>
              <a:tr h="0">
                <a:tc>
                  <a:txBody>
                    <a:bodyPr/>
                    <a:lstStyle/>
                    <a:p>
                      <a:pPr algn="ctr">
                        <a:lnSpc>
                          <a:spcPct val="100000"/>
                        </a:lnSpc>
                        <a:spcBef>
                          <a:spcPts val="0"/>
                        </a:spcBef>
                        <a:spcAft>
                          <a:spcPts val="0"/>
                        </a:spcAft>
                      </a:pPr>
                      <a:r>
                        <a:rPr lang="en-US" sz="2000" b="1" kern="100">
                          <a:effectLst/>
                          <a:latin typeface="Calibri" panose="020F0502020204030204" pitchFamily="34" charset="0"/>
                          <a:ea typeface="Calibri" panose="020F0502020204030204" pitchFamily="34" charset="0"/>
                          <a:cs typeface="Calibri" panose="020F0502020204030204" pitchFamily="34" charset="0"/>
                        </a:rPr>
                        <a:t>BS</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l">
                        <a:lnSpc>
                          <a:spcPct val="100000"/>
                        </a:lnSpc>
                        <a:spcBef>
                          <a:spcPts val="0"/>
                        </a:spcBef>
                        <a:spcAft>
                          <a:spcPts val="0"/>
                        </a:spcAft>
                      </a:pPr>
                      <a:r>
                        <a:rPr lang="en-US" sz="2000" kern="100">
                          <a:effectLst/>
                          <a:latin typeface="Calibri" panose="020F0502020204030204" pitchFamily="34" charset="0"/>
                          <a:ea typeface="Calibri" panose="020F0502020204030204" pitchFamily="34" charset="0"/>
                          <a:cs typeface="Calibri" panose="020F0502020204030204" pitchFamily="34" charset="0"/>
                        </a:rPr>
                        <a:t>Input size=640, </a:t>
                      </a:r>
                    </a:p>
                    <a:p>
                      <a:pPr algn="l">
                        <a:lnSpc>
                          <a:spcPct val="100000"/>
                        </a:lnSpc>
                        <a:spcBef>
                          <a:spcPts val="0"/>
                        </a:spcBef>
                        <a:spcAft>
                          <a:spcPts val="0"/>
                        </a:spcAft>
                      </a:pPr>
                      <a:r>
                        <a:rPr lang="en-US" sz="2000" kern="100">
                          <a:effectLst/>
                          <a:latin typeface="Calibri" panose="020F0502020204030204" pitchFamily="34" charset="0"/>
                          <a:ea typeface="Calibri" panose="020F0502020204030204" pitchFamily="34" charset="0"/>
                          <a:cs typeface="Calibri" panose="020F0502020204030204" pitchFamily="34" charset="0"/>
                        </a:rPr>
                        <a:t>FC(128), FC(128), FC(128</a:t>
                      </a:r>
                      <a:r>
                        <a:rPr lang="en-US" sz="2000" kern="100" smtClean="0">
                          <a:effectLst/>
                          <a:latin typeface="Calibri" panose="020F0502020204030204" pitchFamily="34" charset="0"/>
                          <a:ea typeface="Calibri" panose="020F0502020204030204" pitchFamily="34" charset="0"/>
                          <a:cs typeface="Calibri" panose="020F0502020204030204" pitchFamily="34" charset="0"/>
                        </a:rPr>
                        <a:t>),</a:t>
                      </a:r>
                      <a:r>
                        <a:rPr lang="en-US" sz="2000" kern="100" baseline="0" smtClean="0">
                          <a:effectLst/>
                          <a:latin typeface="Calibri" panose="020F0502020204030204" pitchFamily="34" charset="0"/>
                          <a:ea typeface="Calibri" panose="020F0502020204030204" pitchFamily="34" charset="0"/>
                          <a:cs typeface="Calibri" panose="020F0502020204030204" pitchFamily="34" charset="0"/>
                        </a:rPr>
                        <a:t> </a:t>
                      </a:r>
                      <a:r>
                        <a:rPr lang="en-US" sz="2000" kern="100" smtClean="0">
                          <a:effectLst/>
                          <a:latin typeface="Calibri" panose="020F0502020204030204" pitchFamily="34" charset="0"/>
                          <a:ea typeface="Calibri" panose="020F0502020204030204" pitchFamily="34" charset="0"/>
                          <a:cs typeface="Calibri" panose="020F0502020204030204" pitchFamily="34" charset="0"/>
                        </a:rPr>
                        <a:t>FC(128</a:t>
                      </a:r>
                      <a:r>
                        <a:rPr lang="en-US" sz="2000" kern="100">
                          <a:effectLst/>
                          <a:latin typeface="Calibri" panose="020F0502020204030204" pitchFamily="34" charset="0"/>
                          <a:ea typeface="Calibri" panose="020F0502020204030204" pitchFamily="34" charset="0"/>
                          <a:cs typeface="Calibri" panose="020F0502020204030204" pitchFamily="34" charset="0"/>
                        </a:rPr>
                        <a:t>)</a:t>
                      </a:r>
                    </a:p>
                  </a:txBody>
                  <a:tcPr marL="68580" marR="68580" marT="0" marB="0"/>
                </a:tc>
                <a:tc>
                  <a:txBody>
                    <a:bodyPr/>
                    <a:lstStyle/>
                    <a:p>
                      <a:pPr algn="just">
                        <a:lnSpc>
                          <a:spcPct val="100000"/>
                        </a:lnSpc>
                        <a:spcBef>
                          <a:spcPts val="0"/>
                        </a:spcBef>
                        <a:spcAft>
                          <a:spcPts val="0"/>
                        </a:spcAft>
                      </a:pPr>
                      <a:r>
                        <a:rPr lang="en-US" sz="2000" kern="100">
                          <a:effectLst/>
                          <a:latin typeface="Calibri" panose="020F0502020204030204" pitchFamily="34" charset="0"/>
                          <a:ea typeface="Calibri" panose="020F0502020204030204" pitchFamily="34" charset="0"/>
                          <a:cs typeface="Calibri" panose="020F0502020204030204" pitchFamily="34" charset="0"/>
                        </a:rPr>
                        <a:t>FC(8)</a:t>
                      </a:r>
                    </a:p>
                  </a:txBody>
                  <a:tcPr marL="68580" marR="68580" marT="0" marB="0"/>
                </a:tc>
                <a:tc>
                  <a:txBody>
                    <a:bodyPr/>
                    <a:lstStyle/>
                    <a:p>
                      <a:pPr algn="l">
                        <a:lnSpc>
                          <a:spcPct val="100000"/>
                        </a:lnSpc>
                        <a:spcBef>
                          <a:spcPts val="0"/>
                        </a:spcBef>
                        <a:spcAft>
                          <a:spcPts val="0"/>
                        </a:spcAft>
                      </a:pPr>
                      <a:r>
                        <a:rPr lang="en-US" sz="2000" kern="100">
                          <a:effectLst/>
                          <a:latin typeface="Calibri" panose="020F0502020204030204" pitchFamily="34" charset="0"/>
                          <a:ea typeface="Calibri" panose="020F0502020204030204" pitchFamily="34" charset="0"/>
                          <a:cs typeface="Calibri" panose="020F0502020204030204" pitchFamily="34" charset="0"/>
                        </a:rPr>
                        <a:t>FC(128), FC(128), FC(128), FC(128), FC(640)</a:t>
                      </a:r>
                    </a:p>
                  </a:txBody>
                  <a:tcPr marL="68580" marR="68580" marT="0" marB="0"/>
                </a:tc>
                <a:tc>
                  <a:txBody>
                    <a:bodyPr/>
                    <a:lstStyle/>
                    <a:p>
                      <a:pPr algn="ctr">
                        <a:lnSpc>
                          <a:spcPct val="100000"/>
                        </a:lnSpc>
                        <a:spcBef>
                          <a:spcPts val="0"/>
                        </a:spcBef>
                        <a:spcAft>
                          <a:spcPts val="0"/>
                        </a:spcAft>
                      </a:pP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17782052"/>
                  </a:ext>
                </a:extLst>
              </a:tr>
            </a:tbl>
          </a:graphicData>
        </a:graphic>
      </p:graphicFrame>
      <p:sp>
        <p:nvSpPr>
          <p:cNvPr id="6" name="Rectangle 5"/>
          <p:cNvSpPr/>
          <p:nvPr/>
        </p:nvSpPr>
        <p:spPr>
          <a:xfrm>
            <a:off x="345170" y="5711755"/>
            <a:ext cx="4141711" cy="400110"/>
          </a:xfrm>
          <a:prstGeom prst="rect">
            <a:avLst/>
          </a:prstGeom>
        </p:spPr>
        <p:txBody>
          <a:bodyPr wrap="none">
            <a:spAutoFit/>
          </a:bodyPr>
          <a:lstStyle/>
          <a:p>
            <a:pPr algn="ctr">
              <a:lnSpc>
                <a:spcPct val="100000"/>
              </a:lnSpc>
              <a:spcBef>
                <a:spcPts val="0"/>
              </a:spcBef>
              <a:spcAft>
                <a:spcPts val="0"/>
              </a:spcAft>
            </a:pPr>
            <a:r>
              <a:rPr lang="en-US" sz="2000" kern="100" smtClean="0">
                <a:latin typeface="Calibri" panose="020F0502020204030204" pitchFamily="34" charset="0"/>
                <a:ea typeface="Calibri" panose="020F0502020204030204" pitchFamily="34" charset="0"/>
                <a:cs typeface="Calibri" panose="020F0502020204030204" pitchFamily="34" charset="0"/>
              </a:rPr>
              <a:t>BS: DCASE2020 Task2 Baseline System</a:t>
            </a:r>
            <a:endParaRPr lang="en-US" sz="2000" kern="10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4"/>
          </p:nvPr>
        </p:nvSpPr>
        <p:spPr/>
        <p:txBody>
          <a:bodyPr/>
          <a:lstStyle/>
          <a:p>
            <a:fld id="{401CF334-2D5C-4859-84A6-CA7E6E43FAEB}" type="slidenum">
              <a:rPr lang="en-US" smtClean="0"/>
              <a:pPr/>
              <a:t>46</a:t>
            </a:fld>
            <a:endParaRPr lang="en-US" dirty="0"/>
          </a:p>
        </p:txBody>
      </p:sp>
    </p:spTree>
    <p:extLst>
      <p:ext uri="{BB962C8B-B14F-4D97-AF65-F5344CB8AC3E}">
        <p14:creationId xmlns:p14="http://schemas.microsoft.com/office/powerpoint/2010/main" val="208541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716235-EA7A-48EC-B917-F29389B4A14B}" type="datetime1">
              <a:rPr lang="vi-VN" smtClean="0"/>
              <a:t>15/07/2020</a:t>
            </a:fld>
            <a:endParaRPr lang="en-US" dirty="0"/>
          </a:p>
        </p:txBody>
      </p:sp>
      <p:sp>
        <p:nvSpPr>
          <p:cNvPr id="5" name="Footer Placeholder 4"/>
          <p:cNvSpPr>
            <a:spLocks noGrp="1"/>
          </p:cNvSpPr>
          <p:nvPr>
            <p:ph type="ftr" sz="quarter" idx="3"/>
          </p:nvPr>
        </p:nvSpPr>
        <p:spPr/>
        <p:txBody>
          <a:bodyPr/>
          <a:lstStyle/>
          <a:p>
            <a:r>
              <a:rPr lang="en-US" smtClean="0"/>
              <a:t>Signal Processing and Radio Communications Lab</a:t>
            </a:r>
            <a:endParaRPr lang="en-US" dirty="0"/>
          </a:p>
        </p:txBody>
      </p:sp>
      <p:pic>
        <p:nvPicPr>
          <p:cNvPr id="13" name="Picture 12"/>
          <p:cNvPicPr>
            <a:picLocks noChangeAspect="1"/>
          </p:cNvPicPr>
          <p:nvPr/>
        </p:nvPicPr>
        <p:blipFill>
          <a:blip r:embed="rId2"/>
          <a:stretch>
            <a:fillRect/>
          </a:stretch>
        </p:blipFill>
        <p:spPr>
          <a:xfrm>
            <a:off x="6145666" y="695325"/>
            <a:ext cx="4714875" cy="5619750"/>
          </a:xfrm>
          <a:prstGeom prst="rect">
            <a:avLst/>
          </a:prstGeom>
        </p:spPr>
      </p:pic>
      <p:pic>
        <p:nvPicPr>
          <p:cNvPr id="14" name="Picture 13"/>
          <p:cNvPicPr>
            <a:picLocks noChangeAspect="1"/>
          </p:cNvPicPr>
          <p:nvPr/>
        </p:nvPicPr>
        <p:blipFill>
          <a:blip r:embed="rId3"/>
          <a:stretch>
            <a:fillRect/>
          </a:stretch>
        </p:blipFill>
        <p:spPr>
          <a:xfrm>
            <a:off x="661533" y="433387"/>
            <a:ext cx="4486275" cy="6143625"/>
          </a:xfrm>
          <a:prstGeom prst="rect">
            <a:avLst/>
          </a:prstGeom>
        </p:spPr>
      </p:pic>
      <p:sp>
        <p:nvSpPr>
          <p:cNvPr id="15" name="TextBox 14"/>
          <p:cNvSpPr txBox="1"/>
          <p:nvPr/>
        </p:nvSpPr>
        <p:spPr>
          <a:xfrm>
            <a:off x="3190193" y="6126102"/>
            <a:ext cx="577027" cy="430887"/>
          </a:xfrm>
          <a:prstGeom prst="rect">
            <a:avLst/>
          </a:prstGeom>
          <a:noFill/>
          <a:ln>
            <a:noFill/>
          </a:ln>
        </p:spPr>
        <p:txBody>
          <a:bodyPr wrap="square" rtlCol="0">
            <a:spAutoFit/>
          </a:bodyPr>
          <a:lstStyle/>
          <a:p>
            <a:r>
              <a:rPr lang="en-US" sz="2200" b="1" smtClean="0">
                <a:latin typeface="Arial" panose="020B0604020202020204" pitchFamily="34" charset="0"/>
                <a:cs typeface="Arial" panose="020B0604020202020204" pitchFamily="34" charset="0"/>
              </a:rPr>
              <a:t>AE</a:t>
            </a:r>
            <a:endParaRPr lang="en-US" sz="2200" b="1" dirty="0" err="1" smtClean="0">
              <a:latin typeface="Arial" panose="020B0604020202020204" pitchFamily="34" charset="0"/>
              <a:cs typeface="Arial" panose="020B0604020202020204" pitchFamily="34" charset="0"/>
            </a:endParaRPr>
          </a:p>
        </p:txBody>
      </p:sp>
      <p:sp>
        <p:nvSpPr>
          <p:cNvPr id="16" name="TextBox 15"/>
          <p:cNvSpPr txBox="1"/>
          <p:nvPr/>
        </p:nvSpPr>
        <p:spPr>
          <a:xfrm>
            <a:off x="9222693" y="6059522"/>
            <a:ext cx="784907" cy="430887"/>
          </a:xfrm>
          <a:prstGeom prst="rect">
            <a:avLst/>
          </a:prstGeom>
          <a:noFill/>
          <a:ln>
            <a:noFill/>
          </a:ln>
        </p:spPr>
        <p:txBody>
          <a:bodyPr wrap="square" rtlCol="0">
            <a:spAutoFit/>
          </a:bodyPr>
          <a:lstStyle/>
          <a:p>
            <a:r>
              <a:rPr lang="en-US" sz="2200" b="1" smtClean="0">
                <a:latin typeface="Arial" panose="020B0604020202020204" pitchFamily="34" charset="0"/>
                <a:cs typeface="Arial" panose="020B0604020202020204" pitchFamily="34" charset="0"/>
              </a:rPr>
              <a:t>VAE</a:t>
            </a:r>
            <a:endParaRPr lang="en-US" sz="2200" b="1" dirty="0" err="1" smtClean="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4"/>
          </p:nvPr>
        </p:nvSpPr>
        <p:spPr/>
        <p:txBody>
          <a:bodyPr/>
          <a:lstStyle/>
          <a:p>
            <a:fld id="{401CF334-2D5C-4859-84A6-CA7E6E43FAEB}" type="slidenum">
              <a:rPr lang="en-US" smtClean="0"/>
              <a:pPr/>
              <a:t>47</a:t>
            </a:fld>
            <a:endParaRPr lang="en-US" dirty="0"/>
          </a:p>
        </p:txBody>
      </p:sp>
    </p:spTree>
    <p:extLst>
      <p:ext uri="{BB962C8B-B14F-4D97-AF65-F5344CB8AC3E}">
        <p14:creationId xmlns:p14="http://schemas.microsoft.com/office/powerpoint/2010/main" val="122618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59EF16-7FFB-4AF0-BBB2-D6BA9849119A}" type="datetime1">
              <a:rPr lang="vi-VN" smtClean="0"/>
              <a:t>15/07/2020</a:t>
            </a:fld>
            <a:endParaRPr lang="en-US" dirty="0"/>
          </a:p>
        </p:txBody>
      </p:sp>
      <p:sp>
        <p:nvSpPr>
          <p:cNvPr id="5" name="Footer Placeholder 4"/>
          <p:cNvSpPr>
            <a:spLocks noGrp="1"/>
          </p:cNvSpPr>
          <p:nvPr>
            <p:ph type="ftr" sz="quarter" idx="3"/>
          </p:nvPr>
        </p:nvSpPr>
        <p:spPr/>
        <p:txBody>
          <a:bodyPr/>
          <a:lstStyle/>
          <a:p>
            <a:r>
              <a:rPr lang="en-US" smtClean="0"/>
              <a:t>Signal Processing and Radio Communications Lab</a:t>
            </a:r>
            <a:endParaRPr lang="en-US" dirty="0"/>
          </a:p>
        </p:txBody>
      </p:sp>
      <p:pic>
        <p:nvPicPr>
          <p:cNvPr id="7" name="Picture 6"/>
          <p:cNvPicPr>
            <a:picLocks noChangeAspect="1"/>
          </p:cNvPicPr>
          <p:nvPr/>
        </p:nvPicPr>
        <p:blipFill>
          <a:blip r:embed="rId2"/>
          <a:stretch>
            <a:fillRect/>
          </a:stretch>
        </p:blipFill>
        <p:spPr>
          <a:xfrm>
            <a:off x="791708" y="779251"/>
            <a:ext cx="5038725" cy="4781550"/>
          </a:xfrm>
          <a:prstGeom prst="rect">
            <a:avLst/>
          </a:prstGeom>
        </p:spPr>
      </p:pic>
      <p:pic>
        <p:nvPicPr>
          <p:cNvPr id="8" name="Picture 7"/>
          <p:cNvPicPr>
            <a:picLocks noChangeAspect="1"/>
          </p:cNvPicPr>
          <p:nvPr/>
        </p:nvPicPr>
        <p:blipFill>
          <a:blip r:embed="rId3"/>
          <a:stretch>
            <a:fillRect/>
          </a:stretch>
        </p:blipFill>
        <p:spPr>
          <a:xfrm>
            <a:off x="6985930" y="779251"/>
            <a:ext cx="4250384" cy="5685579"/>
          </a:xfrm>
          <a:prstGeom prst="rect">
            <a:avLst/>
          </a:prstGeom>
        </p:spPr>
      </p:pic>
      <p:sp>
        <p:nvSpPr>
          <p:cNvPr id="9" name="TextBox 8"/>
          <p:cNvSpPr txBox="1"/>
          <p:nvPr/>
        </p:nvSpPr>
        <p:spPr>
          <a:xfrm>
            <a:off x="4068106" y="5129914"/>
            <a:ext cx="784907" cy="430887"/>
          </a:xfrm>
          <a:prstGeom prst="rect">
            <a:avLst/>
          </a:prstGeom>
          <a:noFill/>
          <a:ln>
            <a:noFill/>
          </a:ln>
        </p:spPr>
        <p:txBody>
          <a:bodyPr wrap="square" rtlCol="0">
            <a:spAutoFit/>
          </a:bodyPr>
          <a:lstStyle/>
          <a:p>
            <a:r>
              <a:rPr lang="en-US" sz="2200" b="1" smtClean="0">
                <a:latin typeface="Arial" panose="020B0604020202020204" pitchFamily="34" charset="0"/>
                <a:cs typeface="Arial" panose="020B0604020202020204" pitchFamily="34" charset="0"/>
              </a:rPr>
              <a:t>CAE</a:t>
            </a:r>
            <a:endParaRPr lang="en-US" sz="2200" b="1" dirty="0" err="1" smtClean="0">
              <a:latin typeface="Arial" panose="020B0604020202020204" pitchFamily="34" charset="0"/>
              <a:cs typeface="Arial" panose="020B0604020202020204" pitchFamily="34" charset="0"/>
            </a:endParaRPr>
          </a:p>
        </p:txBody>
      </p:sp>
      <p:sp>
        <p:nvSpPr>
          <p:cNvPr id="10" name="TextBox 9"/>
          <p:cNvSpPr txBox="1"/>
          <p:nvPr/>
        </p:nvSpPr>
        <p:spPr>
          <a:xfrm>
            <a:off x="9541806" y="6059343"/>
            <a:ext cx="1138894" cy="430887"/>
          </a:xfrm>
          <a:prstGeom prst="rect">
            <a:avLst/>
          </a:prstGeom>
          <a:noFill/>
          <a:ln>
            <a:noFill/>
          </a:ln>
        </p:spPr>
        <p:txBody>
          <a:bodyPr wrap="square" rtlCol="0">
            <a:spAutoFit/>
          </a:bodyPr>
          <a:lstStyle/>
          <a:p>
            <a:r>
              <a:rPr lang="en-US" sz="2200" b="1" smtClean="0">
                <a:latin typeface="Arial" panose="020B0604020202020204" pitchFamily="34" charset="0"/>
                <a:cs typeface="Arial" panose="020B0604020202020204" pitchFamily="34" charset="0"/>
              </a:rPr>
              <a:t>CRAE</a:t>
            </a:r>
            <a:endParaRPr lang="en-US" sz="2200" b="1" dirty="0" err="1" smtClean="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4"/>
          </p:nvPr>
        </p:nvSpPr>
        <p:spPr/>
        <p:txBody>
          <a:bodyPr/>
          <a:lstStyle/>
          <a:p>
            <a:fld id="{401CF334-2D5C-4859-84A6-CA7E6E43FAEB}" type="slidenum">
              <a:rPr lang="en-US" smtClean="0"/>
              <a:pPr/>
              <a:t>48</a:t>
            </a:fld>
            <a:endParaRPr lang="en-US" dirty="0"/>
          </a:p>
        </p:txBody>
      </p:sp>
    </p:spTree>
    <p:extLst>
      <p:ext uri="{BB962C8B-B14F-4D97-AF65-F5344CB8AC3E}">
        <p14:creationId xmlns:p14="http://schemas.microsoft.com/office/powerpoint/2010/main" val="5750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BDA5343E-3E10-4AAF-BD48-5D0DC6C73248}"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69" y="382880"/>
            <a:ext cx="6824888"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Tính toán ngưỡng xác định bất thường</a:t>
            </a:r>
            <a:endParaRPr lang="en-US" sz="3200" b="1" dirty="0" err="1" smtClean="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4"/>
          </p:nvPr>
        </p:nvSpPr>
        <p:spPr/>
        <p:txBody>
          <a:bodyPr/>
          <a:lstStyle/>
          <a:p>
            <a:fld id="{401CF334-2D5C-4859-84A6-CA7E6E43FAEB}" type="slidenum">
              <a:rPr lang="en-US" smtClean="0"/>
              <a:pPr/>
              <a:t>49</a:t>
            </a:fld>
            <a:endParaRPr lang="en-US" dirty="0"/>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4097274197"/>
                  </p:ext>
                </p:extLst>
              </p:nvPr>
            </p:nvGraphicFramePr>
            <p:xfrm>
              <a:off x="791750" y="2894377"/>
              <a:ext cx="10747111" cy="2194560"/>
            </p:xfrm>
            <a:graphic>
              <a:graphicData uri="http://schemas.openxmlformats.org/drawingml/2006/table">
                <a:tbl>
                  <a:tblPr firstRow="1" firstCol="1" bandRow="1">
                    <a:tableStyleId>{5940675A-B579-460E-94D1-54222C63F5DA}</a:tableStyleId>
                  </a:tblPr>
                  <a:tblGrid>
                    <a:gridCol w="1226227">
                      <a:extLst>
                        <a:ext uri="{9D8B030D-6E8A-4147-A177-3AD203B41FA5}">
                          <a16:colId xmlns:a16="http://schemas.microsoft.com/office/drawing/2014/main" val="2423408422"/>
                        </a:ext>
                      </a:extLst>
                    </a:gridCol>
                    <a:gridCol w="1190110">
                      <a:extLst>
                        <a:ext uri="{9D8B030D-6E8A-4147-A177-3AD203B41FA5}">
                          <a16:colId xmlns:a16="http://schemas.microsoft.com/office/drawing/2014/main" val="2862643868"/>
                        </a:ext>
                      </a:extLst>
                    </a:gridCol>
                    <a:gridCol w="1190111">
                      <a:extLst>
                        <a:ext uri="{9D8B030D-6E8A-4147-A177-3AD203B41FA5}">
                          <a16:colId xmlns:a16="http://schemas.microsoft.com/office/drawing/2014/main" val="1255375811"/>
                        </a:ext>
                      </a:extLst>
                    </a:gridCol>
                    <a:gridCol w="1190111">
                      <a:extLst>
                        <a:ext uri="{9D8B030D-6E8A-4147-A177-3AD203B41FA5}">
                          <a16:colId xmlns:a16="http://schemas.microsoft.com/office/drawing/2014/main" val="273642007"/>
                        </a:ext>
                      </a:extLst>
                    </a:gridCol>
                    <a:gridCol w="1190110">
                      <a:extLst>
                        <a:ext uri="{9D8B030D-6E8A-4147-A177-3AD203B41FA5}">
                          <a16:colId xmlns:a16="http://schemas.microsoft.com/office/drawing/2014/main" val="2065295202"/>
                        </a:ext>
                      </a:extLst>
                    </a:gridCol>
                    <a:gridCol w="1190110">
                      <a:extLst>
                        <a:ext uri="{9D8B030D-6E8A-4147-A177-3AD203B41FA5}">
                          <a16:colId xmlns:a16="http://schemas.microsoft.com/office/drawing/2014/main" val="793874251"/>
                        </a:ext>
                      </a:extLst>
                    </a:gridCol>
                    <a:gridCol w="1190111">
                      <a:extLst>
                        <a:ext uri="{9D8B030D-6E8A-4147-A177-3AD203B41FA5}">
                          <a16:colId xmlns:a16="http://schemas.microsoft.com/office/drawing/2014/main" val="2253511954"/>
                        </a:ext>
                      </a:extLst>
                    </a:gridCol>
                    <a:gridCol w="1190111">
                      <a:extLst>
                        <a:ext uri="{9D8B030D-6E8A-4147-A177-3AD203B41FA5}">
                          <a16:colId xmlns:a16="http://schemas.microsoft.com/office/drawing/2014/main" val="1925350568"/>
                        </a:ext>
                      </a:extLst>
                    </a:gridCol>
                    <a:gridCol w="1190110">
                      <a:extLst>
                        <a:ext uri="{9D8B030D-6E8A-4147-A177-3AD203B41FA5}">
                          <a16:colId xmlns:a16="http://schemas.microsoft.com/office/drawing/2014/main" val="3009376247"/>
                        </a:ext>
                      </a:extLst>
                    </a:gridCol>
                  </a:tblGrid>
                  <a:tr h="181610">
                    <a:tc rowSpan="2">
                      <a:txBody>
                        <a:bodyPr/>
                        <a:lstStyle/>
                        <a:p>
                          <a:pPr algn="just">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 </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gridSpan="4">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Máy bơm</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Thanh ray trượt</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96118090"/>
                      </a:ext>
                    </a:extLst>
                  </a:tr>
                  <a:tr h="358394">
                    <a:tc vMerge="1">
                      <a:txBody>
                        <a:bodyPr/>
                        <a:lstStyle/>
                        <a:p>
                          <a:endParaRPr lang="en-US"/>
                        </a:p>
                      </a:txBody>
                      <a:tcPr/>
                    </a:tc>
                    <a:tc>
                      <a:txBody>
                        <a:bodyPr/>
                        <a:lstStyle/>
                        <a:p>
                          <a:pPr algn="ctr">
                            <a:lnSpc>
                              <a:spcPct val="120000"/>
                            </a:lnSpc>
                            <a:spcBef>
                              <a:spcPts val="600"/>
                            </a:spcBef>
                            <a:spcAft>
                              <a:spcPts val="0"/>
                            </a:spcAft>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𝜖</m:t>
                                    </m:r>
                                  </m:sub>
                                </m:sSub>
                              </m:oMath>
                            </m:oMathPara>
                          </a14:m>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𝜎</m:t>
                                    </m:r>
                                  </m:e>
                                  <m:sub>
                                    <m:r>
                                      <a:rPr lang="en-US" sz="2000" i="1">
                                        <a:latin typeface="Cambria Math" panose="02040503050406030204" pitchFamily="18" charset="0"/>
                                      </a:rPr>
                                      <m:t>𝜖</m:t>
                                    </m:r>
                                  </m:sub>
                                </m:sSub>
                              </m:oMath>
                            </m:oMathPara>
                          </a14:m>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𝛽</m:t>
                                </m:r>
                              </m:oMath>
                            </m:oMathPara>
                          </a14:m>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𝜏</m:t>
                                </m:r>
                              </m:oMath>
                            </m:oMathPara>
                          </a14:m>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𝜖</m:t>
                                    </m:r>
                                  </m:sub>
                                </m:sSub>
                              </m:oMath>
                            </m:oMathPara>
                          </a14:m>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𝜎</m:t>
                                    </m:r>
                                  </m:e>
                                  <m:sub>
                                    <m:r>
                                      <a:rPr lang="en-US" sz="2000" i="1">
                                        <a:latin typeface="Cambria Math" panose="02040503050406030204" pitchFamily="18" charset="0"/>
                                      </a:rPr>
                                      <m:t>𝜖</m:t>
                                    </m:r>
                                  </m:sub>
                                </m:sSub>
                              </m:oMath>
                            </m:oMathPara>
                          </a14:m>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𝛽</m:t>
                                </m:r>
                              </m:oMath>
                            </m:oMathPara>
                          </a14:m>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𝜏</m:t>
                                </m:r>
                              </m:oMath>
                            </m:oMathPara>
                          </a14:m>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444661547"/>
                      </a:ext>
                    </a:extLst>
                  </a:tr>
                  <a:tr h="336296">
                    <a:tc>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AE</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0.00454</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0.00023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0.73913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0.00471</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0.0027</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0.00018</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8.05556</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0.00415</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835266763"/>
                      </a:ext>
                    </a:extLst>
                  </a:tr>
                  <a:tr h="343662">
                    <a:tc>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VAE</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0.01025</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0.00062</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−0.08065</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0.0102</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0.00996</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0.00076</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2.81579</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0.0121</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748023691"/>
                      </a:ext>
                    </a:extLst>
                  </a:tr>
                  <a:tr h="351028">
                    <a:tc>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CAE</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0.00091</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0.0003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0.23333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0.00098</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0.00151</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0.00111</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0.18919</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0.00172</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639649942"/>
                      </a:ext>
                    </a:extLst>
                  </a:tr>
                  <a:tr h="358394">
                    <a:tc>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CRAE</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0.00087</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0.00043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0.5814</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0.00112</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0.00146</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0.00189</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0.2963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0.00202</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792030350"/>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4097274197"/>
                  </p:ext>
                </p:extLst>
              </p:nvPr>
            </p:nvGraphicFramePr>
            <p:xfrm>
              <a:off x="791750" y="2894377"/>
              <a:ext cx="10747111" cy="2194560"/>
            </p:xfrm>
            <a:graphic>
              <a:graphicData uri="http://schemas.openxmlformats.org/drawingml/2006/table">
                <a:tbl>
                  <a:tblPr firstRow="1" firstCol="1" bandRow="1">
                    <a:tableStyleId>{5940675A-B579-460E-94D1-54222C63F5DA}</a:tableStyleId>
                  </a:tblPr>
                  <a:tblGrid>
                    <a:gridCol w="1226227">
                      <a:extLst>
                        <a:ext uri="{9D8B030D-6E8A-4147-A177-3AD203B41FA5}">
                          <a16:colId xmlns:a16="http://schemas.microsoft.com/office/drawing/2014/main" val="2423408422"/>
                        </a:ext>
                      </a:extLst>
                    </a:gridCol>
                    <a:gridCol w="1190110">
                      <a:extLst>
                        <a:ext uri="{9D8B030D-6E8A-4147-A177-3AD203B41FA5}">
                          <a16:colId xmlns:a16="http://schemas.microsoft.com/office/drawing/2014/main" val="2862643868"/>
                        </a:ext>
                      </a:extLst>
                    </a:gridCol>
                    <a:gridCol w="1190111">
                      <a:extLst>
                        <a:ext uri="{9D8B030D-6E8A-4147-A177-3AD203B41FA5}">
                          <a16:colId xmlns:a16="http://schemas.microsoft.com/office/drawing/2014/main" val="1255375811"/>
                        </a:ext>
                      </a:extLst>
                    </a:gridCol>
                    <a:gridCol w="1190111">
                      <a:extLst>
                        <a:ext uri="{9D8B030D-6E8A-4147-A177-3AD203B41FA5}">
                          <a16:colId xmlns:a16="http://schemas.microsoft.com/office/drawing/2014/main" val="273642007"/>
                        </a:ext>
                      </a:extLst>
                    </a:gridCol>
                    <a:gridCol w="1190110">
                      <a:extLst>
                        <a:ext uri="{9D8B030D-6E8A-4147-A177-3AD203B41FA5}">
                          <a16:colId xmlns:a16="http://schemas.microsoft.com/office/drawing/2014/main" val="2065295202"/>
                        </a:ext>
                      </a:extLst>
                    </a:gridCol>
                    <a:gridCol w="1190110">
                      <a:extLst>
                        <a:ext uri="{9D8B030D-6E8A-4147-A177-3AD203B41FA5}">
                          <a16:colId xmlns:a16="http://schemas.microsoft.com/office/drawing/2014/main" val="793874251"/>
                        </a:ext>
                      </a:extLst>
                    </a:gridCol>
                    <a:gridCol w="1190111">
                      <a:extLst>
                        <a:ext uri="{9D8B030D-6E8A-4147-A177-3AD203B41FA5}">
                          <a16:colId xmlns:a16="http://schemas.microsoft.com/office/drawing/2014/main" val="2253511954"/>
                        </a:ext>
                      </a:extLst>
                    </a:gridCol>
                    <a:gridCol w="1190111">
                      <a:extLst>
                        <a:ext uri="{9D8B030D-6E8A-4147-A177-3AD203B41FA5}">
                          <a16:colId xmlns:a16="http://schemas.microsoft.com/office/drawing/2014/main" val="1925350568"/>
                        </a:ext>
                      </a:extLst>
                    </a:gridCol>
                    <a:gridCol w="1190110">
                      <a:extLst>
                        <a:ext uri="{9D8B030D-6E8A-4147-A177-3AD203B41FA5}">
                          <a16:colId xmlns:a16="http://schemas.microsoft.com/office/drawing/2014/main" val="3009376247"/>
                        </a:ext>
                      </a:extLst>
                    </a:gridCol>
                  </a:tblGrid>
                  <a:tr h="365760">
                    <a:tc rowSpan="2">
                      <a:txBody>
                        <a:bodyPr/>
                        <a:lstStyle/>
                        <a:p>
                          <a:pPr algn="just">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 </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gridSpan="4">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Máy bơm</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Thanh ray trượt</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96118090"/>
                      </a:ext>
                    </a:extLst>
                  </a:tr>
                  <a:tr h="365760">
                    <a:tc vMerge="1">
                      <a:txBody>
                        <a:bodyPr/>
                        <a:lstStyle/>
                        <a:p>
                          <a:endParaRPr lang="en-US"/>
                        </a:p>
                      </a:txBody>
                      <a:tcPr/>
                    </a:tc>
                    <a:tc>
                      <a:txBody>
                        <a:bodyPr/>
                        <a:lstStyle/>
                        <a:p>
                          <a:endParaRPr lang="en-US"/>
                        </a:p>
                      </a:txBody>
                      <a:tcPr marL="68580" marR="68580" marT="0" marB="0">
                        <a:blipFill>
                          <a:blip r:embed="rId2"/>
                          <a:stretch>
                            <a:fillRect l="-103061" t="-110000" r="-698469" b="-436667"/>
                          </a:stretch>
                        </a:blipFill>
                      </a:tcPr>
                    </a:tc>
                    <a:tc>
                      <a:txBody>
                        <a:bodyPr/>
                        <a:lstStyle/>
                        <a:p>
                          <a:endParaRPr lang="en-US"/>
                        </a:p>
                      </a:txBody>
                      <a:tcPr marL="68580" marR="68580" marT="0" marB="0">
                        <a:blipFill>
                          <a:blip r:embed="rId2"/>
                          <a:stretch>
                            <a:fillRect l="-204103" t="-110000" r="-602051" b="-436667"/>
                          </a:stretch>
                        </a:blipFill>
                      </a:tcPr>
                    </a:tc>
                    <a:tc>
                      <a:txBody>
                        <a:bodyPr/>
                        <a:lstStyle/>
                        <a:p>
                          <a:endParaRPr lang="en-US"/>
                        </a:p>
                      </a:txBody>
                      <a:tcPr marL="68580" marR="68580" marT="0" marB="0">
                        <a:blipFill>
                          <a:blip r:embed="rId2"/>
                          <a:stretch>
                            <a:fillRect l="-304103" t="-110000" r="-502051" b="-436667"/>
                          </a:stretch>
                        </a:blipFill>
                      </a:tcPr>
                    </a:tc>
                    <a:tc>
                      <a:txBody>
                        <a:bodyPr/>
                        <a:lstStyle/>
                        <a:p>
                          <a:endParaRPr lang="en-US"/>
                        </a:p>
                      </a:txBody>
                      <a:tcPr marL="68580" marR="68580" marT="0" marB="0">
                        <a:blipFill>
                          <a:blip r:embed="rId2"/>
                          <a:stretch>
                            <a:fillRect l="-402041" t="-110000" r="-399490" b="-436667"/>
                          </a:stretch>
                        </a:blipFill>
                      </a:tcPr>
                    </a:tc>
                    <a:tc>
                      <a:txBody>
                        <a:bodyPr/>
                        <a:lstStyle/>
                        <a:p>
                          <a:endParaRPr lang="en-US"/>
                        </a:p>
                      </a:txBody>
                      <a:tcPr marL="68580" marR="68580" marT="0" marB="0">
                        <a:blipFill>
                          <a:blip r:embed="rId2"/>
                          <a:stretch>
                            <a:fillRect l="-504615" t="-110000" r="-301538" b="-436667"/>
                          </a:stretch>
                        </a:blipFill>
                      </a:tcPr>
                    </a:tc>
                    <a:tc>
                      <a:txBody>
                        <a:bodyPr/>
                        <a:lstStyle/>
                        <a:p>
                          <a:endParaRPr lang="en-US"/>
                        </a:p>
                      </a:txBody>
                      <a:tcPr marL="68580" marR="68580" marT="0" marB="0">
                        <a:blipFill>
                          <a:blip r:embed="rId2"/>
                          <a:stretch>
                            <a:fillRect l="-604615" t="-110000" r="-201538" b="-436667"/>
                          </a:stretch>
                        </a:blipFill>
                      </a:tcPr>
                    </a:tc>
                    <a:tc>
                      <a:txBody>
                        <a:bodyPr/>
                        <a:lstStyle/>
                        <a:p>
                          <a:endParaRPr lang="en-US"/>
                        </a:p>
                      </a:txBody>
                      <a:tcPr marL="68580" marR="68580" marT="0" marB="0">
                        <a:blipFill>
                          <a:blip r:embed="rId2"/>
                          <a:stretch>
                            <a:fillRect l="-701020" t="-110000" r="-100510" b="-436667"/>
                          </a:stretch>
                        </a:blipFill>
                      </a:tcPr>
                    </a:tc>
                    <a:tc>
                      <a:txBody>
                        <a:bodyPr/>
                        <a:lstStyle/>
                        <a:p>
                          <a:endParaRPr lang="en-US"/>
                        </a:p>
                      </a:txBody>
                      <a:tcPr marL="68580" marR="68580" marT="0" marB="0">
                        <a:blipFill>
                          <a:blip r:embed="rId2"/>
                          <a:stretch>
                            <a:fillRect l="-805128" t="-110000" r="-1026" b="-436667"/>
                          </a:stretch>
                        </a:blipFill>
                      </a:tcPr>
                    </a:tc>
                    <a:extLst>
                      <a:ext uri="{0D108BD9-81ED-4DB2-BD59-A6C34878D82A}">
                        <a16:rowId xmlns:a16="http://schemas.microsoft.com/office/drawing/2014/main" val="3444661547"/>
                      </a:ext>
                    </a:extLst>
                  </a:tr>
                  <a:tr h="365760">
                    <a:tc>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AE</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0.00454</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0.00023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0.73913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0.00471</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0.0027</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0.00018</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8.05556</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0.00415</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835266763"/>
                      </a:ext>
                    </a:extLst>
                  </a:tr>
                  <a:tr h="365760">
                    <a:tc>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VAE</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0.01025</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0.00062</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−0.08065</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0.0102</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0.00996</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0.00076</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2.81579</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0.0121</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748023691"/>
                      </a:ext>
                    </a:extLst>
                  </a:tr>
                  <a:tr h="365760">
                    <a:tc>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CAE</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0.00091</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0.0003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0.23333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0.00098</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0.00151</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0.00111</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0.18919</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0.00172</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639649942"/>
                      </a:ext>
                    </a:extLst>
                  </a:tr>
                  <a:tr h="365760">
                    <a:tc>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CRAE</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0.00087</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0.00043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0.5814</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0.00112</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0.00146</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0.00189</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0.2963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smtClean="0">
                              <a:effectLst/>
                              <a:latin typeface="Calibri" panose="020F0502020204030204" pitchFamily="34" charset="0"/>
                              <a:ea typeface="Calibri" panose="020F0502020204030204" pitchFamily="34" charset="0"/>
                              <a:cs typeface="Calibri" panose="020F0502020204030204" pitchFamily="34" charset="0"/>
                            </a:rPr>
                            <a:t>0.00202</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792030350"/>
                      </a:ext>
                    </a:extLst>
                  </a:tr>
                </a:tbl>
              </a:graphicData>
            </a:graphic>
          </p:graphicFrame>
        </mc:Fallback>
      </mc:AlternateContent>
      <mc:AlternateContent xmlns:mc="http://schemas.openxmlformats.org/markup-compatibility/2006" xmlns:a14="http://schemas.microsoft.com/office/drawing/2010/main">
        <mc:Choice Requires="a14">
          <p:sp>
            <p:nvSpPr>
              <p:cNvPr id="6" name="Rectangle 5"/>
              <p:cNvSpPr/>
              <p:nvPr/>
            </p:nvSpPr>
            <p:spPr>
              <a:xfrm>
                <a:off x="345169" y="912102"/>
                <a:ext cx="5675593" cy="1852815"/>
              </a:xfrm>
              <a:prstGeom prst="rect">
                <a:avLst/>
              </a:prstGeom>
            </p:spPr>
            <p:txBody>
              <a:bodyPr wrap="none">
                <a:spAutoFit/>
              </a:bodyPr>
              <a:lstStyle/>
              <a:p>
                <a:pPr>
                  <a:lnSpc>
                    <a:spcPct val="120000"/>
                  </a:lnSpc>
                </a:pPr>
                <a:r>
                  <a:rPr lang="en-US" sz="2200" smtClean="0">
                    <a:latin typeface="Calibri" panose="020F0502020204030204" pitchFamily="34" charset="0"/>
                    <a:cs typeface="Calibri" panose="020F0502020204030204" pitchFamily="34" charset="0"/>
                  </a:rPr>
                  <a:t>Ngưỡng xác định bất thường </a:t>
                </a:r>
                <a14:m>
                  <m:oMath xmlns:m="http://schemas.openxmlformats.org/officeDocument/2006/math">
                    <m:r>
                      <a:rPr lang="en-US" sz="2200" i="1">
                        <a:latin typeface="Cambria Math" panose="02040503050406030204" pitchFamily="18" charset="0"/>
                      </a:rPr>
                      <m:t>𝜏</m:t>
                    </m:r>
                  </m:oMath>
                </a14:m>
                <a:r>
                  <a:rPr lang="en-US" sz="2200" i="1" smtClean="0">
                    <a:latin typeface="Calibri" panose="020F0502020204030204" pitchFamily="34" charset="0"/>
                    <a:cs typeface="Calibri" panose="020F0502020204030204" pitchFamily="34" charset="0"/>
                  </a:rPr>
                  <a:t>:</a:t>
                </a:r>
                <a:endParaRPr lang="en-US" sz="2200" i="1">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sz="2200" i="1" smtClean="0">
                          <a:latin typeface="Cambria Math" panose="02040503050406030204" pitchFamily="18" charset="0"/>
                        </a:rPr>
                        <m:t>𝜏</m:t>
                      </m:r>
                      <m:r>
                        <a:rPr lang="en-US" sz="2200" i="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𝜇</m:t>
                          </m:r>
                        </m:e>
                        <m:sub>
                          <m:r>
                            <a:rPr lang="en-US" sz="2200" i="1">
                              <a:latin typeface="Cambria Math" panose="02040503050406030204" pitchFamily="18" charset="0"/>
                            </a:rPr>
                            <m:t>𝜖</m:t>
                          </m:r>
                        </m:sub>
                      </m:sSub>
                      <m:r>
                        <a:rPr lang="en-US" sz="2200" i="0">
                          <a:latin typeface="Cambria Math" panose="02040503050406030204" pitchFamily="18" charset="0"/>
                        </a:rPr>
                        <m:t>+</m:t>
                      </m:r>
                      <m:r>
                        <a:rPr lang="en-US" sz="2200" i="1">
                          <a:latin typeface="Cambria Math" panose="02040503050406030204" pitchFamily="18" charset="0"/>
                        </a:rPr>
                        <m:t>𝛽</m:t>
                      </m:r>
                      <m:sSub>
                        <m:sSubPr>
                          <m:ctrlPr>
                            <a:rPr lang="en-US" sz="2200" i="1">
                              <a:latin typeface="Cambria Math" panose="02040503050406030204" pitchFamily="18" charset="0"/>
                            </a:rPr>
                          </m:ctrlPr>
                        </m:sSubPr>
                        <m:e>
                          <m:r>
                            <a:rPr lang="en-US" sz="2200" i="1">
                              <a:latin typeface="Cambria Math" panose="02040503050406030204" pitchFamily="18" charset="0"/>
                            </a:rPr>
                            <m:t>𝜎</m:t>
                          </m:r>
                        </m:e>
                        <m:sub>
                          <m:r>
                            <a:rPr lang="en-US" sz="2200" i="1">
                              <a:latin typeface="Cambria Math" panose="02040503050406030204" pitchFamily="18" charset="0"/>
                            </a:rPr>
                            <m:t>𝜖</m:t>
                          </m:r>
                        </m:sub>
                      </m:sSub>
                    </m:oMath>
                  </m:oMathPara>
                </a14:m>
                <a:endParaRPr lang="en-US" sz="2200" smtClean="0">
                  <a:latin typeface="Calibri" panose="020F0502020204030204" pitchFamily="34" charset="0"/>
                  <a:cs typeface="Calibri" panose="020F0502020204030204" pitchFamily="34" charset="0"/>
                </a:endParaRPr>
              </a:p>
              <a:p>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𝜇</m:t>
                        </m:r>
                      </m:e>
                      <m:sub>
                        <m:r>
                          <a:rPr lang="en-US" sz="2200" i="1">
                            <a:latin typeface="Cambria Math" panose="02040503050406030204" pitchFamily="18" charset="0"/>
                          </a:rPr>
                          <m:t>𝜖</m:t>
                        </m:r>
                      </m:sub>
                    </m:sSub>
                  </m:oMath>
                </a14:m>
                <a:r>
                  <a:rPr lang="en-US" sz="2200" smtClean="0">
                    <a:latin typeface="Calibri" panose="020F0502020204030204" pitchFamily="34" charset="0"/>
                    <a:cs typeface="Calibri" panose="020F0502020204030204" pitchFamily="34" charset="0"/>
                  </a:rPr>
                  <a:t>: Kì vọng của lỗi tái tạo trên tập xác thực</a:t>
                </a:r>
              </a:p>
              <a:p>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𝜎</m:t>
                        </m:r>
                      </m:e>
                      <m:sub>
                        <m:r>
                          <a:rPr lang="en-US" sz="2200" i="1">
                            <a:latin typeface="Cambria Math" panose="02040503050406030204" pitchFamily="18" charset="0"/>
                          </a:rPr>
                          <m:t>𝜖</m:t>
                        </m:r>
                      </m:sub>
                    </m:sSub>
                  </m:oMath>
                </a14:m>
                <a:r>
                  <a:rPr lang="en-US" sz="2200" smtClean="0">
                    <a:latin typeface="Calibri" panose="020F0502020204030204" pitchFamily="34" charset="0"/>
                    <a:cs typeface="Calibri" panose="020F0502020204030204" pitchFamily="34" charset="0"/>
                  </a:rPr>
                  <a:t>: Độ lệc chuẩn </a:t>
                </a:r>
                <a:r>
                  <a:rPr lang="en-US" sz="2200">
                    <a:latin typeface="Calibri" panose="020F0502020204030204" pitchFamily="34" charset="0"/>
                    <a:cs typeface="Calibri" panose="020F0502020204030204" pitchFamily="34" charset="0"/>
                  </a:rPr>
                  <a:t>của lỗi tái tạo trên tập xác </a:t>
                </a:r>
                <a:r>
                  <a:rPr lang="en-US" sz="2200" smtClean="0">
                    <a:latin typeface="Calibri" panose="020F0502020204030204" pitchFamily="34" charset="0"/>
                    <a:cs typeface="Calibri" panose="020F0502020204030204" pitchFamily="34" charset="0"/>
                  </a:rPr>
                  <a:t>thực</a:t>
                </a:r>
              </a:p>
              <a:p>
                <a14:m>
                  <m:oMath xmlns:m="http://schemas.openxmlformats.org/officeDocument/2006/math">
                    <m:r>
                      <a:rPr lang="en-US" sz="2200" i="1">
                        <a:latin typeface="Cambria Math" panose="02040503050406030204" pitchFamily="18" charset="0"/>
                      </a:rPr>
                      <m:t>𝛽</m:t>
                    </m:r>
                  </m:oMath>
                </a14:m>
                <a:r>
                  <a:rPr lang="en-US" sz="2200" smtClean="0">
                    <a:latin typeface="Calibri" panose="020F0502020204030204" pitchFamily="34" charset="0"/>
                    <a:cs typeface="Calibri" panose="020F0502020204030204" pitchFamily="34" charset="0"/>
                  </a:rPr>
                  <a:t>: Siêu tham số</a:t>
                </a:r>
                <a:endParaRPr lang="en-US" sz="2200">
                  <a:latin typeface="Calibri" panose="020F0502020204030204" pitchFamily="34" charset="0"/>
                  <a:cs typeface="Calibri" panose="020F0502020204030204" pitchFamily="34"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45169" y="912102"/>
                <a:ext cx="5675593" cy="1852815"/>
              </a:xfrm>
              <a:prstGeom prst="rect">
                <a:avLst/>
              </a:prstGeom>
              <a:blipFill>
                <a:blip r:embed="rId3"/>
                <a:stretch>
                  <a:fillRect l="-1396" r="-430" b="-5592"/>
                </a:stretch>
              </a:blipFill>
            </p:spPr>
            <p:txBody>
              <a:bodyPr/>
              <a:lstStyle/>
              <a:p>
                <a:r>
                  <a:rPr lang="en-US">
                    <a:noFill/>
                  </a:rPr>
                  <a:t> </a:t>
                </a:r>
              </a:p>
            </p:txBody>
          </p:sp>
        </mc:Fallback>
      </mc:AlternateContent>
    </p:spTree>
    <p:extLst>
      <p:ext uri="{BB962C8B-B14F-4D97-AF65-F5344CB8AC3E}">
        <p14:creationId xmlns:p14="http://schemas.microsoft.com/office/powerpoint/2010/main" val="410752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125"/>
          <p:cNvPicPr>
            <a:picLocks noChangeAspect="1"/>
          </p:cNvPicPr>
          <p:nvPr/>
        </p:nvPicPr>
        <p:blipFill>
          <a:blip r:embed="rId3"/>
          <a:stretch>
            <a:fillRect/>
          </a:stretch>
        </p:blipFill>
        <p:spPr>
          <a:xfrm>
            <a:off x="7209899" y="4621976"/>
            <a:ext cx="1568856" cy="714276"/>
          </a:xfrm>
          <a:prstGeom prst="rect">
            <a:avLst/>
          </a:prstGeom>
        </p:spPr>
      </p:pic>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4E442A58-1484-4F91-AC88-026B14B6AC2C}"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1" y="382880"/>
            <a:ext cx="7330936"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Hệ thống phát hiện âm thanh bất thường</a:t>
            </a:r>
            <a:endParaRPr lang="en-US" sz="3200" b="1" dirty="0" err="1" smtClean="0">
              <a:latin typeface="Calibri" panose="020F0502020204030204" pitchFamily="34" charset="0"/>
              <a:cs typeface="Calibri" panose="020F0502020204030204" pitchFamily="34" charset="0"/>
            </a:endParaRPr>
          </a:p>
        </p:txBody>
      </p:sp>
      <p:pic>
        <p:nvPicPr>
          <p:cNvPr id="8" name="Picture 7"/>
          <p:cNvPicPr>
            <a:picLocks noChangeAspect="1"/>
          </p:cNvPicPr>
          <p:nvPr/>
        </p:nvPicPr>
        <p:blipFill>
          <a:blip r:embed="rId4"/>
          <a:stretch>
            <a:fillRect/>
          </a:stretch>
        </p:blipFill>
        <p:spPr>
          <a:xfrm>
            <a:off x="3176741" y="872830"/>
            <a:ext cx="1744120" cy="1417015"/>
          </a:xfrm>
          <a:prstGeom prst="rect">
            <a:avLst/>
          </a:prstGeom>
        </p:spPr>
      </p:pic>
      <p:sp>
        <p:nvSpPr>
          <p:cNvPr id="28" name="Rounded Rectangle 27"/>
          <p:cNvSpPr/>
          <p:nvPr/>
        </p:nvSpPr>
        <p:spPr>
          <a:xfrm>
            <a:off x="8393671" y="1217253"/>
            <a:ext cx="1562490" cy="366982"/>
          </a:xfrm>
          <a:prstGeom prst="roundRect">
            <a:avLst/>
          </a:prstGeom>
          <a:noFill/>
          <a:ln w="12700">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smtClean="0">
                <a:solidFill>
                  <a:schemeClr val="bg1">
                    <a:lumMod val="50000"/>
                  </a:schemeClr>
                </a:solidFill>
                <a:latin typeface="Calibri" panose="020F0502020204030204" pitchFamily="34" charset="0"/>
                <a:cs typeface="Calibri" panose="020F0502020204030204" pitchFamily="34" charset="0"/>
              </a:rPr>
              <a:t>Bình thường</a:t>
            </a:r>
            <a:endParaRPr lang="en-US" sz="2000">
              <a:solidFill>
                <a:schemeClr val="bg1">
                  <a:lumMod val="50000"/>
                </a:schemeClr>
              </a:solidFill>
              <a:latin typeface="Calibri" panose="020F0502020204030204" pitchFamily="34" charset="0"/>
              <a:cs typeface="Calibri" panose="020F0502020204030204" pitchFamily="34"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4200" y="1080732"/>
            <a:ext cx="1100654" cy="1100654"/>
          </a:xfrm>
          <a:prstGeom prst="rect">
            <a:avLst/>
          </a:prstGeom>
        </p:spPr>
      </p:pic>
      <p:sp>
        <p:nvSpPr>
          <p:cNvPr id="32" name="TextBox 31"/>
          <p:cNvSpPr txBox="1"/>
          <p:nvPr/>
        </p:nvSpPr>
        <p:spPr>
          <a:xfrm>
            <a:off x="1094515" y="2246473"/>
            <a:ext cx="1663773" cy="430887"/>
          </a:xfrm>
          <a:prstGeom prst="rect">
            <a:avLst/>
          </a:prstGeom>
          <a:noFill/>
          <a:ln>
            <a:noFill/>
          </a:ln>
        </p:spPr>
        <p:txBody>
          <a:bodyPr wrap="square" rtlCol="0">
            <a:spAutoFit/>
          </a:bodyPr>
          <a:lstStyle/>
          <a:p>
            <a:r>
              <a:rPr lang="en-US" sz="2200" smtClean="0">
                <a:latin typeface="Calibri" panose="020F0502020204030204" pitchFamily="34" charset="0"/>
                <a:cs typeface="Calibri" panose="020F0502020204030204" pitchFamily="34" charset="0"/>
              </a:rPr>
              <a:t>Microphone</a:t>
            </a:r>
            <a:endParaRPr lang="en-US" sz="2200" dirty="0" err="1" smtClean="0">
              <a:latin typeface="Calibri" panose="020F0502020204030204" pitchFamily="34" charset="0"/>
              <a:cs typeface="Calibri" panose="020F0502020204030204" pitchFamily="34" charset="0"/>
            </a:endParaRPr>
          </a:p>
        </p:txBody>
      </p:sp>
      <p:sp>
        <p:nvSpPr>
          <p:cNvPr id="33" name="TextBox 32"/>
          <p:cNvSpPr txBox="1"/>
          <p:nvPr/>
        </p:nvSpPr>
        <p:spPr>
          <a:xfrm>
            <a:off x="2967515" y="2250202"/>
            <a:ext cx="2250444" cy="430887"/>
          </a:xfrm>
          <a:prstGeom prst="rect">
            <a:avLst/>
          </a:prstGeom>
          <a:noFill/>
          <a:ln>
            <a:noFill/>
          </a:ln>
        </p:spPr>
        <p:txBody>
          <a:bodyPr wrap="square" rtlCol="0">
            <a:spAutoFit/>
          </a:bodyPr>
          <a:lstStyle/>
          <a:p>
            <a:r>
              <a:rPr lang="en-US" sz="2200" smtClean="0">
                <a:latin typeface="Calibri" panose="020F0502020204030204" pitchFamily="34" charset="0"/>
                <a:cs typeface="Calibri" panose="020F0502020204030204" pitchFamily="34" charset="0"/>
              </a:rPr>
              <a:t>Tín hiệu âm thanh</a:t>
            </a:r>
            <a:endParaRPr lang="en-US" sz="2200" dirty="0" err="1" smtClean="0">
              <a:latin typeface="Calibri" panose="020F0502020204030204" pitchFamily="34" charset="0"/>
              <a:cs typeface="Calibri" panose="020F0502020204030204" pitchFamily="34" charset="0"/>
            </a:endParaRPr>
          </a:p>
        </p:txBody>
      </p:sp>
      <p:sp>
        <p:nvSpPr>
          <p:cNvPr id="34" name="TextBox 33"/>
          <p:cNvSpPr txBox="1"/>
          <p:nvPr/>
        </p:nvSpPr>
        <p:spPr>
          <a:xfrm>
            <a:off x="5339314" y="2245816"/>
            <a:ext cx="2622343" cy="769441"/>
          </a:xfrm>
          <a:prstGeom prst="rect">
            <a:avLst/>
          </a:prstGeom>
          <a:noFill/>
          <a:ln>
            <a:noFill/>
          </a:ln>
        </p:spPr>
        <p:txBody>
          <a:bodyPr wrap="square" rtlCol="0">
            <a:spAutoFit/>
          </a:bodyPr>
          <a:lstStyle/>
          <a:p>
            <a:pPr algn="ctr"/>
            <a:r>
              <a:rPr lang="en-US" sz="2200" smtClean="0">
                <a:latin typeface="Calibri" panose="020F0502020204030204" pitchFamily="34" charset="0"/>
                <a:cs typeface="Calibri" panose="020F0502020204030204" pitchFamily="34" charset="0"/>
              </a:rPr>
              <a:t>Hệ thống phát hiện âm thanh bất thường</a:t>
            </a:r>
            <a:endParaRPr lang="en-US" sz="2200" dirty="0" err="1" smtClean="0">
              <a:latin typeface="Calibri" panose="020F0502020204030204" pitchFamily="34" charset="0"/>
              <a:cs typeface="Calibri" panose="020F0502020204030204" pitchFamily="34" charset="0"/>
            </a:endParaRPr>
          </a:p>
        </p:txBody>
      </p:sp>
      <p:sp>
        <p:nvSpPr>
          <p:cNvPr id="13" name="Right Arrow 12"/>
          <p:cNvSpPr/>
          <p:nvPr/>
        </p:nvSpPr>
        <p:spPr>
          <a:xfrm>
            <a:off x="2501195" y="1447714"/>
            <a:ext cx="564916" cy="457200"/>
          </a:xfrm>
          <a:prstGeom prst="rightArrow">
            <a:avLst/>
          </a:prstGeom>
          <a:solidFill>
            <a:srgbClr val="00B05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8" name="Right Arrow 37"/>
          <p:cNvSpPr/>
          <p:nvPr/>
        </p:nvSpPr>
        <p:spPr>
          <a:xfrm>
            <a:off x="5031491" y="1447714"/>
            <a:ext cx="564916" cy="457200"/>
          </a:xfrm>
          <a:prstGeom prst="rightArrow">
            <a:avLst/>
          </a:prstGeom>
          <a:solidFill>
            <a:srgbClr val="00B05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9" name="Right Arrow 38"/>
          <p:cNvSpPr/>
          <p:nvPr/>
        </p:nvSpPr>
        <p:spPr>
          <a:xfrm>
            <a:off x="7752431" y="1447714"/>
            <a:ext cx="564916" cy="457200"/>
          </a:xfrm>
          <a:prstGeom prst="rightArrow">
            <a:avLst/>
          </a:prstGeom>
          <a:solidFill>
            <a:srgbClr val="00B05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0" name="TextBox 39"/>
          <p:cNvSpPr txBox="1"/>
          <p:nvPr/>
        </p:nvSpPr>
        <p:spPr>
          <a:xfrm>
            <a:off x="7920498" y="2245816"/>
            <a:ext cx="2747502" cy="769441"/>
          </a:xfrm>
          <a:prstGeom prst="rect">
            <a:avLst/>
          </a:prstGeom>
          <a:noFill/>
          <a:ln>
            <a:noFill/>
          </a:ln>
        </p:spPr>
        <p:txBody>
          <a:bodyPr wrap="square" rtlCol="0">
            <a:spAutoFit/>
          </a:bodyPr>
          <a:lstStyle/>
          <a:p>
            <a:pPr algn="ctr"/>
            <a:r>
              <a:rPr lang="en-US" sz="2200" smtClean="0">
                <a:latin typeface="Calibri" panose="020F0502020204030204" pitchFamily="34" charset="0"/>
                <a:cs typeface="Calibri" panose="020F0502020204030204" pitchFamily="34" charset="0"/>
              </a:rPr>
              <a:t>Âm thanh bất thường được phát hiện</a:t>
            </a:r>
            <a:endParaRPr lang="en-US" sz="2200" dirty="0" err="1" smtClean="0">
              <a:latin typeface="Calibri" panose="020F0502020204030204" pitchFamily="34" charset="0"/>
              <a:cs typeface="Calibri" panose="020F0502020204030204" pitchFamily="34" charset="0"/>
            </a:endParaRPr>
          </a:p>
        </p:txBody>
      </p:sp>
      <p:sp>
        <p:nvSpPr>
          <p:cNvPr id="43" name="TextBox 42"/>
          <p:cNvSpPr txBox="1"/>
          <p:nvPr/>
        </p:nvSpPr>
        <p:spPr>
          <a:xfrm>
            <a:off x="2261284" y="3356300"/>
            <a:ext cx="4305082" cy="851297"/>
          </a:xfrm>
          <a:prstGeom prst="roundRect">
            <a:avLst/>
          </a:prstGeom>
          <a:noFill/>
          <a:ln w="12700">
            <a:solidFill>
              <a:schemeClr val="tx1"/>
            </a:solidFill>
          </a:ln>
        </p:spPr>
        <p:txBody>
          <a:bodyPr wrap="square" rtlCol="0">
            <a:spAutoFit/>
          </a:bodyPr>
          <a:lstStyle/>
          <a:p>
            <a:pPr algn="ctr"/>
            <a:r>
              <a:rPr lang="en-US" sz="2200" smtClean="0">
                <a:latin typeface="Calibri" panose="020F0502020204030204" pitchFamily="34" charset="0"/>
                <a:cs typeface="Calibri" panose="020F0502020204030204" pitchFamily="34" charset="0"/>
              </a:rPr>
              <a:t>Phương pháp phát hiện âm thanh bất thường sử dụng mạng neural</a:t>
            </a:r>
            <a:endParaRPr lang="en-US" sz="2200" dirty="0" err="1" smtClean="0">
              <a:latin typeface="Calibri" panose="020F0502020204030204" pitchFamily="34" charset="0"/>
              <a:cs typeface="Calibri" panose="020F0502020204030204" pitchFamily="34" charset="0"/>
            </a:endParaRPr>
          </a:p>
        </p:txBody>
      </p:sp>
      <p:sp>
        <p:nvSpPr>
          <p:cNvPr id="44" name="Rounded Rectangle 43"/>
          <p:cNvSpPr/>
          <p:nvPr/>
        </p:nvSpPr>
        <p:spPr>
          <a:xfrm>
            <a:off x="8393671" y="1721423"/>
            <a:ext cx="1562490" cy="366982"/>
          </a:xfrm>
          <a:prstGeom prst="roundRect">
            <a:avLst/>
          </a:prstGeom>
          <a:solidFill>
            <a:schemeClr val="accent6">
              <a:lumMod val="60000"/>
              <a:lumOff val="40000"/>
            </a:schemeClr>
          </a:solidFill>
          <a:ln w="127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smtClean="0">
                <a:solidFill>
                  <a:schemeClr val="tx1"/>
                </a:solidFill>
                <a:latin typeface="Calibri" panose="020F0502020204030204" pitchFamily="34" charset="0"/>
                <a:cs typeface="Calibri" panose="020F0502020204030204" pitchFamily="34" charset="0"/>
              </a:rPr>
              <a:t>Bất thường</a:t>
            </a:r>
            <a:endParaRPr lang="en-US" sz="2000">
              <a:solidFill>
                <a:schemeClr val="tx1"/>
              </a:solidFill>
              <a:latin typeface="Calibri" panose="020F0502020204030204" pitchFamily="34" charset="0"/>
              <a:cs typeface="Calibri" panose="020F0502020204030204" pitchFamily="34" charset="0"/>
            </a:endParaRPr>
          </a:p>
        </p:txBody>
      </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0267" y="947654"/>
            <a:ext cx="1979339" cy="1298819"/>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483" y="4480805"/>
            <a:ext cx="903572" cy="903572"/>
          </a:xfrm>
          <a:prstGeom prst="rect">
            <a:avLst/>
          </a:prstGeom>
        </p:spPr>
      </p:pic>
      <p:sp>
        <p:nvSpPr>
          <p:cNvPr id="54" name="Plus 53"/>
          <p:cNvSpPr/>
          <p:nvPr/>
        </p:nvSpPr>
        <p:spPr>
          <a:xfrm>
            <a:off x="1625301" y="4776691"/>
            <a:ext cx="360739" cy="360739"/>
          </a:xfrm>
          <a:prstGeom prst="mathPlus">
            <a:avLst/>
          </a:prstGeom>
          <a:solidFill>
            <a:srgbClr val="00B05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6" name="Rounded Rectangle 55"/>
          <p:cNvSpPr/>
          <p:nvPr/>
        </p:nvSpPr>
        <p:spPr>
          <a:xfrm>
            <a:off x="2028366" y="4634821"/>
            <a:ext cx="589999" cy="178580"/>
          </a:xfrm>
          <a:prstGeom prst="roundRect">
            <a:avLst/>
          </a:prstGeom>
          <a:solidFill>
            <a:srgbClr val="0070C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7" name="TextBox 56"/>
          <p:cNvSpPr txBox="1"/>
          <p:nvPr/>
        </p:nvSpPr>
        <p:spPr>
          <a:xfrm>
            <a:off x="742483" y="5358748"/>
            <a:ext cx="1007432" cy="400110"/>
          </a:xfrm>
          <a:prstGeom prst="rect">
            <a:avLst/>
          </a:prstGeom>
          <a:noFill/>
          <a:ln>
            <a:noFill/>
          </a:ln>
        </p:spPr>
        <p:txBody>
          <a:bodyPr wrap="square" rtlCol="0">
            <a:spAutoFit/>
          </a:bodyPr>
          <a:lstStyle/>
          <a:p>
            <a:r>
              <a:rPr lang="en-US" sz="2000" smtClean="0">
                <a:latin typeface="Calibri" panose="020F0502020204030204" pitchFamily="34" charset="0"/>
                <a:cs typeface="Calibri" panose="020F0502020204030204" pitchFamily="34" charset="0"/>
              </a:rPr>
              <a:t>Dữ liệu</a:t>
            </a:r>
            <a:endParaRPr lang="en-US" sz="2000" dirty="0" err="1" smtClean="0">
              <a:latin typeface="Calibri" panose="020F0502020204030204" pitchFamily="34" charset="0"/>
              <a:cs typeface="Calibri" panose="020F0502020204030204" pitchFamily="34" charset="0"/>
            </a:endParaRPr>
          </a:p>
        </p:txBody>
      </p:sp>
      <p:sp>
        <p:nvSpPr>
          <p:cNvPr id="60" name="Rounded Rectangle 59"/>
          <p:cNvSpPr/>
          <p:nvPr/>
        </p:nvSpPr>
        <p:spPr>
          <a:xfrm>
            <a:off x="2028366" y="4867771"/>
            <a:ext cx="589999" cy="178580"/>
          </a:xfrm>
          <a:prstGeom prst="roundRect">
            <a:avLst/>
          </a:prstGeom>
          <a:solidFill>
            <a:srgbClr val="FF0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1" name="Rounded Rectangle 60"/>
          <p:cNvSpPr/>
          <p:nvPr/>
        </p:nvSpPr>
        <p:spPr>
          <a:xfrm>
            <a:off x="2028365" y="5100721"/>
            <a:ext cx="589999" cy="178580"/>
          </a:xfrm>
          <a:prstGeom prst="roundRect">
            <a:avLst/>
          </a:prstGeom>
          <a:solidFill>
            <a:srgbClr val="0070C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2" name="TextBox 61"/>
          <p:cNvSpPr txBox="1"/>
          <p:nvPr/>
        </p:nvSpPr>
        <p:spPr>
          <a:xfrm>
            <a:off x="1936940" y="5363651"/>
            <a:ext cx="772847" cy="400110"/>
          </a:xfrm>
          <a:prstGeom prst="rect">
            <a:avLst/>
          </a:prstGeom>
          <a:noFill/>
          <a:ln>
            <a:noFill/>
          </a:ln>
        </p:spPr>
        <p:txBody>
          <a:bodyPr wrap="square" rtlCol="0">
            <a:spAutoFit/>
          </a:bodyPr>
          <a:lstStyle/>
          <a:p>
            <a:r>
              <a:rPr lang="en-US" sz="2000" smtClean="0">
                <a:latin typeface="Calibri" panose="020F0502020204030204" pitchFamily="34" charset="0"/>
                <a:cs typeface="Calibri" panose="020F0502020204030204" pitchFamily="34" charset="0"/>
              </a:rPr>
              <a:t>Nhãn</a:t>
            </a:r>
            <a:endParaRPr lang="en-US" sz="2000" dirty="0" err="1" smtClean="0">
              <a:latin typeface="Calibri" panose="020F0502020204030204" pitchFamily="34" charset="0"/>
              <a:cs typeface="Calibri" panose="020F0502020204030204" pitchFamily="34" charset="0"/>
            </a:endParaRPr>
          </a:p>
        </p:txBody>
      </p:sp>
      <p:sp>
        <p:nvSpPr>
          <p:cNvPr id="63" name="Rounded Rectangle 62"/>
          <p:cNvSpPr/>
          <p:nvPr/>
        </p:nvSpPr>
        <p:spPr>
          <a:xfrm>
            <a:off x="666098" y="4431122"/>
            <a:ext cx="2093804" cy="1327736"/>
          </a:xfrm>
          <a:prstGeom prst="roundRect">
            <a:avLst/>
          </a:prstGeom>
          <a:noFill/>
          <a:ln w="12700">
            <a:solidFill>
              <a:schemeClr val="tx1"/>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4" name="TextBox 63"/>
          <p:cNvSpPr txBox="1"/>
          <p:nvPr/>
        </p:nvSpPr>
        <p:spPr>
          <a:xfrm>
            <a:off x="784973" y="5748845"/>
            <a:ext cx="2051313" cy="430887"/>
          </a:xfrm>
          <a:prstGeom prst="rect">
            <a:avLst/>
          </a:prstGeom>
          <a:noFill/>
          <a:ln>
            <a:noFill/>
          </a:ln>
        </p:spPr>
        <p:txBody>
          <a:bodyPr wrap="square" rtlCol="0">
            <a:spAutoFit/>
          </a:bodyPr>
          <a:lstStyle/>
          <a:p>
            <a:r>
              <a:rPr lang="en-US" sz="2200" smtClean="0">
                <a:latin typeface="Calibri" panose="020F0502020204030204" pitchFamily="34" charset="0"/>
                <a:cs typeface="Calibri" panose="020F0502020204030204" pitchFamily="34" charset="0"/>
              </a:rPr>
              <a:t>Học có giám sát</a:t>
            </a:r>
            <a:endParaRPr lang="en-US" sz="2200" dirty="0" err="1" smtClean="0">
              <a:latin typeface="Calibri" panose="020F0502020204030204" pitchFamily="34" charset="0"/>
              <a:cs typeface="Calibri" panose="020F0502020204030204" pitchFamily="34" charset="0"/>
            </a:endParaRPr>
          </a:p>
        </p:txBody>
      </p:sp>
      <p:sp>
        <p:nvSpPr>
          <p:cNvPr id="83" name="TextBox 82"/>
          <p:cNvSpPr txBox="1"/>
          <p:nvPr/>
        </p:nvSpPr>
        <p:spPr>
          <a:xfrm>
            <a:off x="5462066" y="6128316"/>
            <a:ext cx="2201196" cy="430887"/>
          </a:xfrm>
          <a:prstGeom prst="rect">
            <a:avLst/>
          </a:prstGeom>
          <a:noFill/>
          <a:ln>
            <a:noFill/>
          </a:ln>
        </p:spPr>
        <p:txBody>
          <a:bodyPr wrap="square" rtlCol="0">
            <a:spAutoFit/>
          </a:bodyPr>
          <a:lstStyle/>
          <a:p>
            <a:r>
              <a:rPr lang="en-US" sz="2200" smtClean="0">
                <a:latin typeface="Calibri" panose="020F0502020204030204" pitchFamily="34" charset="0"/>
                <a:cs typeface="Calibri" panose="020F0502020204030204" pitchFamily="34" charset="0"/>
              </a:rPr>
              <a:t>Học bán giám sát</a:t>
            </a:r>
            <a:endParaRPr lang="en-US" sz="2200" dirty="0" err="1" smtClean="0">
              <a:latin typeface="Calibri" panose="020F0502020204030204" pitchFamily="34" charset="0"/>
              <a:cs typeface="Calibri" panose="020F0502020204030204" pitchFamily="34" charset="0"/>
            </a:endParaRPr>
          </a:p>
        </p:txBody>
      </p:sp>
      <p:cxnSp>
        <p:nvCxnSpPr>
          <p:cNvPr id="87" name="Straight Arrow Connector 86"/>
          <p:cNvCxnSpPr>
            <a:stCxn id="43" idx="2"/>
            <a:endCxn id="63" idx="0"/>
          </p:cNvCxnSpPr>
          <p:nvPr/>
        </p:nvCxnSpPr>
        <p:spPr>
          <a:xfrm flipH="1">
            <a:off x="1713000" y="4207597"/>
            <a:ext cx="2700825" cy="223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43" idx="2"/>
            <a:endCxn id="119" idx="0"/>
          </p:cNvCxnSpPr>
          <p:nvPr/>
        </p:nvCxnSpPr>
        <p:spPr>
          <a:xfrm>
            <a:off x="4413825" y="4207597"/>
            <a:ext cx="2152541" cy="25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9669906" y="4821366"/>
            <a:ext cx="2225742" cy="919401"/>
          </a:xfrm>
          <a:prstGeom prst="roundRect">
            <a:avLst/>
          </a:prstGeom>
          <a:noFill/>
          <a:ln w="38100">
            <a:noFill/>
          </a:ln>
        </p:spPr>
        <p:txBody>
          <a:bodyPr wrap="square" rtlCol="0">
            <a:spAutoFit/>
          </a:bodyPr>
          <a:lstStyle/>
          <a:p>
            <a:pPr algn="ctr"/>
            <a:r>
              <a:rPr lang="en-US" sz="2400" b="1" smtClean="0">
                <a:solidFill>
                  <a:srgbClr val="FF0000"/>
                </a:solidFill>
                <a:latin typeface="Calibri" panose="020F0502020204030204" pitchFamily="34" charset="0"/>
                <a:cs typeface="Calibri" panose="020F0502020204030204" pitchFamily="34" charset="0"/>
              </a:rPr>
              <a:t>Autoencoder và các biến thể</a:t>
            </a:r>
            <a:endParaRPr lang="en-US" sz="2400" b="1" dirty="0" err="1" smtClean="0">
              <a:solidFill>
                <a:srgbClr val="FF0000"/>
              </a:solidFill>
              <a:latin typeface="Calibri" panose="020F0502020204030204" pitchFamily="34" charset="0"/>
              <a:cs typeface="Calibri" panose="020F0502020204030204" pitchFamily="34" charset="0"/>
            </a:endParaRPr>
          </a:p>
        </p:txBody>
      </p:sp>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75997" y="4506573"/>
            <a:ext cx="903572" cy="903572"/>
          </a:xfrm>
          <a:prstGeom prst="rect">
            <a:avLst/>
          </a:prstGeom>
        </p:spPr>
      </p:pic>
      <p:sp>
        <p:nvSpPr>
          <p:cNvPr id="119" name="Rounded Rectangle 118"/>
          <p:cNvSpPr/>
          <p:nvPr/>
        </p:nvSpPr>
        <p:spPr>
          <a:xfrm>
            <a:off x="4353977" y="4457597"/>
            <a:ext cx="4424778" cy="1649438"/>
          </a:xfrm>
          <a:prstGeom prst="roundRect">
            <a:avLst/>
          </a:prstGeom>
          <a:noFill/>
          <a:ln w="12700">
            <a:solidFill>
              <a:schemeClr val="tx1"/>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0" name="TextBox 119"/>
          <p:cNvSpPr txBox="1"/>
          <p:nvPr/>
        </p:nvSpPr>
        <p:spPr>
          <a:xfrm>
            <a:off x="4413168" y="5375823"/>
            <a:ext cx="3058953" cy="707886"/>
          </a:xfrm>
          <a:prstGeom prst="rect">
            <a:avLst/>
          </a:prstGeom>
          <a:noFill/>
          <a:ln>
            <a:noFill/>
          </a:ln>
        </p:spPr>
        <p:txBody>
          <a:bodyPr wrap="square" rtlCol="0">
            <a:spAutoFit/>
          </a:bodyPr>
          <a:lstStyle/>
          <a:p>
            <a:r>
              <a:rPr lang="en-US" sz="2000" smtClean="0">
                <a:latin typeface="Calibri" panose="020F0502020204030204" pitchFamily="34" charset="0"/>
                <a:cs typeface="Calibri" panose="020F0502020204030204" pitchFamily="34" charset="0"/>
              </a:rPr>
              <a:t>Huấn luyện chỉ dùng dữ liệu âm thanh bình thường</a:t>
            </a:r>
            <a:endParaRPr lang="en-US" sz="2000" dirty="0" err="1" smtClean="0">
              <a:latin typeface="Calibri" panose="020F0502020204030204" pitchFamily="34" charset="0"/>
              <a:cs typeface="Calibri" panose="020F0502020204030204" pitchFamily="34" charset="0"/>
            </a:endParaRPr>
          </a:p>
        </p:txBody>
      </p:sp>
      <p:cxnSp>
        <p:nvCxnSpPr>
          <p:cNvPr id="131" name="Straight Arrow Connector 130"/>
          <p:cNvCxnSpPr>
            <a:endCxn id="136" idx="0"/>
          </p:cNvCxnSpPr>
          <p:nvPr/>
        </p:nvCxnSpPr>
        <p:spPr>
          <a:xfrm flipH="1">
            <a:off x="8117389" y="5093755"/>
            <a:ext cx="74517" cy="260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6925398" y="4506573"/>
            <a:ext cx="1266508" cy="400110"/>
          </a:xfrm>
          <a:prstGeom prst="rect">
            <a:avLst/>
          </a:prstGeom>
          <a:noFill/>
          <a:ln>
            <a:noFill/>
          </a:ln>
        </p:spPr>
        <p:txBody>
          <a:bodyPr wrap="square" rtlCol="0">
            <a:spAutoFit/>
          </a:bodyPr>
          <a:lstStyle/>
          <a:p>
            <a:r>
              <a:rPr lang="en-US" sz="2000" smtClean="0">
                <a:latin typeface="Calibri" panose="020F0502020204030204" pitchFamily="34" charset="0"/>
                <a:cs typeface="Calibri" panose="020F0502020204030204" pitchFamily="34" charset="0"/>
              </a:rPr>
              <a:t>Lỗi tái tạo</a:t>
            </a:r>
            <a:endParaRPr lang="en-US" sz="2000" dirty="0" err="1" smtClean="0">
              <a:latin typeface="Calibri" panose="020F0502020204030204" pitchFamily="34" charset="0"/>
              <a:cs typeface="Calibri" panose="020F0502020204030204" pitchFamily="34" charset="0"/>
            </a:endParaRPr>
          </a:p>
        </p:txBody>
      </p:sp>
      <p:sp>
        <p:nvSpPr>
          <p:cNvPr id="136" name="TextBox 135"/>
          <p:cNvSpPr txBox="1"/>
          <p:nvPr/>
        </p:nvSpPr>
        <p:spPr>
          <a:xfrm>
            <a:off x="7372039" y="5353789"/>
            <a:ext cx="1490700" cy="400110"/>
          </a:xfrm>
          <a:prstGeom prst="rect">
            <a:avLst/>
          </a:prstGeom>
          <a:noFill/>
          <a:ln>
            <a:noFill/>
          </a:ln>
        </p:spPr>
        <p:txBody>
          <a:bodyPr wrap="square" rtlCol="0">
            <a:spAutoFit/>
          </a:bodyPr>
          <a:lstStyle/>
          <a:p>
            <a:r>
              <a:rPr lang="en-US" sz="2000" smtClean="0">
                <a:latin typeface="Calibri" panose="020F0502020204030204" pitchFamily="34" charset="0"/>
                <a:cs typeface="Calibri" panose="020F0502020204030204" pitchFamily="34" charset="0"/>
              </a:rPr>
              <a:t>Bất thường</a:t>
            </a:r>
            <a:endParaRPr lang="en-US" sz="2000" dirty="0" err="1" smtClean="0">
              <a:latin typeface="Calibri" panose="020F0502020204030204" pitchFamily="34" charset="0"/>
              <a:cs typeface="Calibri" panose="020F0502020204030204" pitchFamily="34" charset="0"/>
            </a:endParaRPr>
          </a:p>
        </p:txBody>
      </p:sp>
      <p:cxnSp>
        <p:nvCxnSpPr>
          <p:cNvPr id="162" name="Elbow Connector 161"/>
          <p:cNvCxnSpPr>
            <a:stCxn id="34" idx="2"/>
            <a:endCxn id="43" idx="0"/>
          </p:cNvCxnSpPr>
          <p:nvPr/>
        </p:nvCxnSpPr>
        <p:spPr>
          <a:xfrm rot="5400000">
            <a:off x="5361635" y="2067448"/>
            <a:ext cx="341043" cy="223666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Chevron 168"/>
          <p:cNvSpPr/>
          <p:nvPr/>
        </p:nvSpPr>
        <p:spPr>
          <a:xfrm>
            <a:off x="8862739" y="5093793"/>
            <a:ext cx="359592" cy="371031"/>
          </a:xfrm>
          <a:prstGeom prst="chevron">
            <a:avLst/>
          </a:prstGeom>
          <a:solidFill>
            <a:srgbClr val="00B05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rgbClr val="FF0000"/>
              </a:solidFill>
            </a:endParaRPr>
          </a:p>
        </p:txBody>
      </p:sp>
      <p:sp>
        <p:nvSpPr>
          <p:cNvPr id="170" name="Chevron 169"/>
          <p:cNvSpPr/>
          <p:nvPr/>
        </p:nvSpPr>
        <p:spPr>
          <a:xfrm>
            <a:off x="9135211" y="5093789"/>
            <a:ext cx="359592" cy="371031"/>
          </a:xfrm>
          <a:prstGeom prst="chevron">
            <a:avLst/>
          </a:prstGeom>
          <a:solidFill>
            <a:srgbClr val="00B05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rgbClr val="FF0000"/>
              </a:solidFill>
            </a:endParaRPr>
          </a:p>
        </p:txBody>
      </p:sp>
      <p:sp>
        <p:nvSpPr>
          <p:cNvPr id="171" name="Chevron 170"/>
          <p:cNvSpPr/>
          <p:nvPr/>
        </p:nvSpPr>
        <p:spPr>
          <a:xfrm>
            <a:off x="9407683" y="5093785"/>
            <a:ext cx="359592" cy="371031"/>
          </a:xfrm>
          <a:prstGeom prst="chevron">
            <a:avLst/>
          </a:prstGeom>
          <a:solidFill>
            <a:srgbClr val="00B05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rgbClr val="FF0000"/>
              </a:solidFill>
            </a:endParaRPr>
          </a:p>
        </p:txBody>
      </p:sp>
      <p:sp>
        <p:nvSpPr>
          <p:cNvPr id="5" name="Slide Number Placeholder 4"/>
          <p:cNvSpPr>
            <a:spLocks noGrp="1"/>
          </p:cNvSpPr>
          <p:nvPr>
            <p:ph type="sldNum" sz="quarter" idx="4"/>
          </p:nvPr>
        </p:nvSpPr>
        <p:spPr/>
        <p:txBody>
          <a:bodyPr/>
          <a:lstStyle/>
          <a:p>
            <a:fld id="{401CF334-2D5C-4859-84A6-CA7E6E43FAEB}" type="slidenum">
              <a:rPr lang="en-US" smtClean="0"/>
              <a:pPr/>
              <a:t>5</a:t>
            </a:fld>
            <a:endParaRPr lang="en-US" dirty="0"/>
          </a:p>
        </p:txBody>
      </p:sp>
    </p:spTree>
    <p:extLst>
      <p:ext uri="{BB962C8B-B14F-4D97-AF65-F5344CB8AC3E}">
        <p14:creationId xmlns:p14="http://schemas.microsoft.com/office/powerpoint/2010/main" val="83862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2FBA6BE9-3C8C-4A2B-AA0A-0E11D17B68A9}"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15" name="Rectangle 14"/>
          <p:cNvSpPr/>
          <p:nvPr/>
        </p:nvSpPr>
        <p:spPr>
          <a:xfrm>
            <a:off x="973239" y="5105317"/>
            <a:ext cx="4078617" cy="369332"/>
          </a:xfrm>
          <a:prstGeom prst="rect">
            <a:avLst/>
          </a:prstGeom>
        </p:spPr>
        <p:txBody>
          <a:bodyPr wrap="none">
            <a:spAutoFit/>
          </a:bodyPr>
          <a:lstStyle/>
          <a:p>
            <a:pPr algn="ctr">
              <a:spcBef>
                <a:spcPts val="600"/>
              </a:spcBef>
              <a:spcAft>
                <a:spcPts val="600"/>
              </a:spcAft>
            </a:pPr>
            <a:r>
              <a:rPr lang="en-US" b="1" kern="100" smtClean="0">
                <a:latin typeface="Calibri" panose="020F0502020204030204" pitchFamily="34" charset="0"/>
                <a:ea typeface="Calibri" panose="020F0502020204030204" pitchFamily="34" charset="0"/>
                <a:cs typeface="Calibri" panose="020F0502020204030204" pitchFamily="34" charset="0"/>
              </a:rPr>
              <a:t>ROC </a:t>
            </a:r>
            <a:r>
              <a:rPr lang="en-US" b="1" kern="100">
                <a:latin typeface="Calibri" panose="020F0502020204030204" pitchFamily="34" charset="0"/>
                <a:ea typeface="Calibri" panose="020F0502020204030204" pitchFamily="34" charset="0"/>
                <a:cs typeface="Calibri" panose="020F0502020204030204" pitchFamily="34" charset="0"/>
              </a:rPr>
              <a:t>của các mô hình cho tiếng máy bơm</a:t>
            </a:r>
          </a:p>
        </p:txBody>
      </p:sp>
      <p:graphicFrame>
        <p:nvGraphicFramePr>
          <p:cNvPr id="19" name="Object 18"/>
          <p:cNvGraphicFramePr>
            <a:graphicFrameLocks noChangeAspect="1"/>
          </p:cNvGraphicFramePr>
          <p:nvPr>
            <p:extLst>
              <p:ext uri="{D42A27DB-BD31-4B8C-83A1-F6EECF244321}">
                <p14:modId xmlns:p14="http://schemas.microsoft.com/office/powerpoint/2010/main" val="2810150385"/>
              </p:ext>
            </p:extLst>
          </p:nvPr>
        </p:nvGraphicFramePr>
        <p:xfrm>
          <a:off x="567724" y="395960"/>
          <a:ext cx="4889648" cy="4713445"/>
        </p:xfrm>
        <a:graphic>
          <a:graphicData uri="http://schemas.openxmlformats.org/presentationml/2006/ole">
            <mc:AlternateContent xmlns:mc="http://schemas.openxmlformats.org/markup-compatibility/2006">
              <mc:Choice xmlns:v="urn:schemas-microsoft-com:vml" Requires="v">
                <p:oleObj spid="_x0000_s26693" name="Visio" r:id="rId4" imgW="4229002" imgH="4076803" progId="Visio.Drawing.15">
                  <p:embed/>
                </p:oleObj>
              </mc:Choice>
              <mc:Fallback>
                <p:oleObj name="Visio" r:id="rId4" imgW="4229002" imgH="4076803" progId="Visio.Drawing.15">
                  <p:embed/>
                  <p:pic>
                    <p:nvPicPr>
                      <p:cNvPr id="19"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724" y="395960"/>
                        <a:ext cx="4889648" cy="4713445"/>
                      </a:xfrm>
                      <a:prstGeom prst="rect">
                        <a:avLst/>
                      </a:prstGeom>
                      <a:noFill/>
                    </p:spPr>
                  </p:pic>
                </p:oleObj>
              </mc:Fallback>
            </mc:AlternateContent>
          </a:graphicData>
        </a:graphic>
      </p:graphicFrame>
      <p:sp>
        <p:nvSpPr>
          <p:cNvPr id="22" name="Rectangle 21"/>
          <p:cNvSpPr/>
          <p:nvPr/>
        </p:nvSpPr>
        <p:spPr>
          <a:xfrm>
            <a:off x="6245614" y="5105317"/>
            <a:ext cx="4665060" cy="369332"/>
          </a:xfrm>
          <a:prstGeom prst="rect">
            <a:avLst/>
          </a:prstGeom>
        </p:spPr>
        <p:txBody>
          <a:bodyPr wrap="none">
            <a:spAutoFit/>
          </a:bodyPr>
          <a:lstStyle/>
          <a:p>
            <a:pPr algn="ctr">
              <a:spcBef>
                <a:spcPts val="600"/>
              </a:spcBef>
              <a:spcAft>
                <a:spcPts val="600"/>
              </a:spcAft>
            </a:pPr>
            <a:r>
              <a:rPr lang="en-US" b="1" kern="100" smtClean="0">
                <a:latin typeface="Calibri" panose="020F0502020204030204" pitchFamily="34" charset="0"/>
                <a:ea typeface="Calibri" panose="020F0502020204030204" pitchFamily="34" charset="0"/>
                <a:cs typeface="Calibri" panose="020F0502020204030204" pitchFamily="34" charset="0"/>
              </a:rPr>
              <a:t>ROC </a:t>
            </a:r>
            <a:r>
              <a:rPr lang="en-US" b="1" kern="100">
                <a:latin typeface="Calibri" panose="020F0502020204030204" pitchFamily="34" charset="0"/>
                <a:ea typeface="Calibri" panose="020F0502020204030204" pitchFamily="34" charset="0"/>
                <a:cs typeface="Calibri" panose="020F0502020204030204" pitchFamily="34" charset="0"/>
              </a:rPr>
              <a:t>của các mô hình cho tiếng </a:t>
            </a:r>
            <a:r>
              <a:rPr lang="en-US" b="1" kern="100" smtClean="0">
                <a:latin typeface="Calibri" panose="020F0502020204030204" pitchFamily="34" charset="0"/>
                <a:ea typeface="Calibri" panose="020F0502020204030204" pitchFamily="34" charset="0"/>
                <a:cs typeface="Calibri" panose="020F0502020204030204" pitchFamily="34" charset="0"/>
              </a:rPr>
              <a:t>thanh ray trượt</a:t>
            </a:r>
            <a:endParaRPr lang="en-US" b="1" kern="10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6"/>
          <a:stretch>
            <a:fillRect/>
          </a:stretch>
        </p:blipFill>
        <p:spPr>
          <a:xfrm>
            <a:off x="6178736" y="444589"/>
            <a:ext cx="4798816" cy="4616186"/>
          </a:xfrm>
          <a:prstGeom prst="rect">
            <a:avLst/>
          </a:prstGeom>
        </p:spPr>
      </p:pic>
      <p:sp>
        <p:nvSpPr>
          <p:cNvPr id="6" name="Slide Number Placeholder 5"/>
          <p:cNvSpPr>
            <a:spLocks noGrp="1"/>
          </p:cNvSpPr>
          <p:nvPr>
            <p:ph type="sldNum" sz="quarter" idx="4"/>
          </p:nvPr>
        </p:nvSpPr>
        <p:spPr/>
        <p:txBody>
          <a:bodyPr/>
          <a:lstStyle/>
          <a:p>
            <a:fld id="{401CF334-2D5C-4859-84A6-CA7E6E43FAEB}" type="slidenum">
              <a:rPr lang="en-US" smtClean="0"/>
              <a:pPr/>
              <a:t>50</a:t>
            </a:fld>
            <a:endParaRPr lang="en-US" dirty="0"/>
          </a:p>
        </p:txBody>
      </p:sp>
    </p:spTree>
    <p:extLst>
      <p:ext uri="{BB962C8B-B14F-4D97-AF65-F5344CB8AC3E}">
        <p14:creationId xmlns:p14="http://schemas.microsoft.com/office/powerpoint/2010/main" val="60251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B8DDFE65-722F-4B8F-A192-49C50B58B13F}"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69" y="382880"/>
            <a:ext cx="5417001"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Huấn luyện các mô hình mạng</a:t>
            </a:r>
            <a:endParaRPr lang="en-US" sz="3200" b="1" dirty="0" err="1" smtClean="0">
              <a:latin typeface="Calibri" panose="020F0502020204030204" pitchFamily="34" charset="0"/>
              <a:cs typeface="Calibri" panose="020F0502020204030204" pitchFamily="34" charset="0"/>
            </a:endParaRPr>
          </a:p>
        </p:txBody>
      </p:sp>
      <p:grpSp>
        <p:nvGrpSpPr>
          <p:cNvPr id="17" name="Group 16"/>
          <p:cNvGrpSpPr/>
          <p:nvPr/>
        </p:nvGrpSpPr>
        <p:grpSpPr>
          <a:xfrm>
            <a:off x="673656" y="1267747"/>
            <a:ext cx="3927015" cy="2578438"/>
            <a:chOff x="149971" y="967655"/>
            <a:chExt cx="3703696" cy="2431809"/>
          </a:xfrm>
        </p:grpSpPr>
        <p:pic>
          <p:nvPicPr>
            <p:cNvPr id="6" name="Picture 5"/>
            <p:cNvPicPr>
              <a:picLocks noChangeAspect="1"/>
            </p:cNvPicPr>
            <p:nvPr/>
          </p:nvPicPr>
          <p:blipFill>
            <a:blip r:embed="rId2"/>
            <a:stretch>
              <a:fillRect/>
            </a:stretch>
          </p:blipFill>
          <p:spPr>
            <a:xfrm>
              <a:off x="345169" y="967655"/>
              <a:ext cx="3508498" cy="2270766"/>
            </a:xfrm>
            <a:prstGeom prst="rect">
              <a:avLst/>
            </a:prstGeom>
          </p:spPr>
        </p:pic>
        <p:sp>
          <p:nvSpPr>
            <p:cNvPr id="10" name="TextBox 9"/>
            <p:cNvSpPr txBox="1"/>
            <p:nvPr/>
          </p:nvSpPr>
          <p:spPr>
            <a:xfrm>
              <a:off x="1964283" y="3122465"/>
              <a:ext cx="674395" cy="276999"/>
            </a:xfrm>
            <a:prstGeom prst="rect">
              <a:avLst/>
            </a:prstGeom>
            <a:noFill/>
            <a:ln>
              <a:noFill/>
            </a:ln>
          </p:spPr>
          <p:txBody>
            <a:bodyPr wrap="square" rtlCol="0">
              <a:spAutoFit/>
            </a:bodyPr>
            <a:lstStyle/>
            <a:p>
              <a:r>
                <a:rPr lang="en-US" sz="1200" smtClean="0">
                  <a:latin typeface="Arial" panose="020B0604020202020204" pitchFamily="34" charset="0"/>
                  <a:cs typeface="Arial" panose="020B0604020202020204" pitchFamily="34" charset="0"/>
                </a:rPr>
                <a:t>Epoch</a:t>
              </a:r>
              <a:endParaRPr lang="en-US" sz="1200" dirty="0" err="1" smtClean="0">
                <a:latin typeface="Arial" panose="020B0604020202020204" pitchFamily="34" charset="0"/>
                <a:cs typeface="Arial" panose="020B0604020202020204" pitchFamily="34" charset="0"/>
              </a:endParaRPr>
            </a:p>
          </p:txBody>
        </p:sp>
        <p:sp>
          <p:nvSpPr>
            <p:cNvPr id="11" name="TextBox 10"/>
            <p:cNvSpPr txBox="1"/>
            <p:nvPr/>
          </p:nvSpPr>
          <p:spPr>
            <a:xfrm rot="16200000">
              <a:off x="-48727" y="1751128"/>
              <a:ext cx="674395" cy="276999"/>
            </a:xfrm>
            <a:prstGeom prst="rect">
              <a:avLst/>
            </a:prstGeom>
            <a:noFill/>
            <a:ln>
              <a:noFill/>
            </a:ln>
          </p:spPr>
          <p:txBody>
            <a:bodyPr wrap="square" rtlCol="0">
              <a:spAutoFit/>
            </a:bodyPr>
            <a:lstStyle/>
            <a:p>
              <a:r>
                <a:rPr lang="en-US" sz="1200" smtClean="0">
                  <a:latin typeface="Arial" panose="020B0604020202020204" pitchFamily="34" charset="0"/>
                  <a:cs typeface="Arial" panose="020B0604020202020204" pitchFamily="34" charset="0"/>
                </a:rPr>
                <a:t>Loss</a:t>
              </a:r>
              <a:endParaRPr lang="en-US" sz="1200" dirty="0" err="1" smtClean="0">
                <a:latin typeface="Arial" panose="020B0604020202020204" pitchFamily="34" charset="0"/>
                <a:cs typeface="Arial" panose="020B0604020202020204" pitchFamily="34" charset="0"/>
              </a:endParaRPr>
            </a:p>
          </p:txBody>
        </p:sp>
      </p:grpSp>
      <p:grpSp>
        <p:nvGrpSpPr>
          <p:cNvPr id="18" name="Group 17"/>
          <p:cNvGrpSpPr/>
          <p:nvPr/>
        </p:nvGrpSpPr>
        <p:grpSpPr>
          <a:xfrm>
            <a:off x="6619804" y="1248850"/>
            <a:ext cx="3870396" cy="2621281"/>
            <a:chOff x="5094900" y="948841"/>
            <a:chExt cx="3585128" cy="2428079"/>
          </a:xfrm>
        </p:grpSpPr>
        <p:pic>
          <p:nvPicPr>
            <p:cNvPr id="9" name="Picture 8"/>
            <p:cNvPicPr>
              <a:picLocks noChangeAspect="1"/>
            </p:cNvPicPr>
            <p:nvPr/>
          </p:nvPicPr>
          <p:blipFill>
            <a:blip r:embed="rId3"/>
            <a:stretch>
              <a:fillRect/>
            </a:stretch>
          </p:blipFill>
          <p:spPr>
            <a:xfrm>
              <a:off x="5280320" y="948841"/>
              <a:ext cx="3399708" cy="2279813"/>
            </a:xfrm>
            <a:prstGeom prst="rect">
              <a:avLst/>
            </a:prstGeom>
          </p:spPr>
        </p:pic>
        <p:sp>
          <p:nvSpPr>
            <p:cNvPr id="15" name="TextBox 14"/>
            <p:cNvSpPr txBox="1"/>
            <p:nvPr/>
          </p:nvSpPr>
          <p:spPr>
            <a:xfrm>
              <a:off x="6858412" y="3099921"/>
              <a:ext cx="674395" cy="276999"/>
            </a:xfrm>
            <a:prstGeom prst="rect">
              <a:avLst/>
            </a:prstGeom>
            <a:noFill/>
            <a:ln>
              <a:noFill/>
            </a:ln>
          </p:spPr>
          <p:txBody>
            <a:bodyPr wrap="square" rtlCol="0">
              <a:spAutoFit/>
            </a:bodyPr>
            <a:lstStyle/>
            <a:p>
              <a:r>
                <a:rPr lang="en-US" sz="1200" smtClean="0">
                  <a:latin typeface="Arial" panose="020B0604020202020204" pitchFamily="34" charset="0"/>
                  <a:cs typeface="Arial" panose="020B0604020202020204" pitchFamily="34" charset="0"/>
                </a:rPr>
                <a:t>Epoch</a:t>
              </a:r>
              <a:endParaRPr lang="en-US" sz="1200" dirty="0" err="1" smtClean="0">
                <a:latin typeface="Arial" panose="020B0604020202020204" pitchFamily="34" charset="0"/>
                <a:cs typeface="Arial" panose="020B0604020202020204" pitchFamily="34" charset="0"/>
              </a:endParaRPr>
            </a:p>
          </p:txBody>
        </p:sp>
        <p:sp>
          <p:nvSpPr>
            <p:cNvPr id="16" name="TextBox 15"/>
            <p:cNvSpPr txBox="1"/>
            <p:nvPr/>
          </p:nvSpPr>
          <p:spPr>
            <a:xfrm rot="16200000">
              <a:off x="4896202" y="1718817"/>
              <a:ext cx="674395" cy="276999"/>
            </a:xfrm>
            <a:prstGeom prst="rect">
              <a:avLst/>
            </a:prstGeom>
            <a:noFill/>
            <a:ln>
              <a:noFill/>
            </a:ln>
          </p:spPr>
          <p:txBody>
            <a:bodyPr wrap="square" rtlCol="0">
              <a:spAutoFit/>
            </a:bodyPr>
            <a:lstStyle/>
            <a:p>
              <a:r>
                <a:rPr lang="en-US" sz="1200" smtClean="0">
                  <a:latin typeface="Arial" panose="020B0604020202020204" pitchFamily="34" charset="0"/>
                  <a:cs typeface="Arial" panose="020B0604020202020204" pitchFamily="34" charset="0"/>
                </a:rPr>
                <a:t>Loss</a:t>
              </a:r>
              <a:endParaRPr lang="en-US" sz="1200" dirty="0" err="1" smtClean="0">
                <a:latin typeface="Arial" panose="020B0604020202020204" pitchFamily="34" charset="0"/>
                <a:cs typeface="Arial" panose="020B0604020202020204" pitchFamily="34" charset="0"/>
              </a:endParaRPr>
            </a:p>
          </p:txBody>
        </p:sp>
      </p:grpSp>
      <p:sp>
        <p:nvSpPr>
          <p:cNvPr id="19" name="TextBox 18"/>
          <p:cNvSpPr txBox="1"/>
          <p:nvPr/>
        </p:nvSpPr>
        <p:spPr>
          <a:xfrm>
            <a:off x="8344819" y="2229613"/>
            <a:ext cx="957753" cy="400110"/>
          </a:xfrm>
          <a:prstGeom prst="rect">
            <a:avLst/>
          </a:prstGeom>
          <a:noFill/>
          <a:ln>
            <a:noFill/>
          </a:ln>
        </p:spPr>
        <p:txBody>
          <a:bodyPr wrap="square" rtlCol="0">
            <a:spAutoFit/>
          </a:bodyPr>
          <a:lstStyle/>
          <a:p>
            <a:r>
              <a:rPr lang="en-US" sz="2000" b="1" smtClean="0">
                <a:latin typeface="Arial" panose="020B0604020202020204" pitchFamily="34" charset="0"/>
                <a:cs typeface="Arial" panose="020B0604020202020204" pitchFamily="34" charset="0"/>
              </a:rPr>
              <a:t>VAE</a:t>
            </a:r>
            <a:endParaRPr lang="en-US" sz="2000" b="1" dirty="0" err="1" smtClean="0">
              <a:latin typeface="Arial" panose="020B0604020202020204" pitchFamily="34" charset="0"/>
              <a:cs typeface="Arial" panose="020B0604020202020204" pitchFamily="34" charset="0"/>
            </a:endParaRPr>
          </a:p>
        </p:txBody>
      </p:sp>
      <p:sp>
        <p:nvSpPr>
          <p:cNvPr id="23" name="TextBox 22"/>
          <p:cNvSpPr txBox="1"/>
          <p:nvPr/>
        </p:nvSpPr>
        <p:spPr>
          <a:xfrm>
            <a:off x="345169" y="884246"/>
            <a:ext cx="2328087" cy="430887"/>
          </a:xfrm>
          <a:prstGeom prst="rect">
            <a:avLst/>
          </a:prstGeom>
          <a:noFill/>
          <a:ln>
            <a:noFill/>
          </a:ln>
        </p:spPr>
        <p:txBody>
          <a:bodyPr wrap="square" rtlCol="0">
            <a:spAutoFit/>
          </a:bodyPr>
          <a:lstStyle/>
          <a:p>
            <a:r>
              <a:rPr lang="en-US" sz="2200" b="1" smtClean="0">
                <a:latin typeface="Arial" panose="020B0604020202020204" pitchFamily="34" charset="0"/>
                <a:cs typeface="Arial" panose="020B0604020202020204" pitchFamily="34" charset="0"/>
              </a:rPr>
              <a:t>Tiếng máy bơm</a:t>
            </a:r>
            <a:endParaRPr lang="en-US" sz="2200" b="1" dirty="0" err="1" smtClean="0">
              <a:latin typeface="Arial" panose="020B0604020202020204" pitchFamily="34" charset="0"/>
              <a:cs typeface="Arial" panose="020B0604020202020204" pitchFamily="34" charset="0"/>
            </a:endParaRPr>
          </a:p>
        </p:txBody>
      </p:sp>
      <p:sp>
        <p:nvSpPr>
          <p:cNvPr id="8" name="TextBox 7"/>
          <p:cNvSpPr txBox="1"/>
          <p:nvPr/>
        </p:nvSpPr>
        <p:spPr>
          <a:xfrm>
            <a:off x="2505149" y="2204090"/>
            <a:ext cx="537476" cy="400110"/>
          </a:xfrm>
          <a:prstGeom prst="rect">
            <a:avLst/>
          </a:prstGeom>
          <a:noFill/>
          <a:ln>
            <a:noFill/>
          </a:ln>
        </p:spPr>
        <p:txBody>
          <a:bodyPr wrap="square" rtlCol="0">
            <a:spAutoFit/>
          </a:bodyPr>
          <a:lstStyle/>
          <a:p>
            <a:r>
              <a:rPr lang="en-US" sz="2000" b="1" smtClean="0">
                <a:latin typeface="Arial" panose="020B0604020202020204" pitchFamily="34" charset="0"/>
                <a:cs typeface="Arial" panose="020B0604020202020204" pitchFamily="34" charset="0"/>
              </a:rPr>
              <a:t>AE</a:t>
            </a:r>
            <a:endParaRPr lang="en-US" sz="2000" b="1" dirty="0" err="1" smtClean="0">
              <a:latin typeface="Arial" panose="020B0604020202020204" pitchFamily="34" charset="0"/>
              <a:cs typeface="Arial" panose="020B0604020202020204" pitchFamily="34" charset="0"/>
            </a:endParaRPr>
          </a:p>
        </p:txBody>
      </p:sp>
      <p:grpSp>
        <p:nvGrpSpPr>
          <p:cNvPr id="27" name="Group 26"/>
          <p:cNvGrpSpPr/>
          <p:nvPr/>
        </p:nvGrpSpPr>
        <p:grpSpPr>
          <a:xfrm>
            <a:off x="679897" y="3873330"/>
            <a:ext cx="3920774" cy="2594472"/>
            <a:chOff x="747535" y="4009903"/>
            <a:chExt cx="3674404" cy="2431443"/>
          </a:xfrm>
        </p:grpSpPr>
        <p:pic>
          <p:nvPicPr>
            <p:cNvPr id="21" name="Picture 20"/>
            <p:cNvPicPr>
              <a:picLocks noChangeAspect="1"/>
            </p:cNvPicPr>
            <p:nvPr/>
          </p:nvPicPr>
          <p:blipFill>
            <a:blip r:embed="rId4"/>
            <a:stretch>
              <a:fillRect/>
            </a:stretch>
          </p:blipFill>
          <p:spPr>
            <a:xfrm>
              <a:off x="967836" y="4009903"/>
              <a:ext cx="3454103" cy="2270766"/>
            </a:xfrm>
            <a:prstGeom prst="rect">
              <a:avLst/>
            </a:prstGeom>
          </p:spPr>
        </p:pic>
        <p:sp>
          <p:nvSpPr>
            <p:cNvPr id="25" name="TextBox 24"/>
            <p:cNvSpPr txBox="1"/>
            <p:nvPr/>
          </p:nvSpPr>
          <p:spPr>
            <a:xfrm rot="16200000">
              <a:off x="548837" y="4858532"/>
              <a:ext cx="674395" cy="276999"/>
            </a:xfrm>
            <a:prstGeom prst="rect">
              <a:avLst/>
            </a:prstGeom>
            <a:noFill/>
            <a:ln>
              <a:noFill/>
            </a:ln>
          </p:spPr>
          <p:txBody>
            <a:bodyPr wrap="square" rtlCol="0">
              <a:spAutoFit/>
            </a:bodyPr>
            <a:lstStyle/>
            <a:p>
              <a:r>
                <a:rPr lang="en-US" sz="1200" smtClean="0">
                  <a:latin typeface="Arial" panose="020B0604020202020204" pitchFamily="34" charset="0"/>
                  <a:cs typeface="Arial" panose="020B0604020202020204" pitchFamily="34" charset="0"/>
                </a:rPr>
                <a:t>Loss</a:t>
              </a:r>
              <a:endParaRPr lang="en-US" sz="1200" dirty="0" err="1" smtClean="0">
                <a:latin typeface="Arial" panose="020B0604020202020204" pitchFamily="34" charset="0"/>
                <a:cs typeface="Arial" panose="020B0604020202020204" pitchFamily="34" charset="0"/>
              </a:endParaRPr>
            </a:p>
          </p:txBody>
        </p:sp>
        <p:sp>
          <p:nvSpPr>
            <p:cNvPr id="26" name="TextBox 25"/>
            <p:cNvSpPr txBox="1"/>
            <p:nvPr/>
          </p:nvSpPr>
          <p:spPr>
            <a:xfrm>
              <a:off x="2505149" y="6164347"/>
              <a:ext cx="674395" cy="276999"/>
            </a:xfrm>
            <a:prstGeom prst="rect">
              <a:avLst/>
            </a:prstGeom>
            <a:noFill/>
            <a:ln>
              <a:noFill/>
            </a:ln>
          </p:spPr>
          <p:txBody>
            <a:bodyPr wrap="square" rtlCol="0">
              <a:spAutoFit/>
            </a:bodyPr>
            <a:lstStyle/>
            <a:p>
              <a:r>
                <a:rPr lang="en-US" sz="1200" smtClean="0">
                  <a:latin typeface="Arial" panose="020B0604020202020204" pitchFamily="34" charset="0"/>
                  <a:cs typeface="Arial" panose="020B0604020202020204" pitchFamily="34" charset="0"/>
                </a:rPr>
                <a:t>Epoch</a:t>
              </a:r>
              <a:endParaRPr lang="en-US" sz="1200" dirty="0" err="1" smtClean="0">
                <a:latin typeface="Arial" panose="020B0604020202020204" pitchFamily="34" charset="0"/>
                <a:cs typeface="Arial" panose="020B0604020202020204" pitchFamily="34" charset="0"/>
              </a:endParaRPr>
            </a:p>
          </p:txBody>
        </p:sp>
      </p:grpSp>
      <p:sp>
        <p:nvSpPr>
          <p:cNvPr id="22" name="TextBox 21"/>
          <p:cNvSpPr txBox="1"/>
          <p:nvPr/>
        </p:nvSpPr>
        <p:spPr>
          <a:xfrm>
            <a:off x="2505149" y="4768439"/>
            <a:ext cx="729423" cy="400110"/>
          </a:xfrm>
          <a:prstGeom prst="rect">
            <a:avLst/>
          </a:prstGeom>
          <a:noFill/>
          <a:ln>
            <a:noFill/>
          </a:ln>
        </p:spPr>
        <p:txBody>
          <a:bodyPr wrap="square" rtlCol="0">
            <a:spAutoFit/>
          </a:bodyPr>
          <a:lstStyle/>
          <a:p>
            <a:r>
              <a:rPr lang="en-US" sz="2000" b="1">
                <a:latin typeface="Arial" panose="020B0604020202020204" pitchFamily="34" charset="0"/>
                <a:cs typeface="Arial" panose="020B0604020202020204" pitchFamily="34" charset="0"/>
              </a:rPr>
              <a:t>C</a:t>
            </a:r>
            <a:r>
              <a:rPr lang="en-US" sz="2000" b="1" smtClean="0">
                <a:latin typeface="Arial" panose="020B0604020202020204" pitchFamily="34" charset="0"/>
                <a:cs typeface="Arial" panose="020B0604020202020204" pitchFamily="34" charset="0"/>
              </a:rPr>
              <a:t>AE</a:t>
            </a:r>
            <a:endParaRPr lang="en-US" sz="2000" b="1" dirty="0" err="1" smtClean="0">
              <a:latin typeface="Arial" panose="020B0604020202020204" pitchFamily="34" charset="0"/>
              <a:cs typeface="Arial" panose="020B0604020202020204" pitchFamily="34" charset="0"/>
            </a:endParaRPr>
          </a:p>
        </p:txBody>
      </p:sp>
      <p:grpSp>
        <p:nvGrpSpPr>
          <p:cNvPr id="13" name="Group 12"/>
          <p:cNvGrpSpPr/>
          <p:nvPr/>
        </p:nvGrpSpPr>
        <p:grpSpPr>
          <a:xfrm>
            <a:off x="6508201" y="3878288"/>
            <a:ext cx="3981999" cy="2625932"/>
            <a:chOff x="6508201" y="3878288"/>
            <a:chExt cx="3981999" cy="2625932"/>
          </a:xfrm>
        </p:grpSpPr>
        <p:pic>
          <p:nvPicPr>
            <p:cNvPr id="12" name="Picture 11"/>
            <p:cNvPicPr>
              <a:picLocks noChangeAspect="1"/>
            </p:cNvPicPr>
            <p:nvPr/>
          </p:nvPicPr>
          <p:blipFill>
            <a:blip r:embed="rId5"/>
            <a:stretch>
              <a:fillRect/>
            </a:stretch>
          </p:blipFill>
          <p:spPr>
            <a:xfrm>
              <a:off x="6806646" y="3878288"/>
              <a:ext cx="3683554" cy="2421610"/>
            </a:xfrm>
            <a:prstGeom prst="rect">
              <a:avLst/>
            </a:prstGeom>
          </p:spPr>
        </p:pic>
        <p:sp>
          <p:nvSpPr>
            <p:cNvPr id="28" name="TextBox 27"/>
            <p:cNvSpPr txBox="1"/>
            <p:nvPr/>
          </p:nvSpPr>
          <p:spPr>
            <a:xfrm>
              <a:off x="8560666" y="6205775"/>
              <a:ext cx="726609" cy="298445"/>
            </a:xfrm>
            <a:prstGeom prst="rect">
              <a:avLst/>
            </a:prstGeom>
            <a:noFill/>
            <a:ln>
              <a:noFill/>
            </a:ln>
          </p:spPr>
          <p:txBody>
            <a:bodyPr wrap="square" rtlCol="0">
              <a:spAutoFit/>
            </a:bodyPr>
            <a:lstStyle/>
            <a:p>
              <a:r>
                <a:rPr lang="en-US" sz="1200" smtClean="0">
                  <a:latin typeface="Arial" panose="020B0604020202020204" pitchFamily="34" charset="0"/>
                  <a:cs typeface="Arial" panose="020B0604020202020204" pitchFamily="34" charset="0"/>
                </a:rPr>
                <a:t>Epoch</a:t>
              </a:r>
              <a:endParaRPr lang="en-US" sz="1200" dirty="0" err="1" smtClean="0">
                <a:latin typeface="Arial" panose="020B0604020202020204" pitchFamily="34" charset="0"/>
                <a:cs typeface="Arial" panose="020B0604020202020204" pitchFamily="34" charset="0"/>
              </a:endParaRPr>
            </a:p>
          </p:txBody>
        </p:sp>
        <p:sp>
          <p:nvSpPr>
            <p:cNvPr id="29" name="TextBox 28"/>
            <p:cNvSpPr txBox="1"/>
            <p:nvPr/>
          </p:nvSpPr>
          <p:spPr>
            <a:xfrm rot="16200000">
              <a:off x="6294119" y="4727322"/>
              <a:ext cx="726609" cy="298445"/>
            </a:xfrm>
            <a:prstGeom prst="rect">
              <a:avLst/>
            </a:prstGeom>
            <a:noFill/>
            <a:ln>
              <a:noFill/>
            </a:ln>
          </p:spPr>
          <p:txBody>
            <a:bodyPr wrap="square" rtlCol="0">
              <a:spAutoFit/>
            </a:bodyPr>
            <a:lstStyle/>
            <a:p>
              <a:r>
                <a:rPr lang="en-US" sz="1200" smtClean="0">
                  <a:latin typeface="Arial" panose="020B0604020202020204" pitchFamily="34" charset="0"/>
                  <a:cs typeface="Arial" panose="020B0604020202020204" pitchFamily="34" charset="0"/>
                </a:rPr>
                <a:t>Loss</a:t>
              </a:r>
              <a:endParaRPr lang="en-US" sz="1200" dirty="0" err="1" smtClean="0">
                <a:latin typeface="Arial" panose="020B0604020202020204" pitchFamily="34" charset="0"/>
                <a:cs typeface="Arial" panose="020B0604020202020204" pitchFamily="34" charset="0"/>
              </a:endParaRPr>
            </a:p>
          </p:txBody>
        </p:sp>
        <p:sp>
          <p:nvSpPr>
            <p:cNvPr id="31" name="TextBox 30"/>
            <p:cNvSpPr txBox="1"/>
            <p:nvPr/>
          </p:nvSpPr>
          <p:spPr>
            <a:xfrm>
              <a:off x="8287793" y="4764405"/>
              <a:ext cx="963901" cy="400110"/>
            </a:xfrm>
            <a:prstGeom prst="rect">
              <a:avLst/>
            </a:prstGeom>
            <a:noFill/>
            <a:ln>
              <a:noFill/>
            </a:ln>
          </p:spPr>
          <p:txBody>
            <a:bodyPr wrap="square" rtlCol="0">
              <a:spAutoFit/>
            </a:bodyPr>
            <a:lstStyle/>
            <a:p>
              <a:r>
                <a:rPr lang="en-US" sz="2000" b="1" smtClean="0">
                  <a:latin typeface="Arial" panose="020B0604020202020204" pitchFamily="34" charset="0"/>
                  <a:cs typeface="Arial" panose="020B0604020202020204" pitchFamily="34" charset="0"/>
                </a:rPr>
                <a:t>CRAE</a:t>
              </a:r>
              <a:endParaRPr lang="en-US" sz="2000" b="1" dirty="0" err="1" smtClean="0">
                <a:latin typeface="Arial" panose="020B0604020202020204" pitchFamily="34" charset="0"/>
                <a:cs typeface="Arial" panose="020B0604020202020204" pitchFamily="34" charset="0"/>
              </a:endParaRPr>
            </a:p>
          </p:txBody>
        </p:sp>
      </p:grpSp>
      <p:sp>
        <p:nvSpPr>
          <p:cNvPr id="5" name="Slide Number Placeholder 4"/>
          <p:cNvSpPr>
            <a:spLocks noGrp="1"/>
          </p:cNvSpPr>
          <p:nvPr>
            <p:ph type="sldNum" sz="quarter" idx="4"/>
          </p:nvPr>
        </p:nvSpPr>
        <p:spPr/>
        <p:txBody>
          <a:bodyPr/>
          <a:lstStyle/>
          <a:p>
            <a:fld id="{401CF334-2D5C-4859-84A6-CA7E6E43FAEB}" type="slidenum">
              <a:rPr lang="en-US" smtClean="0"/>
              <a:pPr/>
              <a:t>51</a:t>
            </a:fld>
            <a:endParaRPr lang="en-US" dirty="0"/>
          </a:p>
        </p:txBody>
      </p:sp>
    </p:spTree>
    <p:extLst>
      <p:ext uri="{BB962C8B-B14F-4D97-AF65-F5344CB8AC3E}">
        <p14:creationId xmlns:p14="http://schemas.microsoft.com/office/powerpoint/2010/main" val="225867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96EEB0B1-C6AE-403F-B9B7-4D0AC523880D}"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69" y="382880"/>
            <a:ext cx="5417001"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Huấn luyện các mô hình mạng</a:t>
            </a:r>
            <a:endParaRPr lang="en-US" sz="3200" b="1" dirty="0" err="1" smtClean="0">
              <a:latin typeface="Calibri" panose="020F0502020204030204" pitchFamily="34" charset="0"/>
              <a:cs typeface="Calibri" panose="020F0502020204030204" pitchFamily="34" charset="0"/>
            </a:endParaRPr>
          </a:p>
        </p:txBody>
      </p:sp>
      <p:grpSp>
        <p:nvGrpSpPr>
          <p:cNvPr id="20" name="Group 19"/>
          <p:cNvGrpSpPr/>
          <p:nvPr/>
        </p:nvGrpSpPr>
        <p:grpSpPr>
          <a:xfrm>
            <a:off x="689092" y="1291832"/>
            <a:ext cx="4041868" cy="2601995"/>
            <a:chOff x="803961" y="995991"/>
            <a:chExt cx="3768075" cy="2425738"/>
          </a:xfrm>
        </p:grpSpPr>
        <p:pic>
          <p:nvPicPr>
            <p:cNvPr id="9" name="Picture 8"/>
            <p:cNvPicPr>
              <a:picLocks noChangeAspect="1"/>
            </p:cNvPicPr>
            <p:nvPr/>
          </p:nvPicPr>
          <p:blipFill>
            <a:blip r:embed="rId2"/>
            <a:stretch>
              <a:fillRect/>
            </a:stretch>
          </p:blipFill>
          <p:spPr>
            <a:xfrm>
              <a:off x="1000077" y="995991"/>
              <a:ext cx="3571959" cy="2270766"/>
            </a:xfrm>
            <a:prstGeom prst="rect">
              <a:avLst/>
            </a:prstGeom>
          </p:spPr>
        </p:pic>
        <p:sp>
          <p:nvSpPr>
            <p:cNvPr id="14" name="TextBox 13"/>
            <p:cNvSpPr txBox="1"/>
            <p:nvPr/>
          </p:nvSpPr>
          <p:spPr>
            <a:xfrm>
              <a:off x="2716471" y="3144730"/>
              <a:ext cx="674395" cy="276999"/>
            </a:xfrm>
            <a:prstGeom prst="rect">
              <a:avLst/>
            </a:prstGeom>
            <a:noFill/>
            <a:ln>
              <a:noFill/>
            </a:ln>
          </p:spPr>
          <p:txBody>
            <a:bodyPr wrap="square" rtlCol="0">
              <a:spAutoFit/>
            </a:bodyPr>
            <a:lstStyle/>
            <a:p>
              <a:r>
                <a:rPr lang="en-US" sz="1200" smtClean="0">
                  <a:latin typeface="Arial" panose="020B0604020202020204" pitchFamily="34" charset="0"/>
                  <a:cs typeface="Arial" panose="020B0604020202020204" pitchFamily="34" charset="0"/>
                </a:rPr>
                <a:t>Epoch</a:t>
              </a:r>
              <a:endParaRPr lang="en-US" sz="1200" dirty="0" err="1" smtClean="0">
                <a:latin typeface="Arial" panose="020B0604020202020204" pitchFamily="34" charset="0"/>
                <a:cs typeface="Arial" panose="020B0604020202020204" pitchFamily="34" charset="0"/>
              </a:endParaRPr>
            </a:p>
          </p:txBody>
        </p:sp>
        <p:sp>
          <p:nvSpPr>
            <p:cNvPr id="15" name="TextBox 14"/>
            <p:cNvSpPr txBox="1"/>
            <p:nvPr/>
          </p:nvSpPr>
          <p:spPr>
            <a:xfrm rot="16200000">
              <a:off x="605263" y="1769385"/>
              <a:ext cx="674395" cy="276999"/>
            </a:xfrm>
            <a:prstGeom prst="rect">
              <a:avLst/>
            </a:prstGeom>
            <a:noFill/>
            <a:ln>
              <a:noFill/>
            </a:ln>
          </p:spPr>
          <p:txBody>
            <a:bodyPr wrap="square" rtlCol="0">
              <a:spAutoFit/>
            </a:bodyPr>
            <a:lstStyle/>
            <a:p>
              <a:r>
                <a:rPr lang="en-US" sz="1200" smtClean="0">
                  <a:latin typeface="Arial" panose="020B0604020202020204" pitchFamily="34" charset="0"/>
                  <a:cs typeface="Arial" panose="020B0604020202020204" pitchFamily="34" charset="0"/>
                </a:rPr>
                <a:t>Loss</a:t>
              </a:r>
              <a:endParaRPr lang="en-US" sz="1200" dirty="0" err="1" smtClean="0">
                <a:latin typeface="Arial" panose="020B0604020202020204" pitchFamily="34" charset="0"/>
                <a:cs typeface="Arial" panose="020B0604020202020204" pitchFamily="34" charset="0"/>
              </a:endParaRPr>
            </a:p>
          </p:txBody>
        </p:sp>
      </p:grpSp>
      <p:grpSp>
        <p:nvGrpSpPr>
          <p:cNvPr id="21" name="Group 20"/>
          <p:cNvGrpSpPr/>
          <p:nvPr/>
        </p:nvGrpSpPr>
        <p:grpSpPr>
          <a:xfrm>
            <a:off x="6572069" y="1291832"/>
            <a:ext cx="3815147" cy="2615809"/>
            <a:chOff x="6072468" y="962772"/>
            <a:chExt cx="3639441" cy="2495338"/>
          </a:xfrm>
        </p:grpSpPr>
        <p:pic>
          <p:nvPicPr>
            <p:cNvPr id="5" name="Picture 4"/>
            <p:cNvPicPr>
              <a:picLocks noChangeAspect="1"/>
            </p:cNvPicPr>
            <p:nvPr/>
          </p:nvPicPr>
          <p:blipFill>
            <a:blip r:embed="rId3"/>
            <a:stretch>
              <a:fillRect/>
            </a:stretch>
          </p:blipFill>
          <p:spPr>
            <a:xfrm>
              <a:off x="6312201" y="962772"/>
              <a:ext cx="3399708" cy="2270766"/>
            </a:xfrm>
            <a:prstGeom prst="rect">
              <a:avLst/>
            </a:prstGeom>
          </p:spPr>
        </p:pic>
        <p:sp>
          <p:nvSpPr>
            <p:cNvPr id="16" name="TextBox 15"/>
            <p:cNvSpPr txBox="1"/>
            <p:nvPr/>
          </p:nvSpPr>
          <p:spPr>
            <a:xfrm>
              <a:off x="7849900" y="3181111"/>
              <a:ext cx="674395" cy="276999"/>
            </a:xfrm>
            <a:prstGeom prst="rect">
              <a:avLst/>
            </a:prstGeom>
            <a:noFill/>
            <a:ln>
              <a:noFill/>
            </a:ln>
          </p:spPr>
          <p:txBody>
            <a:bodyPr wrap="square" rtlCol="0">
              <a:spAutoFit/>
            </a:bodyPr>
            <a:lstStyle/>
            <a:p>
              <a:r>
                <a:rPr lang="en-US" sz="1200" smtClean="0">
                  <a:latin typeface="Arial" panose="020B0604020202020204" pitchFamily="34" charset="0"/>
                  <a:cs typeface="Arial" panose="020B0604020202020204" pitchFamily="34" charset="0"/>
                </a:rPr>
                <a:t>Epoch</a:t>
              </a:r>
              <a:endParaRPr lang="en-US" sz="1200" dirty="0" err="1" smtClean="0">
                <a:latin typeface="Arial" panose="020B0604020202020204" pitchFamily="34" charset="0"/>
                <a:cs typeface="Arial" panose="020B0604020202020204" pitchFamily="34" charset="0"/>
              </a:endParaRPr>
            </a:p>
          </p:txBody>
        </p:sp>
        <p:sp>
          <p:nvSpPr>
            <p:cNvPr id="17" name="TextBox 16"/>
            <p:cNvSpPr txBox="1"/>
            <p:nvPr/>
          </p:nvSpPr>
          <p:spPr>
            <a:xfrm rot="16200000">
              <a:off x="5873770" y="1803598"/>
              <a:ext cx="674395" cy="276999"/>
            </a:xfrm>
            <a:prstGeom prst="rect">
              <a:avLst/>
            </a:prstGeom>
            <a:noFill/>
            <a:ln>
              <a:noFill/>
            </a:ln>
          </p:spPr>
          <p:txBody>
            <a:bodyPr wrap="square" rtlCol="0">
              <a:spAutoFit/>
            </a:bodyPr>
            <a:lstStyle/>
            <a:p>
              <a:r>
                <a:rPr lang="en-US" sz="1200" smtClean="0">
                  <a:latin typeface="Arial" panose="020B0604020202020204" pitchFamily="34" charset="0"/>
                  <a:cs typeface="Arial" panose="020B0604020202020204" pitchFamily="34" charset="0"/>
                </a:rPr>
                <a:t>Loss</a:t>
              </a:r>
              <a:endParaRPr lang="en-US" sz="1200" dirty="0" err="1" smtClean="0">
                <a:latin typeface="Arial" panose="020B0604020202020204" pitchFamily="34" charset="0"/>
                <a:cs typeface="Arial" panose="020B0604020202020204" pitchFamily="34" charset="0"/>
              </a:endParaRPr>
            </a:p>
          </p:txBody>
        </p:sp>
      </p:grpSp>
      <p:grpSp>
        <p:nvGrpSpPr>
          <p:cNvPr id="22" name="Group 21"/>
          <p:cNvGrpSpPr/>
          <p:nvPr/>
        </p:nvGrpSpPr>
        <p:grpSpPr>
          <a:xfrm>
            <a:off x="819694" y="3889790"/>
            <a:ext cx="3911266" cy="2607699"/>
            <a:chOff x="811978" y="3796820"/>
            <a:chExt cx="3642202" cy="2428310"/>
          </a:xfrm>
        </p:grpSpPr>
        <p:pic>
          <p:nvPicPr>
            <p:cNvPr id="12" name="Picture 11"/>
            <p:cNvPicPr>
              <a:picLocks noChangeAspect="1"/>
            </p:cNvPicPr>
            <p:nvPr/>
          </p:nvPicPr>
          <p:blipFill>
            <a:blip r:embed="rId4"/>
            <a:stretch>
              <a:fillRect/>
            </a:stretch>
          </p:blipFill>
          <p:spPr>
            <a:xfrm>
              <a:off x="1000077" y="3796820"/>
              <a:ext cx="3454103" cy="2270766"/>
            </a:xfrm>
            <a:prstGeom prst="rect">
              <a:avLst/>
            </a:prstGeom>
          </p:spPr>
        </p:pic>
        <p:sp>
          <p:nvSpPr>
            <p:cNvPr id="18" name="TextBox 17"/>
            <p:cNvSpPr txBox="1"/>
            <p:nvPr/>
          </p:nvSpPr>
          <p:spPr>
            <a:xfrm>
              <a:off x="2567473" y="5948131"/>
              <a:ext cx="674395" cy="276999"/>
            </a:xfrm>
            <a:prstGeom prst="rect">
              <a:avLst/>
            </a:prstGeom>
            <a:noFill/>
            <a:ln>
              <a:noFill/>
            </a:ln>
          </p:spPr>
          <p:txBody>
            <a:bodyPr wrap="square" rtlCol="0">
              <a:spAutoFit/>
            </a:bodyPr>
            <a:lstStyle/>
            <a:p>
              <a:r>
                <a:rPr lang="en-US" sz="1200" smtClean="0">
                  <a:latin typeface="Arial" panose="020B0604020202020204" pitchFamily="34" charset="0"/>
                  <a:cs typeface="Arial" panose="020B0604020202020204" pitchFamily="34" charset="0"/>
                </a:rPr>
                <a:t>Epoch</a:t>
              </a:r>
              <a:endParaRPr lang="en-US" sz="1200" dirty="0" err="1" smtClean="0">
                <a:latin typeface="Arial" panose="020B0604020202020204" pitchFamily="34" charset="0"/>
                <a:cs typeface="Arial" panose="020B0604020202020204" pitchFamily="34" charset="0"/>
              </a:endParaRPr>
            </a:p>
          </p:txBody>
        </p:sp>
        <p:sp>
          <p:nvSpPr>
            <p:cNvPr id="19" name="TextBox 18"/>
            <p:cNvSpPr txBox="1"/>
            <p:nvPr/>
          </p:nvSpPr>
          <p:spPr>
            <a:xfrm rot="16200000">
              <a:off x="613280" y="4647230"/>
              <a:ext cx="674395" cy="276999"/>
            </a:xfrm>
            <a:prstGeom prst="rect">
              <a:avLst/>
            </a:prstGeom>
            <a:noFill/>
            <a:ln>
              <a:noFill/>
            </a:ln>
          </p:spPr>
          <p:txBody>
            <a:bodyPr wrap="square" rtlCol="0">
              <a:spAutoFit/>
            </a:bodyPr>
            <a:lstStyle/>
            <a:p>
              <a:r>
                <a:rPr lang="en-US" sz="1200" smtClean="0">
                  <a:latin typeface="Arial" panose="020B0604020202020204" pitchFamily="34" charset="0"/>
                  <a:cs typeface="Arial" panose="020B0604020202020204" pitchFamily="34" charset="0"/>
                </a:rPr>
                <a:t>Loss</a:t>
              </a:r>
              <a:endParaRPr lang="en-US" sz="1200" dirty="0" err="1" smtClean="0">
                <a:latin typeface="Arial" panose="020B0604020202020204" pitchFamily="34" charset="0"/>
                <a:cs typeface="Arial" panose="020B0604020202020204" pitchFamily="34" charset="0"/>
              </a:endParaRPr>
            </a:p>
          </p:txBody>
        </p:sp>
      </p:grpSp>
      <p:sp>
        <p:nvSpPr>
          <p:cNvPr id="8" name="TextBox 7"/>
          <p:cNvSpPr txBox="1"/>
          <p:nvPr/>
        </p:nvSpPr>
        <p:spPr>
          <a:xfrm>
            <a:off x="2740567" y="2100433"/>
            <a:ext cx="537476" cy="400110"/>
          </a:xfrm>
          <a:prstGeom prst="rect">
            <a:avLst/>
          </a:prstGeom>
          <a:noFill/>
          <a:ln>
            <a:noFill/>
          </a:ln>
        </p:spPr>
        <p:txBody>
          <a:bodyPr wrap="square" rtlCol="0">
            <a:spAutoFit/>
          </a:bodyPr>
          <a:lstStyle/>
          <a:p>
            <a:r>
              <a:rPr lang="en-US" sz="2000" b="1" smtClean="0">
                <a:latin typeface="Arial" panose="020B0604020202020204" pitchFamily="34" charset="0"/>
                <a:cs typeface="Arial" panose="020B0604020202020204" pitchFamily="34" charset="0"/>
              </a:rPr>
              <a:t>AE</a:t>
            </a:r>
            <a:endParaRPr lang="en-US" sz="2000" b="1" dirty="0" err="1" smtClean="0">
              <a:latin typeface="Arial" panose="020B0604020202020204" pitchFamily="34" charset="0"/>
              <a:cs typeface="Arial" panose="020B0604020202020204" pitchFamily="34" charset="0"/>
            </a:endParaRPr>
          </a:p>
        </p:txBody>
      </p:sp>
      <p:sp>
        <p:nvSpPr>
          <p:cNvPr id="10" name="TextBox 9"/>
          <p:cNvSpPr txBox="1"/>
          <p:nvPr/>
        </p:nvSpPr>
        <p:spPr>
          <a:xfrm>
            <a:off x="8435312" y="2114204"/>
            <a:ext cx="731066" cy="400110"/>
          </a:xfrm>
          <a:prstGeom prst="rect">
            <a:avLst/>
          </a:prstGeom>
          <a:noFill/>
          <a:ln>
            <a:noFill/>
          </a:ln>
        </p:spPr>
        <p:txBody>
          <a:bodyPr wrap="square" rtlCol="0">
            <a:spAutoFit/>
          </a:bodyPr>
          <a:lstStyle/>
          <a:p>
            <a:r>
              <a:rPr lang="en-US" sz="2000" b="1" smtClean="0">
                <a:latin typeface="Arial" panose="020B0604020202020204" pitchFamily="34" charset="0"/>
                <a:cs typeface="Arial" panose="020B0604020202020204" pitchFamily="34" charset="0"/>
              </a:rPr>
              <a:t>VAE</a:t>
            </a:r>
            <a:endParaRPr lang="en-US" sz="2000" b="1" dirty="0" err="1" smtClean="0">
              <a:latin typeface="Arial" panose="020B0604020202020204" pitchFamily="34" charset="0"/>
              <a:cs typeface="Arial" panose="020B0604020202020204" pitchFamily="34" charset="0"/>
            </a:endParaRPr>
          </a:p>
        </p:txBody>
      </p:sp>
      <p:sp>
        <p:nvSpPr>
          <p:cNvPr id="13" name="TextBox 12"/>
          <p:cNvSpPr txBox="1"/>
          <p:nvPr/>
        </p:nvSpPr>
        <p:spPr>
          <a:xfrm>
            <a:off x="2643772" y="4805379"/>
            <a:ext cx="731066" cy="400110"/>
          </a:xfrm>
          <a:prstGeom prst="rect">
            <a:avLst/>
          </a:prstGeom>
          <a:noFill/>
          <a:ln>
            <a:noFill/>
          </a:ln>
        </p:spPr>
        <p:txBody>
          <a:bodyPr wrap="square" rtlCol="0">
            <a:spAutoFit/>
          </a:bodyPr>
          <a:lstStyle/>
          <a:p>
            <a:r>
              <a:rPr lang="en-US" sz="2000" b="1" smtClean="0">
                <a:latin typeface="Arial" panose="020B0604020202020204" pitchFamily="34" charset="0"/>
                <a:cs typeface="Arial" panose="020B0604020202020204" pitchFamily="34" charset="0"/>
              </a:rPr>
              <a:t>CAE</a:t>
            </a:r>
            <a:endParaRPr lang="en-US" sz="2000" b="1" dirty="0" err="1" smtClean="0">
              <a:latin typeface="Arial" panose="020B0604020202020204" pitchFamily="34" charset="0"/>
              <a:cs typeface="Arial" panose="020B0604020202020204" pitchFamily="34" charset="0"/>
            </a:endParaRPr>
          </a:p>
        </p:txBody>
      </p:sp>
      <p:sp>
        <p:nvSpPr>
          <p:cNvPr id="24" name="TextBox 23"/>
          <p:cNvSpPr txBox="1"/>
          <p:nvPr/>
        </p:nvSpPr>
        <p:spPr>
          <a:xfrm>
            <a:off x="345169" y="884246"/>
            <a:ext cx="3144538" cy="430887"/>
          </a:xfrm>
          <a:prstGeom prst="rect">
            <a:avLst/>
          </a:prstGeom>
          <a:noFill/>
          <a:ln>
            <a:noFill/>
          </a:ln>
        </p:spPr>
        <p:txBody>
          <a:bodyPr wrap="square" rtlCol="0">
            <a:spAutoFit/>
          </a:bodyPr>
          <a:lstStyle/>
          <a:p>
            <a:r>
              <a:rPr lang="en-US" sz="2200" b="1" smtClean="0">
                <a:latin typeface="Arial" panose="020B0604020202020204" pitchFamily="34" charset="0"/>
                <a:cs typeface="Arial" panose="020B0604020202020204" pitchFamily="34" charset="0"/>
              </a:rPr>
              <a:t>Tiếng thanh ray trượt</a:t>
            </a:r>
            <a:endParaRPr lang="en-US" sz="2200" b="1" dirty="0" err="1" smtClean="0">
              <a:latin typeface="Arial" panose="020B0604020202020204" pitchFamily="34" charset="0"/>
              <a:cs typeface="Arial" panose="020B0604020202020204" pitchFamily="34" charset="0"/>
            </a:endParaRPr>
          </a:p>
        </p:txBody>
      </p:sp>
      <p:grpSp>
        <p:nvGrpSpPr>
          <p:cNvPr id="28" name="Group 27"/>
          <p:cNvGrpSpPr/>
          <p:nvPr/>
        </p:nvGrpSpPr>
        <p:grpSpPr>
          <a:xfrm>
            <a:off x="6507619" y="3907641"/>
            <a:ext cx="3879597" cy="2565852"/>
            <a:chOff x="6507619" y="3907641"/>
            <a:chExt cx="3879597" cy="2565852"/>
          </a:xfrm>
        </p:grpSpPr>
        <p:pic>
          <p:nvPicPr>
            <p:cNvPr id="25" name="Picture 24"/>
            <p:cNvPicPr>
              <a:picLocks noChangeAspect="1"/>
            </p:cNvPicPr>
            <p:nvPr/>
          </p:nvPicPr>
          <p:blipFill>
            <a:blip r:embed="rId5"/>
            <a:stretch>
              <a:fillRect/>
            </a:stretch>
          </p:blipFill>
          <p:spPr>
            <a:xfrm>
              <a:off x="6745959" y="3907641"/>
              <a:ext cx="3641257" cy="2393804"/>
            </a:xfrm>
            <a:prstGeom prst="rect">
              <a:avLst/>
            </a:prstGeom>
          </p:spPr>
        </p:pic>
        <p:sp>
          <p:nvSpPr>
            <p:cNvPr id="26" name="TextBox 25"/>
            <p:cNvSpPr txBox="1"/>
            <p:nvPr/>
          </p:nvSpPr>
          <p:spPr>
            <a:xfrm>
              <a:off x="8447368" y="6183121"/>
              <a:ext cx="706954" cy="290372"/>
            </a:xfrm>
            <a:prstGeom prst="rect">
              <a:avLst/>
            </a:prstGeom>
            <a:noFill/>
            <a:ln>
              <a:noFill/>
            </a:ln>
          </p:spPr>
          <p:txBody>
            <a:bodyPr wrap="square" rtlCol="0">
              <a:spAutoFit/>
            </a:bodyPr>
            <a:lstStyle/>
            <a:p>
              <a:r>
                <a:rPr lang="en-US" sz="1200" smtClean="0">
                  <a:latin typeface="Arial" panose="020B0604020202020204" pitchFamily="34" charset="0"/>
                  <a:cs typeface="Arial" panose="020B0604020202020204" pitchFamily="34" charset="0"/>
                </a:rPr>
                <a:t>Epoch</a:t>
              </a:r>
              <a:endParaRPr lang="en-US" sz="1200" dirty="0" err="1" smtClean="0">
                <a:latin typeface="Arial" panose="020B0604020202020204" pitchFamily="34" charset="0"/>
                <a:cs typeface="Arial" panose="020B0604020202020204" pitchFamily="34" charset="0"/>
              </a:endParaRPr>
            </a:p>
          </p:txBody>
        </p:sp>
        <p:sp>
          <p:nvSpPr>
            <p:cNvPr id="27" name="TextBox 26"/>
            <p:cNvSpPr txBox="1"/>
            <p:nvPr/>
          </p:nvSpPr>
          <p:spPr>
            <a:xfrm rot="16200000">
              <a:off x="6299328" y="4706826"/>
              <a:ext cx="706954" cy="290372"/>
            </a:xfrm>
            <a:prstGeom prst="rect">
              <a:avLst/>
            </a:prstGeom>
            <a:noFill/>
            <a:ln>
              <a:noFill/>
            </a:ln>
          </p:spPr>
          <p:txBody>
            <a:bodyPr wrap="square" rtlCol="0">
              <a:spAutoFit/>
            </a:bodyPr>
            <a:lstStyle/>
            <a:p>
              <a:r>
                <a:rPr lang="en-US" sz="1200" smtClean="0">
                  <a:latin typeface="Arial" panose="020B0604020202020204" pitchFamily="34" charset="0"/>
                  <a:cs typeface="Arial" panose="020B0604020202020204" pitchFamily="34" charset="0"/>
                </a:rPr>
                <a:t>Loss</a:t>
              </a:r>
              <a:endParaRPr lang="en-US" sz="1200" dirty="0" err="1" smtClean="0">
                <a:latin typeface="Arial" panose="020B0604020202020204" pitchFamily="34" charset="0"/>
                <a:cs typeface="Arial" panose="020B0604020202020204" pitchFamily="34" charset="0"/>
              </a:endParaRPr>
            </a:p>
          </p:txBody>
        </p:sp>
      </p:grpSp>
      <p:sp>
        <p:nvSpPr>
          <p:cNvPr id="29" name="TextBox 28"/>
          <p:cNvSpPr txBox="1"/>
          <p:nvPr/>
        </p:nvSpPr>
        <p:spPr>
          <a:xfrm>
            <a:off x="8291137" y="4805379"/>
            <a:ext cx="995303" cy="400110"/>
          </a:xfrm>
          <a:prstGeom prst="rect">
            <a:avLst/>
          </a:prstGeom>
          <a:noFill/>
          <a:ln>
            <a:noFill/>
          </a:ln>
        </p:spPr>
        <p:txBody>
          <a:bodyPr wrap="square" rtlCol="0">
            <a:spAutoFit/>
          </a:bodyPr>
          <a:lstStyle/>
          <a:p>
            <a:r>
              <a:rPr lang="en-US" sz="2000" b="1" smtClean="0">
                <a:latin typeface="Arial" panose="020B0604020202020204" pitchFamily="34" charset="0"/>
                <a:cs typeface="Arial" panose="020B0604020202020204" pitchFamily="34" charset="0"/>
              </a:rPr>
              <a:t>CRAE</a:t>
            </a:r>
            <a:endParaRPr lang="en-US" sz="2000" b="1" dirty="0" err="1" smtClean="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4"/>
          </p:nvPr>
        </p:nvSpPr>
        <p:spPr/>
        <p:txBody>
          <a:bodyPr/>
          <a:lstStyle/>
          <a:p>
            <a:fld id="{401CF334-2D5C-4859-84A6-CA7E6E43FAEB}" type="slidenum">
              <a:rPr lang="en-US" smtClean="0"/>
              <a:pPr/>
              <a:t>52</a:t>
            </a:fld>
            <a:endParaRPr lang="en-US" dirty="0"/>
          </a:p>
        </p:txBody>
      </p:sp>
    </p:spTree>
    <p:extLst>
      <p:ext uri="{BB962C8B-B14F-4D97-AF65-F5344CB8AC3E}">
        <p14:creationId xmlns:p14="http://schemas.microsoft.com/office/powerpoint/2010/main" val="90771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636853-C520-422C-BC07-F080DAC71BC1}" type="datetime1">
              <a:rPr lang="vi-VN" smtClean="0"/>
              <a:t>15/07/2020</a:t>
            </a:fld>
            <a:endParaRPr lang="en-US" dirty="0"/>
          </a:p>
        </p:txBody>
      </p:sp>
      <p:sp>
        <p:nvSpPr>
          <p:cNvPr id="3" name="Footer Placeholder 2"/>
          <p:cNvSpPr>
            <a:spLocks noGrp="1"/>
          </p:cNvSpPr>
          <p:nvPr>
            <p:ph type="ftr" sz="quarter" idx="3"/>
          </p:nvPr>
        </p:nvSpPr>
        <p:spPr>
          <a:xfrm>
            <a:off x="3867216" y="6597650"/>
            <a:ext cx="5149784" cy="266699"/>
          </a:xfrm>
        </p:spPr>
        <p:txBody>
          <a:bodyPr/>
          <a:lstStyle/>
          <a:p>
            <a:r>
              <a:rPr lang="en-US" smtClean="0"/>
              <a:t>Signal Processing and Radio Communications Lab</a:t>
            </a:r>
            <a:endParaRPr lang="en-US" dirty="0"/>
          </a:p>
        </p:txBody>
      </p:sp>
      <p:graphicFrame>
        <p:nvGraphicFramePr>
          <p:cNvPr id="9" name="Chart 8"/>
          <p:cNvGraphicFramePr/>
          <p:nvPr>
            <p:extLst>
              <p:ext uri="{D42A27DB-BD31-4B8C-83A1-F6EECF244321}">
                <p14:modId xmlns:p14="http://schemas.microsoft.com/office/powerpoint/2010/main" val="2279054526"/>
              </p:ext>
            </p:extLst>
          </p:nvPr>
        </p:nvGraphicFramePr>
        <p:xfrm>
          <a:off x="6516676" y="773808"/>
          <a:ext cx="5486400" cy="3200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007541726"/>
              </p:ext>
            </p:extLst>
          </p:nvPr>
        </p:nvGraphicFramePr>
        <p:xfrm>
          <a:off x="684563" y="1093848"/>
          <a:ext cx="5757545" cy="2560320"/>
        </p:xfrm>
        <a:graphic>
          <a:graphicData uri="http://schemas.openxmlformats.org/drawingml/2006/table">
            <a:tbl>
              <a:tblPr firstRow="1" firstCol="1" bandRow="1">
                <a:tableStyleId>{5940675A-B579-460E-94D1-54222C63F5DA}</a:tableStyleId>
              </a:tblPr>
              <a:tblGrid>
                <a:gridCol w="1179297">
                  <a:extLst>
                    <a:ext uri="{9D8B030D-6E8A-4147-A177-3AD203B41FA5}">
                      <a16:colId xmlns:a16="http://schemas.microsoft.com/office/drawing/2014/main" val="2423408422"/>
                    </a:ext>
                  </a:extLst>
                </a:gridCol>
                <a:gridCol w="1179857">
                  <a:extLst>
                    <a:ext uri="{9D8B030D-6E8A-4147-A177-3AD203B41FA5}">
                      <a16:colId xmlns:a16="http://schemas.microsoft.com/office/drawing/2014/main" val="2862643868"/>
                    </a:ext>
                  </a:extLst>
                </a:gridCol>
                <a:gridCol w="1179857">
                  <a:extLst>
                    <a:ext uri="{9D8B030D-6E8A-4147-A177-3AD203B41FA5}">
                      <a16:colId xmlns:a16="http://schemas.microsoft.com/office/drawing/2014/main" val="1428883986"/>
                    </a:ext>
                  </a:extLst>
                </a:gridCol>
                <a:gridCol w="1109267">
                  <a:extLst>
                    <a:ext uri="{9D8B030D-6E8A-4147-A177-3AD203B41FA5}">
                      <a16:colId xmlns:a16="http://schemas.microsoft.com/office/drawing/2014/main" val="1772052882"/>
                    </a:ext>
                  </a:extLst>
                </a:gridCol>
                <a:gridCol w="1109267">
                  <a:extLst>
                    <a:ext uri="{9D8B030D-6E8A-4147-A177-3AD203B41FA5}">
                      <a16:colId xmlns:a16="http://schemas.microsoft.com/office/drawing/2014/main" val="2522401790"/>
                    </a:ext>
                  </a:extLst>
                </a:gridCol>
              </a:tblGrid>
              <a:tr h="181610">
                <a:tc rowSpan="2">
                  <a:txBody>
                    <a:bodyPr/>
                    <a:lstStyle/>
                    <a:p>
                      <a:pPr algn="just">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 </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gridSpan="2">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Máy bơm</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hMerge="1">
                  <a:txBody>
                    <a:bodyPr/>
                    <a:lstStyle/>
                    <a:p>
                      <a:endParaRPr lang="en-US"/>
                    </a:p>
                  </a:txBody>
                  <a:tcPr/>
                </a:tc>
                <a:tc gridSpan="2">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Thanh ray trượt</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596118090"/>
                  </a:ext>
                </a:extLst>
              </a:tr>
              <a:tr h="181610">
                <a:tc vMerge="1">
                  <a:txBody>
                    <a:bodyPr/>
                    <a:lstStyle/>
                    <a:p>
                      <a:endParaRPr lang="en-US"/>
                    </a:p>
                  </a:txBody>
                  <a:tcPr/>
                </a:tc>
                <a:tc>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F1</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AUC</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F1</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AUC</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444661547"/>
                  </a:ext>
                </a:extLst>
              </a:tr>
              <a:tr h="0">
                <a:tc>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AE</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0.7971</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0.796</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0.9544</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0.8994</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07653460"/>
                  </a:ext>
                </a:extLst>
              </a:tr>
              <a:tr h="0">
                <a:tc>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VAE</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0.8231</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0.7996</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0.9654</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0.9003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906524731"/>
                  </a:ext>
                </a:extLst>
              </a:tr>
              <a:tr h="0">
                <a:tc>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CAE</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0.8106</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0.8115</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0.9697</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0.9113</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970620156"/>
                  </a:ext>
                </a:extLst>
              </a:tr>
              <a:tr h="0">
                <a:tc>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CRAE</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0.8457</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0.8308</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0.9696</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0.935</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466940641"/>
                  </a:ext>
                </a:extLst>
              </a:tr>
              <a:tr h="0">
                <a:tc>
                  <a:txBody>
                    <a:bodyPr/>
                    <a:lstStyle/>
                    <a:p>
                      <a:pPr algn="ctr">
                        <a:lnSpc>
                          <a:spcPct val="120000"/>
                        </a:lnSpc>
                        <a:spcBef>
                          <a:spcPts val="600"/>
                        </a:spcBef>
                        <a:spcAft>
                          <a:spcPts val="0"/>
                        </a:spcAft>
                      </a:pPr>
                      <a:r>
                        <a:rPr lang="en-US" sz="2000" b="1" kern="100">
                          <a:effectLst/>
                          <a:latin typeface="Calibri" panose="020F0502020204030204" pitchFamily="34" charset="0"/>
                          <a:cs typeface="Calibri" panose="020F0502020204030204" pitchFamily="34" charset="0"/>
                        </a:rPr>
                        <a:t>BS</a:t>
                      </a: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 </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0.6715</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 </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20000"/>
                        </a:lnSpc>
                        <a:spcBef>
                          <a:spcPts val="600"/>
                        </a:spcBef>
                        <a:spcAft>
                          <a:spcPts val="0"/>
                        </a:spcAft>
                      </a:pPr>
                      <a:r>
                        <a:rPr lang="en-US" sz="2000" kern="100">
                          <a:effectLst/>
                          <a:latin typeface="Calibri" panose="020F0502020204030204" pitchFamily="34" charset="0"/>
                          <a:cs typeface="Calibri" panose="020F0502020204030204" pitchFamily="34" charset="0"/>
                        </a:rPr>
                        <a:t>0.7897</a:t>
                      </a:r>
                      <a:endParaRPr lang="en-US"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71359453"/>
                  </a:ext>
                </a:extLst>
              </a:tr>
            </a:tbl>
          </a:graphicData>
        </a:graphic>
      </p:graphicFrame>
      <p:sp>
        <p:nvSpPr>
          <p:cNvPr id="5" name="Slide Number Placeholder 4"/>
          <p:cNvSpPr>
            <a:spLocks noGrp="1"/>
          </p:cNvSpPr>
          <p:nvPr>
            <p:ph type="sldNum" sz="quarter" idx="4"/>
          </p:nvPr>
        </p:nvSpPr>
        <p:spPr/>
        <p:txBody>
          <a:bodyPr/>
          <a:lstStyle/>
          <a:p>
            <a:fld id="{401CF334-2D5C-4859-84A6-CA7E6E43FAEB}" type="slidenum">
              <a:rPr lang="en-US" smtClean="0"/>
              <a:pPr/>
              <a:t>53</a:t>
            </a:fld>
            <a:endParaRPr lang="en-US" dirty="0"/>
          </a:p>
        </p:txBody>
      </p:sp>
    </p:spTree>
    <p:extLst>
      <p:ext uri="{BB962C8B-B14F-4D97-AF65-F5344CB8AC3E}">
        <p14:creationId xmlns:p14="http://schemas.microsoft.com/office/powerpoint/2010/main" val="169181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BE5C0E2E-B119-40BF-A12E-C72BDC8E841B}"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1" y="382880"/>
            <a:ext cx="7330936"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Một số nghiên cứu liên quan</a:t>
            </a:r>
            <a:endParaRPr lang="en-US" sz="3200" b="1" dirty="0" err="1" smtClean="0">
              <a:latin typeface="Calibri" panose="020F0502020204030204" pitchFamily="34" charset="0"/>
              <a:cs typeface="Calibri" panose="020F0502020204030204" pitchFamily="34" charset="0"/>
            </a:endParaRPr>
          </a:p>
        </p:txBody>
      </p:sp>
      <p:sp>
        <p:nvSpPr>
          <p:cNvPr id="46" name="Rectangle 45"/>
          <p:cNvSpPr/>
          <p:nvPr/>
        </p:nvSpPr>
        <p:spPr>
          <a:xfrm>
            <a:off x="423840" y="4814749"/>
            <a:ext cx="11657905" cy="1754326"/>
          </a:xfrm>
          <a:prstGeom prst="rect">
            <a:avLst/>
          </a:prstGeom>
        </p:spPr>
        <p:txBody>
          <a:bodyPr wrap="square">
            <a:spAutoFit/>
          </a:bodyPr>
          <a:lstStyle/>
          <a:p>
            <a:pPr algn="just"/>
            <a:r>
              <a:rPr lang="en-US" sz="1200">
                <a:latin typeface="Calibri" panose="020F0502020204030204" pitchFamily="34" charset="0"/>
                <a:ea typeface="Calibri" panose="020F0502020204030204" pitchFamily="34" charset="0"/>
                <a:cs typeface="Calibri" panose="020F0502020204030204" pitchFamily="34" charset="0"/>
              </a:rPr>
              <a:t>[1] Jinwon An and Sungzoon Cho, "Variational Autoencoder based Anomaly Detection using Reconstruction Probability,“ in </a:t>
            </a:r>
            <a:r>
              <a:rPr lang="en-US" sz="1200" i="1">
                <a:latin typeface="Calibri" panose="020F0502020204030204" pitchFamily="34" charset="0"/>
                <a:ea typeface="Calibri" panose="020F0502020204030204" pitchFamily="34" charset="0"/>
                <a:cs typeface="Calibri" panose="020F0502020204030204" pitchFamily="34" charset="0"/>
              </a:rPr>
              <a:t>2015-2 Special Lecture on IE, December 2015</a:t>
            </a:r>
          </a:p>
          <a:p>
            <a:pPr algn="just"/>
            <a:r>
              <a:rPr lang="en-US" sz="1200">
                <a:latin typeface="Calibri" panose="020F0502020204030204" pitchFamily="34" charset="0"/>
                <a:ea typeface="Calibri" panose="020F0502020204030204" pitchFamily="34" charset="0"/>
                <a:cs typeface="Calibri" panose="020F0502020204030204" pitchFamily="34" charset="0"/>
              </a:rPr>
              <a:t>[2] T. Hayashi, T. Komatsu, R. Kondo, T. Toda and K. Takeda, "Anomalous Sound Event Detection Based on WaveNet," in </a:t>
            </a:r>
            <a:r>
              <a:rPr lang="en-US" sz="1200" i="1">
                <a:latin typeface="Calibri" panose="020F0502020204030204" pitchFamily="34" charset="0"/>
                <a:ea typeface="Calibri" panose="020F0502020204030204" pitchFamily="34" charset="0"/>
                <a:cs typeface="Calibri" panose="020F0502020204030204" pitchFamily="34" charset="0"/>
              </a:rPr>
              <a:t>2018 26th European Signal Processing Conference</a:t>
            </a:r>
            <a:r>
              <a:rPr lang="en-US" sz="1200">
                <a:latin typeface="Calibri" panose="020F0502020204030204" pitchFamily="34" charset="0"/>
                <a:ea typeface="Calibri" panose="020F0502020204030204" pitchFamily="34" charset="0"/>
                <a:cs typeface="Calibri" panose="020F0502020204030204" pitchFamily="34" charset="0"/>
              </a:rPr>
              <a:t>, Rome, Italy, September 2018</a:t>
            </a:r>
          </a:p>
          <a:p>
            <a:pPr algn="just"/>
            <a:r>
              <a:rPr lang="en-US" sz="1200">
                <a:latin typeface="Calibri" panose="020F0502020204030204" pitchFamily="34" charset="0"/>
                <a:cs typeface="Calibri" panose="020F0502020204030204" pitchFamily="34" charset="0"/>
              </a:rPr>
              <a:t>[3] Y. Koizumi, S. Saito, H. Uematsum, Y. Kawachi and N. Harada, "Unsupervised Detection of Anomalous Sound Based on Deep Learning and the Neyman–Pearson Lemma," IEEE/ACM Transactions on Audio, Speech, and Language Processing, vol. 27, no. 1, pp. 212-224, January 2019</a:t>
            </a:r>
            <a:endParaRPr lang="en-US" sz="1200">
              <a:latin typeface="Calibri" panose="020F0502020204030204" pitchFamily="34" charset="0"/>
              <a:ea typeface="Calibri" panose="020F0502020204030204" pitchFamily="34" charset="0"/>
              <a:cs typeface="Calibri" panose="020F0502020204030204" pitchFamily="34" charset="0"/>
            </a:endParaRPr>
          </a:p>
          <a:p>
            <a:pPr algn="just"/>
            <a:r>
              <a:rPr lang="en-US" sz="1200">
                <a:latin typeface="Calibri" panose="020F0502020204030204" pitchFamily="34" charset="0"/>
                <a:ea typeface="Calibri" panose="020F0502020204030204" pitchFamily="34" charset="0"/>
                <a:cs typeface="Calibri" panose="020F0502020204030204" pitchFamily="34" charset="0"/>
              </a:rPr>
              <a:t>[4] K. Suefusa, T. Nishida, H. Purohit, R. Tanabe, T. Endo and Y. Kawaguchi, "Anomalous Sound Detection Based on Interpolation Deep Neural Network," in </a:t>
            </a:r>
            <a:r>
              <a:rPr lang="en-US" sz="1200" i="1">
                <a:latin typeface="Calibri" panose="020F0502020204030204" pitchFamily="34" charset="0"/>
                <a:ea typeface="Calibri" panose="020F0502020204030204" pitchFamily="34" charset="0"/>
                <a:cs typeface="Calibri" panose="020F0502020204030204" pitchFamily="34" charset="0"/>
              </a:rPr>
              <a:t>2020 IEEE International Conference on Acoustics, Speech and Signal Processing</a:t>
            </a:r>
            <a:r>
              <a:rPr lang="en-US" sz="1200">
                <a:latin typeface="Calibri" panose="020F0502020204030204" pitchFamily="34" charset="0"/>
                <a:ea typeface="Calibri" panose="020F0502020204030204" pitchFamily="34" charset="0"/>
                <a:cs typeface="Calibri" panose="020F0502020204030204" pitchFamily="34" charset="0"/>
              </a:rPr>
              <a:t>, Barcelona, Spain, May 2020 </a:t>
            </a:r>
          </a:p>
          <a:p>
            <a:pPr algn="just"/>
            <a:r>
              <a:rPr lang="en-US" sz="1200">
                <a:latin typeface="Calibri" panose="020F0502020204030204" pitchFamily="34" charset="0"/>
                <a:ea typeface="Calibri" panose="020F0502020204030204" pitchFamily="34" charset="0"/>
                <a:cs typeface="Calibri" panose="020F0502020204030204" pitchFamily="34" charset="0"/>
              </a:rPr>
              <a:t>[5] R. Müller, F. Ritz, S. Illium and C. Linnhoff-Popien, "Acoustic Anomaly Detection for Machine Sounds based on Image Transfer Learning," in arXiv:2006.03429 [eess.AS], June 2020 </a:t>
            </a:r>
          </a:p>
          <a:p>
            <a:pPr algn="just"/>
            <a:r>
              <a:rPr lang="en-US" sz="1200">
                <a:latin typeface="Calibri" panose="020F0502020204030204" pitchFamily="34" charset="0"/>
                <a:ea typeface="Calibri" panose="020F0502020204030204" pitchFamily="34" charset="0"/>
                <a:cs typeface="Calibri" panose="020F0502020204030204" pitchFamily="34" charset="0"/>
              </a:rPr>
              <a:t>[6] S. R. Bukka, A. R. Magee and R. K. Jaiman, "Deep Convolutional Recurrent Autoencoders for Flow Field Prediction," </a:t>
            </a:r>
            <a:r>
              <a:rPr lang="en-US" sz="1200" i="1">
                <a:latin typeface="Calibri" panose="020F0502020204030204" pitchFamily="34" charset="0"/>
                <a:ea typeface="Calibri" panose="020F0502020204030204" pitchFamily="34" charset="0"/>
                <a:cs typeface="Calibri" panose="020F0502020204030204" pitchFamily="34" charset="0"/>
              </a:rPr>
              <a:t>arXiv:2003.12147 [physics.flu-dyn], </a:t>
            </a:r>
            <a:r>
              <a:rPr lang="en-US" sz="1200">
                <a:latin typeface="Calibri" panose="020F0502020204030204" pitchFamily="34" charset="0"/>
                <a:ea typeface="Calibri" panose="020F0502020204030204" pitchFamily="34" charset="0"/>
                <a:cs typeface="Calibri" panose="020F0502020204030204" pitchFamily="34" charset="0"/>
              </a:rPr>
              <a:t>March 2020 </a:t>
            </a:r>
            <a:endParaRPr lang="en-US" sz="1200">
              <a:latin typeface="Calibri" panose="020F0502020204030204" pitchFamily="34" charset="0"/>
              <a:cs typeface="Calibri" panose="020F0502020204030204" pitchFamily="34" charset="0"/>
            </a:endParaRPr>
          </a:p>
        </p:txBody>
      </p:sp>
      <p:sp>
        <p:nvSpPr>
          <p:cNvPr id="6" name="Rectangle 5"/>
          <p:cNvSpPr/>
          <p:nvPr/>
        </p:nvSpPr>
        <p:spPr>
          <a:xfrm>
            <a:off x="2472779" y="922683"/>
            <a:ext cx="2676939" cy="423823"/>
          </a:xfrm>
          <a:prstGeom prst="rect">
            <a:avLst/>
          </a:prstGeom>
          <a:noFill/>
          <a:ln w="127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200" smtClean="0">
                <a:latin typeface="Calibri" panose="020F0502020204030204" pitchFamily="34" charset="0"/>
                <a:cs typeface="Calibri" panose="020F0502020204030204" pitchFamily="34" charset="0"/>
              </a:rPr>
              <a:t>Phát hiện bất thường</a:t>
            </a:r>
            <a:endParaRPr lang="en-US" sz="2200">
              <a:latin typeface="Calibri" panose="020F0502020204030204" pitchFamily="34" charset="0"/>
              <a:cs typeface="Calibri" panose="020F0502020204030204" pitchFamily="34" charset="0"/>
            </a:endParaRPr>
          </a:p>
        </p:txBody>
      </p:sp>
      <p:sp>
        <p:nvSpPr>
          <p:cNvPr id="12" name="Rectangle 11"/>
          <p:cNvSpPr/>
          <p:nvPr/>
        </p:nvSpPr>
        <p:spPr>
          <a:xfrm>
            <a:off x="469026" y="1596945"/>
            <a:ext cx="2676939" cy="1052583"/>
          </a:xfrm>
          <a:prstGeom prst="rect">
            <a:avLst/>
          </a:prstGeom>
          <a:noFill/>
          <a:ln w="127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200" smtClean="0">
                <a:latin typeface="Calibri" panose="020F0502020204030204" pitchFamily="34" charset="0"/>
                <a:cs typeface="Calibri" panose="020F0502020204030204" pitchFamily="34" charset="0"/>
              </a:rPr>
              <a:t>Phát hiện bất thường trên chữ số viết tay và xâm nhập mạng</a:t>
            </a:r>
            <a:endParaRPr lang="en-US" sz="2200">
              <a:latin typeface="Calibri" panose="020F0502020204030204" pitchFamily="34" charset="0"/>
              <a:cs typeface="Calibri" panose="020F0502020204030204" pitchFamily="34" charset="0"/>
            </a:endParaRPr>
          </a:p>
        </p:txBody>
      </p:sp>
      <p:sp>
        <p:nvSpPr>
          <p:cNvPr id="13" name="Rectangle 12"/>
          <p:cNvSpPr/>
          <p:nvPr/>
        </p:nvSpPr>
        <p:spPr>
          <a:xfrm>
            <a:off x="3912402" y="1596945"/>
            <a:ext cx="3784810" cy="515838"/>
          </a:xfrm>
          <a:prstGeom prst="rect">
            <a:avLst/>
          </a:prstGeom>
          <a:noFill/>
          <a:ln w="127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200" smtClean="0">
                <a:latin typeface="Calibri" panose="020F0502020204030204" pitchFamily="34" charset="0"/>
                <a:cs typeface="Calibri" panose="020F0502020204030204" pitchFamily="34" charset="0"/>
              </a:rPr>
              <a:t>Phát hiện âm thanh bất thường</a:t>
            </a:r>
            <a:endParaRPr lang="en-US" sz="2200">
              <a:latin typeface="Calibri" panose="020F0502020204030204" pitchFamily="34" charset="0"/>
              <a:cs typeface="Calibri" panose="020F0502020204030204" pitchFamily="34" charset="0"/>
            </a:endParaRPr>
          </a:p>
        </p:txBody>
      </p:sp>
      <p:sp>
        <p:nvSpPr>
          <p:cNvPr id="14" name="Rectangle 13"/>
          <p:cNvSpPr/>
          <p:nvPr/>
        </p:nvSpPr>
        <p:spPr>
          <a:xfrm>
            <a:off x="5252458" y="2320234"/>
            <a:ext cx="2155941" cy="710670"/>
          </a:xfrm>
          <a:prstGeom prst="rect">
            <a:avLst/>
          </a:prstGeom>
          <a:noFill/>
          <a:ln w="127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200">
                <a:latin typeface="Calibri" panose="020F0502020204030204" pitchFamily="34" charset="0"/>
                <a:cs typeface="Calibri" panose="020F0502020204030204" pitchFamily="34" charset="0"/>
              </a:rPr>
              <a:t>Âm thanh trong </a:t>
            </a:r>
            <a:r>
              <a:rPr lang="en-US" sz="2200" smtClean="0">
                <a:latin typeface="Calibri" panose="020F0502020204030204" pitchFamily="34" charset="0"/>
                <a:cs typeface="Calibri" panose="020F0502020204030204" pitchFamily="34" charset="0"/>
              </a:rPr>
              <a:t>nhà và </a:t>
            </a:r>
            <a:r>
              <a:rPr lang="en-US" sz="2200">
                <a:latin typeface="Calibri" panose="020F0502020204030204" pitchFamily="34" charset="0"/>
                <a:cs typeface="Calibri" panose="020F0502020204030204" pitchFamily="34" charset="0"/>
              </a:rPr>
              <a:t>ngoài trời</a:t>
            </a:r>
          </a:p>
        </p:txBody>
      </p:sp>
      <p:sp>
        <p:nvSpPr>
          <p:cNvPr id="15" name="Rectangle 14"/>
          <p:cNvSpPr/>
          <p:nvPr/>
        </p:nvSpPr>
        <p:spPr>
          <a:xfrm>
            <a:off x="3417993" y="2320234"/>
            <a:ext cx="1761308" cy="710670"/>
          </a:xfrm>
          <a:prstGeom prst="rect">
            <a:avLst/>
          </a:prstGeom>
          <a:noFill/>
          <a:ln w="127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200" smtClean="0">
                <a:latin typeface="Calibri" panose="020F0502020204030204" pitchFamily="34" charset="0"/>
                <a:cs typeface="Calibri" panose="020F0502020204030204" pitchFamily="34" charset="0"/>
              </a:rPr>
              <a:t>Âm thanh đường phố</a:t>
            </a:r>
            <a:endParaRPr lang="en-US" sz="2200">
              <a:latin typeface="Calibri" panose="020F0502020204030204" pitchFamily="34" charset="0"/>
              <a:cs typeface="Calibri" panose="020F0502020204030204" pitchFamily="34" charset="0"/>
            </a:endParaRPr>
          </a:p>
        </p:txBody>
      </p:sp>
      <p:sp>
        <p:nvSpPr>
          <p:cNvPr id="16" name="Rectangle 15"/>
          <p:cNvSpPr/>
          <p:nvPr/>
        </p:nvSpPr>
        <p:spPr>
          <a:xfrm>
            <a:off x="7482484" y="2320234"/>
            <a:ext cx="1761308" cy="728872"/>
          </a:xfrm>
          <a:prstGeom prst="rect">
            <a:avLst/>
          </a:prstGeom>
          <a:noFill/>
          <a:ln w="127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200" smtClean="0">
                <a:latin typeface="Calibri" panose="020F0502020204030204" pitchFamily="34" charset="0"/>
                <a:cs typeface="Calibri" panose="020F0502020204030204" pitchFamily="34" charset="0"/>
              </a:rPr>
              <a:t>Âm thanh máy móc</a:t>
            </a:r>
            <a:endParaRPr lang="en-US" sz="2200">
              <a:latin typeface="Calibri" panose="020F0502020204030204" pitchFamily="34" charset="0"/>
              <a:cs typeface="Calibri" panose="020F0502020204030204" pitchFamily="34" charset="0"/>
            </a:endParaRPr>
          </a:p>
        </p:txBody>
      </p:sp>
      <p:cxnSp>
        <p:nvCxnSpPr>
          <p:cNvPr id="9" name="Straight Arrow Connector 8"/>
          <p:cNvCxnSpPr>
            <a:stCxn id="6" idx="2"/>
            <a:endCxn id="12" idx="0"/>
          </p:cNvCxnSpPr>
          <p:nvPr/>
        </p:nvCxnSpPr>
        <p:spPr>
          <a:xfrm flipH="1">
            <a:off x="1807496" y="1346506"/>
            <a:ext cx="2003753" cy="2504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2"/>
            <a:endCxn id="13" idx="0"/>
          </p:cNvCxnSpPr>
          <p:nvPr/>
        </p:nvCxnSpPr>
        <p:spPr>
          <a:xfrm>
            <a:off x="3811249" y="1346506"/>
            <a:ext cx="1993558" cy="2504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2"/>
            <a:endCxn id="16" idx="0"/>
          </p:cNvCxnSpPr>
          <p:nvPr/>
        </p:nvCxnSpPr>
        <p:spPr>
          <a:xfrm>
            <a:off x="5804807" y="2112783"/>
            <a:ext cx="2558331" cy="2074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3" idx="2"/>
            <a:endCxn id="14" idx="0"/>
          </p:cNvCxnSpPr>
          <p:nvPr/>
        </p:nvCxnSpPr>
        <p:spPr>
          <a:xfrm>
            <a:off x="5804807" y="2112783"/>
            <a:ext cx="525622" cy="2074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3" idx="2"/>
            <a:endCxn id="15" idx="0"/>
          </p:cNvCxnSpPr>
          <p:nvPr/>
        </p:nvCxnSpPr>
        <p:spPr>
          <a:xfrm flipH="1">
            <a:off x="4298647" y="2112783"/>
            <a:ext cx="1506160" cy="2074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1247915" y="3223808"/>
            <a:ext cx="1119159" cy="367432"/>
          </a:xfrm>
          <a:prstGeom prst="rect">
            <a:avLst/>
          </a:prstGeom>
          <a:noFill/>
          <a:ln w="12700">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200" smtClean="0">
                <a:latin typeface="Calibri" panose="020F0502020204030204" pitchFamily="34" charset="0"/>
                <a:cs typeface="Calibri" panose="020F0502020204030204" pitchFamily="34" charset="0"/>
              </a:rPr>
              <a:t>AE, VAE</a:t>
            </a:r>
            <a:endParaRPr lang="en-US" sz="2200">
              <a:latin typeface="Calibri" panose="020F0502020204030204" pitchFamily="34" charset="0"/>
              <a:cs typeface="Calibri" panose="020F0502020204030204" pitchFamily="34" charset="0"/>
            </a:endParaRPr>
          </a:p>
        </p:txBody>
      </p:sp>
      <p:cxnSp>
        <p:nvCxnSpPr>
          <p:cNvPr id="42" name="Straight Arrow Connector 41"/>
          <p:cNvCxnSpPr>
            <a:stCxn id="12" idx="2"/>
            <a:endCxn id="37" idx="0"/>
          </p:cNvCxnSpPr>
          <p:nvPr/>
        </p:nvCxnSpPr>
        <p:spPr>
          <a:xfrm flipH="1">
            <a:off x="1807495" y="2649528"/>
            <a:ext cx="1" cy="574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676950" y="3223808"/>
            <a:ext cx="1244860" cy="367432"/>
          </a:xfrm>
          <a:prstGeom prst="rect">
            <a:avLst/>
          </a:prstGeom>
          <a:noFill/>
          <a:ln w="12700">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200" smtClean="0">
                <a:latin typeface="Calibri" panose="020F0502020204030204" pitchFamily="34" charset="0"/>
                <a:cs typeface="Calibri" panose="020F0502020204030204" pitchFamily="34" charset="0"/>
              </a:rPr>
              <a:t>WaveNet</a:t>
            </a:r>
            <a:endParaRPr lang="en-US" sz="2200">
              <a:latin typeface="Calibri" panose="020F0502020204030204" pitchFamily="34" charset="0"/>
              <a:cs typeface="Calibri" panose="020F0502020204030204" pitchFamily="34" charset="0"/>
            </a:endParaRPr>
          </a:p>
        </p:txBody>
      </p:sp>
      <p:sp>
        <p:nvSpPr>
          <p:cNvPr id="48" name="Rectangle 47"/>
          <p:cNvSpPr/>
          <p:nvPr/>
        </p:nvSpPr>
        <p:spPr>
          <a:xfrm>
            <a:off x="5796722" y="3223808"/>
            <a:ext cx="1064839" cy="367432"/>
          </a:xfrm>
          <a:prstGeom prst="rect">
            <a:avLst/>
          </a:prstGeom>
          <a:noFill/>
          <a:ln w="12700">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200" smtClean="0">
                <a:latin typeface="Calibri" panose="020F0502020204030204" pitchFamily="34" charset="0"/>
                <a:cs typeface="Calibri" panose="020F0502020204030204" pitchFamily="34" charset="0"/>
              </a:rPr>
              <a:t>VAE</a:t>
            </a:r>
            <a:endParaRPr lang="en-US" sz="2200">
              <a:latin typeface="Calibri" panose="020F0502020204030204" pitchFamily="34" charset="0"/>
              <a:cs typeface="Calibri" panose="020F0502020204030204" pitchFamily="34" charset="0"/>
            </a:endParaRPr>
          </a:p>
        </p:txBody>
      </p:sp>
      <p:sp>
        <p:nvSpPr>
          <p:cNvPr id="49" name="Rectangle 48"/>
          <p:cNvSpPr/>
          <p:nvPr/>
        </p:nvSpPr>
        <p:spPr>
          <a:xfrm>
            <a:off x="7377046" y="3223808"/>
            <a:ext cx="1144153" cy="367432"/>
          </a:xfrm>
          <a:prstGeom prst="rect">
            <a:avLst/>
          </a:prstGeom>
          <a:noFill/>
          <a:ln w="12700">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200" smtClean="0">
                <a:latin typeface="Calibri" panose="020F0502020204030204" pitchFamily="34" charset="0"/>
                <a:cs typeface="Calibri" panose="020F0502020204030204" pitchFamily="34" charset="0"/>
              </a:rPr>
              <a:t>AE, VAE</a:t>
            </a:r>
            <a:endParaRPr lang="en-US" sz="2200">
              <a:latin typeface="Calibri" panose="020F0502020204030204" pitchFamily="34" charset="0"/>
              <a:cs typeface="Calibri" panose="020F0502020204030204" pitchFamily="34" charset="0"/>
            </a:endParaRPr>
          </a:p>
        </p:txBody>
      </p:sp>
      <p:sp>
        <p:nvSpPr>
          <p:cNvPr id="50" name="Rectangle 49"/>
          <p:cNvSpPr/>
          <p:nvPr/>
        </p:nvSpPr>
        <p:spPr>
          <a:xfrm>
            <a:off x="8549448" y="3223808"/>
            <a:ext cx="698845" cy="367432"/>
          </a:xfrm>
          <a:prstGeom prst="rect">
            <a:avLst/>
          </a:prstGeom>
          <a:noFill/>
          <a:ln w="12700">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200" smtClean="0">
                <a:latin typeface="Calibri" panose="020F0502020204030204" pitchFamily="34" charset="0"/>
                <a:cs typeface="Calibri" panose="020F0502020204030204" pitchFamily="34" charset="0"/>
              </a:rPr>
              <a:t>CAE</a:t>
            </a:r>
            <a:endParaRPr lang="en-US" sz="2200">
              <a:latin typeface="Calibri" panose="020F0502020204030204" pitchFamily="34" charset="0"/>
              <a:cs typeface="Calibri" panose="020F0502020204030204" pitchFamily="34" charset="0"/>
            </a:endParaRPr>
          </a:p>
        </p:txBody>
      </p:sp>
      <p:cxnSp>
        <p:nvCxnSpPr>
          <p:cNvPr id="51" name="Straight Arrow Connector 50"/>
          <p:cNvCxnSpPr>
            <a:stCxn id="15" idx="2"/>
            <a:endCxn id="47" idx="0"/>
          </p:cNvCxnSpPr>
          <p:nvPr/>
        </p:nvCxnSpPr>
        <p:spPr>
          <a:xfrm>
            <a:off x="4298647" y="3030904"/>
            <a:ext cx="733" cy="192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4" idx="2"/>
            <a:endCxn id="48" idx="0"/>
          </p:cNvCxnSpPr>
          <p:nvPr/>
        </p:nvCxnSpPr>
        <p:spPr>
          <a:xfrm flipH="1">
            <a:off x="6329142" y="3030904"/>
            <a:ext cx="1287" cy="192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6" idx="2"/>
            <a:endCxn id="49" idx="0"/>
          </p:cNvCxnSpPr>
          <p:nvPr/>
        </p:nvCxnSpPr>
        <p:spPr>
          <a:xfrm flipH="1">
            <a:off x="7949123" y="3049106"/>
            <a:ext cx="414015" cy="1747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6" idx="2"/>
            <a:endCxn id="50" idx="0"/>
          </p:cNvCxnSpPr>
          <p:nvPr/>
        </p:nvCxnSpPr>
        <p:spPr>
          <a:xfrm>
            <a:off x="8363138" y="3049106"/>
            <a:ext cx="535733" cy="1747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1553029" y="3539388"/>
            <a:ext cx="553033" cy="430887"/>
          </a:xfrm>
          <a:prstGeom prst="rect">
            <a:avLst/>
          </a:prstGeom>
          <a:noFill/>
          <a:ln>
            <a:noFill/>
          </a:ln>
        </p:spPr>
        <p:txBody>
          <a:bodyPr wrap="square" rtlCol="0">
            <a:spAutoFit/>
          </a:bodyPr>
          <a:lstStyle/>
          <a:p>
            <a:r>
              <a:rPr lang="en-US" sz="2200" smtClean="0">
                <a:latin typeface="Calibri" panose="020F0502020204030204" pitchFamily="34" charset="0"/>
                <a:cs typeface="Calibri" panose="020F0502020204030204" pitchFamily="34" charset="0"/>
              </a:rPr>
              <a:t>[1]</a:t>
            </a:r>
            <a:endParaRPr lang="en-US" sz="2200" dirty="0" err="1" smtClean="0">
              <a:latin typeface="Calibri" panose="020F0502020204030204" pitchFamily="34" charset="0"/>
              <a:cs typeface="Calibri" panose="020F0502020204030204" pitchFamily="34" charset="0"/>
            </a:endParaRPr>
          </a:p>
        </p:txBody>
      </p:sp>
      <p:sp>
        <p:nvSpPr>
          <p:cNvPr id="65" name="TextBox 64"/>
          <p:cNvSpPr txBox="1"/>
          <p:nvPr/>
        </p:nvSpPr>
        <p:spPr>
          <a:xfrm>
            <a:off x="4064254" y="3539722"/>
            <a:ext cx="553033" cy="430887"/>
          </a:xfrm>
          <a:prstGeom prst="rect">
            <a:avLst/>
          </a:prstGeom>
          <a:noFill/>
          <a:ln>
            <a:noFill/>
          </a:ln>
        </p:spPr>
        <p:txBody>
          <a:bodyPr wrap="square" rtlCol="0">
            <a:spAutoFit/>
          </a:bodyPr>
          <a:lstStyle/>
          <a:p>
            <a:r>
              <a:rPr lang="en-US" sz="2200" smtClean="0">
                <a:latin typeface="Calibri" panose="020F0502020204030204" pitchFamily="34" charset="0"/>
                <a:cs typeface="Calibri" panose="020F0502020204030204" pitchFamily="34" charset="0"/>
              </a:rPr>
              <a:t>[2]</a:t>
            </a:r>
            <a:endParaRPr lang="en-US" sz="2200" dirty="0" err="1" smtClean="0">
              <a:latin typeface="Calibri" panose="020F0502020204030204" pitchFamily="34" charset="0"/>
              <a:cs typeface="Calibri" panose="020F0502020204030204" pitchFamily="34" charset="0"/>
            </a:endParaRPr>
          </a:p>
        </p:txBody>
      </p:sp>
      <p:sp>
        <p:nvSpPr>
          <p:cNvPr id="66" name="TextBox 65"/>
          <p:cNvSpPr txBox="1"/>
          <p:nvPr/>
        </p:nvSpPr>
        <p:spPr>
          <a:xfrm>
            <a:off x="6095655" y="3539722"/>
            <a:ext cx="553033" cy="430887"/>
          </a:xfrm>
          <a:prstGeom prst="rect">
            <a:avLst/>
          </a:prstGeom>
          <a:noFill/>
          <a:ln>
            <a:noFill/>
          </a:ln>
        </p:spPr>
        <p:txBody>
          <a:bodyPr wrap="square" rtlCol="0">
            <a:spAutoFit/>
          </a:bodyPr>
          <a:lstStyle/>
          <a:p>
            <a:r>
              <a:rPr lang="en-US" sz="2200" smtClean="0">
                <a:latin typeface="Calibri" panose="020F0502020204030204" pitchFamily="34" charset="0"/>
                <a:cs typeface="Calibri" panose="020F0502020204030204" pitchFamily="34" charset="0"/>
              </a:rPr>
              <a:t>[3]</a:t>
            </a:r>
            <a:endParaRPr lang="en-US" sz="2200" dirty="0" err="1" smtClean="0">
              <a:latin typeface="Calibri" panose="020F0502020204030204" pitchFamily="34" charset="0"/>
              <a:cs typeface="Calibri" panose="020F0502020204030204" pitchFamily="34" charset="0"/>
            </a:endParaRPr>
          </a:p>
        </p:txBody>
      </p:sp>
      <p:sp>
        <p:nvSpPr>
          <p:cNvPr id="67" name="TextBox 66"/>
          <p:cNvSpPr txBox="1"/>
          <p:nvPr/>
        </p:nvSpPr>
        <p:spPr>
          <a:xfrm>
            <a:off x="7688321" y="3539388"/>
            <a:ext cx="559583" cy="430887"/>
          </a:xfrm>
          <a:prstGeom prst="rect">
            <a:avLst/>
          </a:prstGeom>
          <a:noFill/>
          <a:ln>
            <a:noFill/>
          </a:ln>
        </p:spPr>
        <p:txBody>
          <a:bodyPr wrap="square" rtlCol="0">
            <a:spAutoFit/>
          </a:bodyPr>
          <a:lstStyle/>
          <a:p>
            <a:r>
              <a:rPr lang="en-US" sz="2200" smtClean="0">
                <a:latin typeface="Calibri" panose="020F0502020204030204" pitchFamily="34" charset="0"/>
                <a:cs typeface="Calibri" panose="020F0502020204030204" pitchFamily="34" charset="0"/>
              </a:rPr>
              <a:t>[4]</a:t>
            </a:r>
            <a:endParaRPr lang="en-US" sz="2200" dirty="0" err="1" smtClean="0">
              <a:latin typeface="Calibri" panose="020F0502020204030204" pitchFamily="34" charset="0"/>
              <a:cs typeface="Calibri" panose="020F0502020204030204" pitchFamily="34" charset="0"/>
            </a:endParaRPr>
          </a:p>
        </p:txBody>
      </p:sp>
      <p:sp>
        <p:nvSpPr>
          <p:cNvPr id="68" name="TextBox 67"/>
          <p:cNvSpPr txBox="1"/>
          <p:nvPr/>
        </p:nvSpPr>
        <p:spPr>
          <a:xfrm>
            <a:off x="8671613" y="3542735"/>
            <a:ext cx="553033" cy="430887"/>
          </a:xfrm>
          <a:prstGeom prst="rect">
            <a:avLst/>
          </a:prstGeom>
          <a:noFill/>
          <a:ln>
            <a:noFill/>
          </a:ln>
        </p:spPr>
        <p:txBody>
          <a:bodyPr wrap="square" rtlCol="0">
            <a:spAutoFit/>
          </a:bodyPr>
          <a:lstStyle/>
          <a:p>
            <a:r>
              <a:rPr lang="en-US" sz="2200" smtClean="0">
                <a:latin typeface="Calibri" panose="020F0502020204030204" pitchFamily="34" charset="0"/>
                <a:cs typeface="Calibri" panose="020F0502020204030204" pitchFamily="34" charset="0"/>
              </a:rPr>
              <a:t>[5]</a:t>
            </a:r>
            <a:endParaRPr lang="en-US" sz="2200" dirty="0" err="1" smtClean="0">
              <a:latin typeface="Calibri" panose="020F0502020204030204" pitchFamily="34" charset="0"/>
              <a:cs typeface="Calibri" panose="020F0502020204030204" pitchFamily="34" charset="0"/>
            </a:endParaRPr>
          </a:p>
        </p:txBody>
      </p:sp>
      <p:sp>
        <p:nvSpPr>
          <p:cNvPr id="70" name="Rectangle 69"/>
          <p:cNvSpPr/>
          <p:nvPr/>
        </p:nvSpPr>
        <p:spPr>
          <a:xfrm>
            <a:off x="8300985" y="926209"/>
            <a:ext cx="3813510" cy="702654"/>
          </a:xfrm>
          <a:prstGeom prst="rect">
            <a:avLst/>
          </a:prstGeom>
          <a:noFill/>
          <a:ln w="127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200" smtClean="0">
                <a:latin typeface="Calibri" panose="020F0502020204030204" pitchFamily="34" charset="0"/>
                <a:cs typeface="Calibri" panose="020F0502020204030204" pitchFamily="34" charset="0"/>
              </a:rPr>
              <a:t>Dự </a:t>
            </a:r>
            <a:r>
              <a:rPr lang="en-US" sz="2200">
                <a:latin typeface="Calibri" panose="020F0502020204030204" pitchFamily="34" charset="0"/>
                <a:cs typeface="Calibri" panose="020F0502020204030204" pitchFamily="34" charset="0"/>
              </a:rPr>
              <a:t>đoán trường dòng chảy chất lỏng (Flow Field Prediction)</a:t>
            </a:r>
          </a:p>
        </p:txBody>
      </p:sp>
      <p:sp>
        <p:nvSpPr>
          <p:cNvPr id="71" name="Rectangle 70"/>
          <p:cNvSpPr/>
          <p:nvPr/>
        </p:nvSpPr>
        <p:spPr>
          <a:xfrm>
            <a:off x="9780572" y="3223808"/>
            <a:ext cx="854335" cy="367432"/>
          </a:xfrm>
          <a:prstGeom prst="rect">
            <a:avLst/>
          </a:prstGeom>
          <a:noFill/>
          <a:ln w="12700">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200" smtClean="0">
                <a:latin typeface="Calibri" panose="020F0502020204030204" pitchFamily="34" charset="0"/>
                <a:cs typeface="Calibri" panose="020F0502020204030204" pitchFamily="34" charset="0"/>
              </a:rPr>
              <a:t>CRAE</a:t>
            </a:r>
            <a:endParaRPr lang="en-US" sz="2200">
              <a:latin typeface="Calibri" panose="020F0502020204030204" pitchFamily="34" charset="0"/>
              <a:cs typeface="Calibri" panose="020F0502020204030204" pitchFamily="34" charset="0"/>
            </a:endParaRPr>
          </a:p>
        </p:txBody>
      </p:sp>
      <p:cxnSp>
        <p:nvCxnSpPr>
          <p:cNvPr id="72" name="Straight Arrow Connector 71"/>
          <p:cNvCxnSpPr>
            <a:stCxn id="70" idx="2"/>
            <a:endCxn id="71" idx="0"/>
          </p:cNvCxnSpPr>
          <p:nvPr/>
        </p:nvCxnSpPr>
        <p:spPr>
          <a:xfrm>
            <a:off x="10207740" y="1628863"/>
            <a:ext cx="0" cy="15949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971906" y="3539388"/>
            <a:ext cx="553033" cy="430887"/>
          </a:xfrm>
          <a:prstGeom prst="rect">
            <a:avLst/>
          </a:prstGeom>
          <a:noFill/>
          <a:ln>
            <a:noFill/>
          </a:ln>
        </p:spPr>
        <p:txBody>
          <a:bodyPr wrap="square" rtlCol="0">
            <a:spAutoFit/>
          </a:bodyPr>
          <a:lstStyle/>
          <a:p>
            <a:r>
              <a:rPr lang="en-US" sz="2200" smtClean="0">
                <a:latin typeface="Calibri" panose="020F0502020204030204" pitchFamily="34" charset="0"/>
                <a:cs typeface="Calibri" panose="020F0502020204030204" pitchFamily="34" charset="0"/>
              </a:rPr>
              <a:t>[6]</a:t>
            </a:r>
            <a:endParaRPr lang="en-US" sz="2200" dirty="0" err="1" smtClean="0">
              <a:latin typeface="Calibri" panose="020F0502020204030204" pitchFamily="34" charset="0"/>
              <a:cs typeface="Calibri" panose="020F0502020204030204" pitchFamily="34" charset="0"/>
            </a:endParaRPr>
          </a:p>
        </p:txBody>
      </p:sp>
      <p:sp>
        <p:nvSpPr>
          <p:cNvPr id="76" name="Rectangle 75"/>
          <p:cNvSpPr/>
          <p:nvPr/>
        </p:nvSpPr>
        <p:spPr>
          <a:xfrm>
            <a:off x="469026" y="4112036"/>
            <a:ext cx="3924979" cy="616133"/>
          </a:xfrm>
          <a:prstGeom prst="rect">
            <a:avLst/>
          </a:prstGeom>
          <a:noFill/>
          <a:ln w="12700">
            <a:noFill/>
          </a:ln>
        </p:spPr>
        <p:style>
          <a:lnRef idx="1">
            <a:schemeClr val="accent3"/>
          </a:lnRef>
          <a:fillRef idx="2">
            <a:schemeClr val="accent3"/>
          </a:fillRef>
          <a:effectRef idx="1">
            <a:schemeClr val="accent3"/>
          </a:effectRef>
          <a:fontRef idx="minor">
            <a:schemeClr val="dk1"/>
          </a:fontRef>
        </p:style>
        <p:txBody>
          <a:bodyPr rtlCol="0" anchor="ctr"/>
          <a:lstStyle/>
          <a:p>
            <a:pPr marL="285750" indent="-285750">
              <a:buFont typeface="Arial" panose="020B0604020202020204" pitchFamily="34" charset="0"/>
              <a:buChar char="•"/>
            </a:pPr>
            <a:r>
              <a:rPr lang="en-US" sz="2200" smtClean="0">
                <a:latin typeface="Calibri" panose="020F0502020204030204" pitchFamily="34" charset="0"/>
                <a:cs typeface="Calibri" panose="020F0502020204030204" pitchFamily="34" charset="0"/>
              </a:rPr>
              <a:t>AE: Autoencoder</a:t>
            </a:r>
          </a:p>
          <a:p>
            <a:pPr marL="285750" indent="-285750">
              <a:buFont typeface="Arial" panose="020B0604020202020204" pitchFamily="34" charset="0"/>
              <a:buChar char="•"/>
            </a:pPr>
            <a:r>
              <a:rPr lang="en-US" sz="2200">
                <a:latin typeface="Calibri" panose="020F0502020204030204" pitchFamily="34" charset="0"/>
                <a:cs typeface="Calibri" panose="020F0502020204030204" pitchFamily="34" charset="0"/>
              </a:rPr>
              <a:t>VAE: Variational </a:t>
            </a:r>
            <a:r>
              <a:rPr lang="en-US" sz="2200" smtClean="0">
                <a:latin typeface="Calibri" panose="020F0502020204030204" pitchFamily="34" charset="0"/>
                <a:cs typeface="Calibri" panose="020F0502020204030204" pitchFamily="34" charset="0"/>
              </a:rPr>
              <a:t>Autoencoder</a:t>
            </a:r>
            <a:endParaRPr lang="en-US" sz="2200">
              <a:latin typeface="Calibri" panose="020F0502020204030204" pitchFamily="34" charset="0"/>
              <a:cs typeface="Calibri" panose="020F0502020204030204" pitchFamily="34" charset="0"/>
            </a:endParaRPr>
          </a:p>
        </p:txBody>
      </p:sp>
      <p:sp>
        <p:nvSpPr>
          <p:cNvPr id="77" name="Rectangle 76"/>
          <p:cNvSpPr/>
          <p:nvPr/>
        </p:nvSpPr>
        <p:spPr>
          <a:xfrm>
            <a:off x="4340770" y="4041068"/>
            <a:ext cx="5548635" cy="769441"/>
          </a:xfrm>
          <a:prstGeom prst="rect">
            <a:avLst/>
          </a:prstGeom>
        </p:spPr>
        <p:txBody>
          <a:bodyPr wrap="none">
            <a:spAutoFit/>
          </a:bodyPr>
          <a:lstStyle/>
          <a:p>
            <a:pPr marL="285750" indent="-285750">
              <a:buFont typeface="Arial" panose="020B0604020202020204" pitchFamily="34" charset="0"/>
              <a:buChar char="•"/>
            </a:pPr>
            <a:r>
              <a:rPr lang="en-US" sz="2200" smtClean="0">
                <a:latin typeface="Calibri" panose="020F0502020204030204" pitchFamily="34" charset="0"/>
                <a:cs typeface="Calibri" panose="020F0502020204030204" pitchFamily="34" charset="0"/>
              </a:rPr>
              <a:t>CAE</a:t>
            </a:r>
            <a:r>
              <a:rPr lang="en-US" sz="2200">
                <a:latin typeface="Calibri" panose="020F0502020204030204" pitchFamily="34" charset="0"/>
                <a:cs typeface="Calibri" panose="020F0502020204030204" pitchFamily="34" charset="0"/>
              </a:rPr>
              <a:t>: Convolutional Autoencoder </a:t>
            </a:r>
            <a:endParaRPr lang="en-US" sz="220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200">
                <a:latin typeface="Calibri" panose="020F0502020204030204" pitchFamily="34" charset="0"/>
                <a:cs typeface="Calibri" panose="020F0502020204030204" pitchFamily="34" charset="0"/>
              </a:rPr>
              <a:t>CRAE: Convolutional Recurrent </a:t>
            </a:r>
            <a:r>
              <a:rPr lang="en-US" sz="2200" smtClean="0">
                <a:latin typeface="Calibri" panose="020F0502020204030204" pitchFamily="34" charset="0"/>
                <a:cs typeface="Calibri" panose="020F0502020204030204" pitchFamily="34" charset="0"/>
              </a:rPr>
              <a:t>Autoencoder</a:t>
            </a:r>
            <a:endParaRPr lang="en-US" sz="2200">
              <a:latin typeface="Calibri" panose="020F0502020204030204" pitchFamily="34" charset="0"/>
              <a:cs typeface="Calibri" panose="020F0502020204030204" pitchFamily="34" charset="0"/>
            </a:endParaRPr>
          </a:p>
        </p:txBody>
      </p:sp>
      <p:cxnSp>
        <p:nvCxnSpPr>
          <p:cNvPr id="79" name="Straight Arrow Connector 78"/>
          <p:cNvCxnSpPr>
            <a:stCxn id="16" idx="2"/>
          </p:cNvCxnSpPr>
          <p:nvPr/>
        </p:nvCxnSpPr>
        <p:spPr>
          <a:xfrm>
            <a:off x="8363138" y="3049106"/>
            <a:ext cx="1561011" cy="216471"/>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9415398" y="2829661"/>
            <a:ext cx="276452" cy="461665"/>
          </a:xfrm>
          <a:prstGeom prst="rect">
            <a:avLst/>
          </a:prstGeom>
          <a:noFill/>
          <a:ln>
            <a:noFill/>
          </a:ln>
        </p:spPr>
        <p:txBody>
          <a:bodyPr wrap="square" rtlCol="0">
            <a:spAutoFit/>
          </a:bodyPr>
          <a:lstStyle/>
          <a:p>
            <a:r>
              <a:rPr lang="en-US" sz="2400" smtClean="0">
                <a:solidFill>
                  <a:srgbClr val="FF0000"/>
                </a:solidFill>
                <a:latin typeface="Calibri" panose="020F0502020204030204" pitchFamily="34" charset="0"/>
                <a:cs typeface="Calibri" panose="020F0502020204030204" pitchFamily="34" charset="0"/>
              </a:rPr>
              <a:t>?</a:t>
            </a:r>
            <a:endParaRPr lang="en-US" sz="2400" dirty="0" err="1" smtClean="0">
              <a:solidFill>
                <a:srgbClr val="FF0000"/>
              </a:solidFill>
              <a:latin typeface="Calibri" panose="020F0502020204030204" pitchFamily="34" charset="0"/>
              <a:cs typeface="Calibri" panose="020F0502020204030204" pitchFamily="34" charset="0"/>
            </a:endParaRPr>
          </a:p>
        </p:txBody>
      </p:sp>
      <p:sp>
        <p:nvSpPr>
          <p:cNvPr id="81" name="Rectangle 80"/>
          <p:cNvSpPr/>
          <p:nvPr/>
        </p:nvSpPr>
        <p:spPr>
          <a:xfrm>
            <a:off x="7447577" y="2209821"/>
            <a:ext cx="3131524" cy="1809793"/>
          </a:xfrm>
          <a:prstGeom prst="rect">
            <a:avLst/>
          </a:prstGeom>
          <a:noFill/>
          <a:ln w="285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Slide Number Placeholder 4"/>
          <p:cNvSpPr>
            <a:spLocks noGrp="1"/>
          </p:cNvSpPr>
          <p:nvPr>
            <p:ph type="sldNum" sz="quarter" idx="4"/>
          </p:nvPr>
        </p:nvSpPr>
        <p:spPr/>
        <p:txBody>
          <a:bodyPr/>
          <a:lstStyle/>
          <a:p>
            <a:fld id="{401CF334-2D5C-4859-84A6-CA7E6E43FAEB}" type="slidenum">
              <a:rPr lang="en-US" smtClean="0"/>
              <a:pPr/>
              <a:t>6</a:t>
            </a:fld>
            <a:endParaRPr lang="en-US" dirty="0"/>
          </a:p>
        </p:txBody>
      </p:sp>
    </p:spTree>
    <p:extLst>
      <p:ext uri="{BB962C8B-B14F-4D97-AF65-F5344CB8AC3E}">
        <p14:creationId xmlns:p14="http://schemas.microsoft.com/office/powerpoint/2010/main" val="389212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stretch>
            <a:fillRect/>
          </a:stretch>
        </p:blipFill>
        <p:spPr>
          <a:xfrm>
            <a:off x="3211742" y="1457003"/>
            <a:ext cx="5768516" cy="5102547"/>
          </a:xfrm>
          <a:prstGeom prst="rect">
            <a:avLst/>
          </a:prstGeom>
        </p:spPr>
      </p:pic>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53EE853B-B8DC-4F5D-B538-6B3295FEA31C}"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6" name="Title 5">
            <a:extLst>
              <a:ext uri="{FF2B5EF4-FFF2-40B4-BE49-F238E27FC236}">
                <a16:creationId xmlns:a16="http://schemas.microsoft.com/office/drawing/2014/main" id="{CF427465-7641-43DC-A3EC-933DCEE4A111}"/>
              </a:ext>
            </a:extLst>
          </p:cNvPr>
          <p:cNvSpPr>
            <a:spLocks noGrp="1"/>
          </p:cNvSpPr>
          <p:nvPr>
            <p:ph type="title"/>
          </p:nvPr>
        </p:nvSpPr>
        <p:spPr>
          <a:xfrm>
            <a:off x="345171" y="185327"/>
            <a:ext cx="10693854" cy="754842"/>
          </a:xfrm>
        </p:spPr>
        <p:txBody>
          <a:bodyPr>
            <a:normAutofit/>
          </a:bodyPr>
          <a:lstStyle/>
          <a:p>
            <a:r>
              <a:rPr lang="en-US" sz="4400" smtClean="0">
                <a:latin typeface="Calibri" panose="020F0502020204030204" pitchFamily="34" charset="0"/>
                <a:cs typeface="Calibri" panose="020F0502020204030204" pitchFamily="34" charset="0"/>
              </a:rPr>
              <a:t>Mô hình hệ thống</a:t>
            </a:r>
            <a:endParaRPr lang="en-US" sz="4400" i="1" dirty="0">
              <a:latin typeface="Calibri" panose="020F0502020204030204" pitchFamily="34" charset="0"/>
              <a:cs typeface="Calibri" panose="020F0502020204030204" pitchFamily="34" charset="0"/>
            </a:endParaRPr>
          </a:p>
        </p:txBody>
      </p:sp>
      <p:sp>
        <p:nvSpPr>
          <p:cNvPr id="7" name="TextBox 6"/>
          <p:cNvSpPr txBox="1"/>
          <p:nvPr/>
        </p:nvSpPr>
        <p:spPr>
          <a:xfrm>
            <a:off x="345171" y="912510"/>
            <a:ext cx="9083034"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Tổng quan hệ thống phát hiện âm thanh bất thường</a:t>
            </a:r>
            <a:endParaRPr lang="en-US" sz="3200" b="1" dirty="0" err="1" smtClean="0">
              <a:latin typeface="Calibri" panose="020F0502020204030204" pitchFamily="34" charset="0"/>
              <a:cs typeface="Calibri" panose="020F0502020204030204" pitchFamily="34" charset="0"/>
            </a:endParaRPr>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cxnSp>
        <p:nvCxnSpPr>
          <p:cNvPr id="10" name="Straight Arrow Connector 9"/>
          <p:cNvCxnSpPr>
            <a:endCxn id="13" idx="3"/>
          </p:cNvCxnSpPr>
          <p:nvPr/>
        </p:nvCxnSpPr>
        <p:spPr>
          <a:xfrm flipH="1" flipV="1">
            <a:off x="2826389" y="2525355"/>
            <a:ext cx="3283899" cy="178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83227" y="2140634"/>
            <a:ext cx="1543162" cy="769441"/>
          </a:xfrm>
          <a:prstGeom prst="rect">
            <a:avLst/>
          </a:prstGeom>
          <a:noFill/>
          <a:ln>
            <a:noFill/>
          </a:ln>
        </p:spPr>
        <p:txBody>
          <a:bodyPr wrap="square" rtlCol="0">
            <a:spAutoFit/>
          </a:bodyPr>
          <a:lstStyle/>
          <a:p>
            <a:r>
              <a:rPr lang="en-US" sz="2200" smtClean="0">
                <a:latin typeface="Calibri" panose="020F0502020204030204" pitchFamily="34" charset="0"/>
                <a:cs typeface="Calibri" panose="020F0502020204030204" pitchFamily="34" charset="0"/>
              </a:rPr>
              <a:t>Dữ liệu âm thanh</a:t>
            </a:r>
            <a:endParaRPr lang="en-US" sz="2200" dirty="0" err="1" smtClean="0">
              <a:latin typeface="Calibri" panose="020F0502020204030204" pitchFamily="34" charset="0"/>
              <a:cs typeface="Calibri" panose="020F0502020204030204" pitchFamily="34" charset="0"/>
            </a:endParaRPr>
          </a:p>
        </p:txBody>
      </p:sp>
      <p:sp>
        <p:nvSpPr>
          <p:cNvPr id="16" name="TextBox 15"/>
          <p:cNvSpPr txBox="1"/>
          <p:nvPr/>
        </p:nvSpPr>
        <p:spPr>
          <a:xfrm>
            <a:off x="886280" y="2794185"/>
            <a:ext cx="1940108" cy="769441"/>
          </a:xfrm>
          <a:prstGeom prst="rect">
            <a:avLst/>
          </a:prstGeom>
          <a:noFill/>
          <a:ln>
            <a:noFill/>
          </a:ln>
        </p:spPr>
        <p:txBody>
          <a:bodyPr wrap="square" rtlCol="0">
            <a:spAutoFit/>
          </a:bodyPr>
          <a:lstStyle/>
          <a:p>
            <a:r>
              <a:rPr lang="en-US" sz="2200" smtClean="0">
                <a:latin typeface="Calibri" panose="020F0502020204030204" pitchFamily="34" charset="0"/>
                <a:cs typeface="Calibri" panose="020F0502020204030204" pitchFamily="34" charset="0"/>
              </a:rPr>
              <a:t>Đặc trưng Mel Filter Banks</a:t>
            </a:r>
            <a:endParaRPr lang="en-US" sz="2200" dirty="0" err="1" smtClean="0">
              <a:latin typeface="Calibri" panose="020F0502020204030204" pitchFamily="34" charset="0"/>
              <a:cs typeface="Calibri" panose="020F0502020204030204" pitchFamily="34" charset="0"/>
            </a:endParaRPr>
          </a:p>
        </p:txBody>
      </p:sp>
      <p:cxnSp>
        <p:nvCxnSpPr>
          <p:cNvPr id="17" name="Straight Arrow Connector 16"/>
          <p:cNvCxnSpPr>
            <a:endCxn id="16" idx="3"/>
          </p:cNvCxnSpPr>
          <p:nvPr/>
        </p:nvCxnSpPr>
        <p:spPr>
          <a:xfrm flipH="1" flipV="1">
            <a:off x="2826388" y="3178906"/>
            <a:ext cx="3283900" cy="24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09062" y="4128547"/>
            <a:ext cx="1717327" cy="769441"/>
          </a:xfrm>
          <a:prstGeom prst="rect">
            <a:avLst/>
          </a:prstGeom>
          <a:noFill/>
          <a:ln>
            <a:noFill/>
          </a:ln>
        </p:spPr>
        <p:txBody>
          <a:bodyPr wrap="square" rtlCol="0">
            <a:spAutoFit/>
          </a:bodyPr>
          <a:lstStyle/>
          <a:p>
            <a:r>
              <a:rPr lang="en-US" sz="2200" smtClean="0">
                <a:latin typeface="Calibri" panose="020F0502020204030204" pitchFamily="34" charset="0"/>
                <a:cs typeface="Calibri" panose="020F0502020204030204" pitchFamily="34" charset="0"/>
              </a:rPr>
              <a:t>Đặc trưng đã chuẩn hóa</a:t>
            </a:r>
            <a:endParaRPr lang="en-US" sz="2200" dirty="0" err="1" smtClean="0">
              <a:latin typeface="Calibri" panose="020F0502020204030204" pitchFamily="34" charset="0"/>
              <a:cs typeface="Calibri" panose="020F0502020204030204" pitchFamily="34" charset="0"/>
            </a:endParaRPr>
          </a:p>
        </p:txBody>
      </p:sp>
      <p:cxnSp>
        <p:nvCxnSpPr>
          <p:cNvPr id="25" name="Straight Arrow Connector 24"/>
          <p:cNvCxnSpPr>
            <a:endCxn id="21" idx="3"/>
          </p:cNvCxnSpPr>
          <p:nvPr/>
        </p:nvCxnSpPr>
        <p:spPr>
          <a:xfrm flipH="1" flipV="1">
            <a:off x="2826389" y="4513268"/>
            <a:ext cx="3283899" cy="47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086600" y="4482490"/>
            <a:ext cx="2277729" cy="69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364328" y="4176172"/>
            <a:ext cx="1927785" cy="769441"/>
          </a:xfrm>
          <a:prstGeom prst="rect">
            <a:avLst/>
          </a:prstGeom>
          <a:noFill/>
          <a:ln>
            <a:noFill/>
          </a:ln>
        </p:spPr>
        <p:txBody>
          <a:bodyPr wrap="square" rtlCol="0">
            <a:spAutoFit/>
          </a:bodyPr>
          <a:lstStyle/>
          <a:p>
            <a:r>
              <a:rPr lang="en-US" sz="2200" smtClean="0">
                <a:latin typeface="Calibri" panose="020F0502020204030204" pitchFamily="34" charset="0"/>
                <a:cs typeface="Calibri" panose="020F0502020204030204" pitchFamily="34" charset="0"/>
              </a:rPr>
              <a:t>Mạng neural đã huấn luyện</a:t>
            </a:r>
            <a:endParaRPr lang="en-US" sz="2200" dirty="0" err="1" smtClean="0">
              <a:latin typeface="Calibri" panose="020F0502020204030204" pitchFamily="34" charset="0"/>
              <a:cs typeface="Calibri" panose="020F0502020204030204" pitchFamily="34" charset="0"/>
            </a:endParaRPr>
          </a:p>
        </p:txBody>
      </p:sp>
      <p:sp>
        <p:nvSpPr>
          <p:cNvPr id="8" name="Slide Number Placeholder 7"/>
          <p:cNvSpPr>
            <a:spLocks noGrp="1"/>
          </p:cNvSpPr>
          <p:nvPr>
            <p:ph type="sldNum" sz="quarter" idx="4"/>
          </p:nvPr>
        </p:nvSpPr>
        <p:spPr/>
        <p:txBody>
          <a:bodyPr/>
          <a:lstStyle/>
          <a:p>
            <a:fld id="{401CF334-2D5C-4859-84A6-CA7E6E43FAEB}" type="slidenum">
              <a:rPr lang="en-US" smtClean="0"/>
              <a:pPr/>
              <a:t>7</a:t>
            </a:fld>
            <a:endParaRPr lang="en-US" dirty="0"/>
          </a:p>
        </p:txBody>
      </p:sp>
    </p:spTree>
    <p:extLst>
      <p:ext uri="{BB962C8B-B14F-4D97-AF65-F5344CB8AC3E}">
        <p14:creationId xmlns:p14="http://schemas.microsoft.com/office/powerpoint/2010/main" val="266655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953244" y="996683"/>
            <a:ext cx="10182350" cy="4082429"/>
          </a:xfrm>
          <a:prstGeom prst="rect">
            <a:avLst/>
          </a:prstGeom>
        </p:spPr>
      </p:pic>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1995230B-C96F-4B25-BA9A-5E5DE81931CC}"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1" y="382880"/>
            <a:ext cx="7330936"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Trích xuất đặc trưng</a:t>
            </a:r>
            <a:endParaRPr lang="en-US" sz="3200" b="1" dirty="0" err="1" smtClean="0">
              <a:latin typeface="Calibri" panose="020F0502020204030204" pitchFamily="34" charset="0"/>
              <a:cs typeface="Calibri" panose="020F0502020204030204" pitchFamily="34" charset="0"/>
            </a:endParaRPr>
          </a:p>
        </p:txBody>
      </p:sp>
      <p:sp>
        <p:nvSpPr>
          <p:cNvPr id="47" name="TextBox 46"/>
          <p:cNvSpPr txBox="1"/>
          <p:nvPr/>
        </p:nvSpPr>
        <p:spPr>
          <a:xfrm>
            <a:off x="3720216" y="5000096"/>
            <a:ext cx="5169784" cy="430887"/>
          </a:xfrm>
          <a:prstGeom prst="rect">
            <a:avLst/>
          </a:prstGeom>
          <a:noFill/>
          <a:ln>
            <a:noFill/>
          </a:ln>
        </p:spPr>
        <p:txBody>
          <a:bodyPr wrap="square" rtlCol="0">
            <a:spAutoFit/>
          </a:bodyPr>
          <a:lstStyle/>
          <a:p>
            <a:r>
              <a:rPr lang="vi-VN" sz="2200" b="1">
                <a:latin typeface="Calibri" panose="020F0502020204030204" pitchFamily="34" charset="0"/>
                <a:cs typeface="Calibri" panose="020F0502020204030204" pitchFamily="34" charset="0"/>
              </a:rPr>
              <a:t>Sơ đồ tổng quát khối trích xuất đặc trưng</a:t>
            </a:r>
            <a:endParaRPr lang="en-US" sz="2200" b="1" dirty="0" err="1" smtClean="0">
              <a:latin typeface="Calibri" panose="020F0502020204030204" pitchFamily="34" charset="0"/>
              <a:cs typeface="Calibri" panose="020F0502020204030204" pitchFamily="34" charset="0"/>
            </a:endParaRPr>
          </a:p>
        </p:txBody>
      </p:sp>
      <p:sp>
        <p:nvSpPr>
          <p:cNvPr id="8" name="TextBox 7"/>
          <p:cNvSpPr txBox="1"/>
          <p:nvPr/>
        </p:nvSpPr>
        <p:spPr>
          <a:xfrm>
            <a:off x="482677" y="6016463"/>
            <a:ext cx="4843988" cy="430887"/>
          </a:xfrm>
          <a:prstGeom prst="rect">
            <a:avLst/>
          </a:prstGeom>
          <a:noFill/>
          <a:ln>
            <a:noFill/>
          </a:ln>
        </p:spPr>
        <p:txBody>
          <a:bodyPr wrap="square" rtlCol="0">
            <a:spAutoFit/>
          </a:bodyPr>
          <a:lstStyle/>
          <a:p>
            <a:r>
              <a:rPr lang="en-US" sz="2200" b="1" smtClean="0">
                <a:latin typeface="Calibri" panose="020F0502020204030204" pitchFamily="34" charset="0"/>
                <a:cs typeface="Calibri" panose="020F0502020204030204" pitchFamily="34" charset="0"/>
              </a:rPr>
              <a:t>* STFT: Short-time Fourier Transform</a:t>
            </a:r>
            <a:endParaRPr lang="en-US" sz="2200" b="1" dirty="0" err="1" smtClean="0">
              <a:latin typeface="Calibri" panose="020F0502020204030204" pitchFamily="34" charset="0"/>
              <a:cs typeface="Calibri" panose="020F0502020204030204" pitchFamily="34" charset="0"/>
            </a:endParaRPr>
          </a:p>
        </p:txBody>
      </p:sp>
      <p:sp>
        <p:nvSpPr>
          <p:cNvPr id="6" name="Rectangle 5"/>
          <p:cNvSpPr/>
          <p:nvPr/>
        </p:nvSpPr>
        <p:spPr>
          <a:xfrm>
            <a:off x="3600858" y="2519470"/>
            <a:ext cx="300082" cy="369332"/>
          </a:xfrm>
          <a:prstGeom prst="rect">
            <a:avLst/>
          </a:prstGeom>
        </p:spPr>
        <p:txBody>
          <a:bodyPr wrap="none">
            <a:spAutoFit/>
          </a:bodyPr>
          <a:lstStyle/>
          <a:p>
            <a:r>
              <a:rPr lang="en-US" b="1">
                <a:latin typeface="Calibri" panose="020F0502020204030204" pitchFamily="34" charset="0"/>
                <a:cs typeface="Calibri" panose="020F0502020204030204" pitchFamily="34" charset="0"/>
              </a:rPr>
              <a:t>*</a:t>
            </a:r>
            <a:endParaRPr lang="en-US"/>
          </a:p>
        </p:txBody>
      </p:sp>
      <p:sp>
        <p:nvSpPr>
          <p:cNvPr id="5" name="Slide Number Placeholder 4"/>
          <p:cNvSpPr>
            <a:spLocks noGrp="1"/>
          </p:cNvSpPr>
          <p:nvPr>
            <p:ph type="sldNum" sz="quarter" idx="4"/>
          </p:nvPr>
        </p:nvSpPr>
        <p:spPr/>
        <p:txBody>
          <a:bodyPr/>
          <a:lstStyle/>
          <a:p>
            <a:fld id="{401CF334-2D5C-4859-84A6-CA7E6E43FAEB}" type="slidenum">
              <a:rPr lang="en-US" smtClean="0"/>
              <a:pPr/>
              <a:t>8</a:t>
            </a:fld>
            <a:endParaRPr lang="en-US" dirty="0"/>
          </a:p>
        </p:txBody>
      </p:sp>
    </p:spTree>
    <p:extLst>
      <p:ext uri="{BB962C8B-B14F-4D97-AF65-F5344CB8AC3E}">
        <p14:creationId xmlns:p14="http://schemas.microsoft.com/office/powerpoint/2010/main" val="340661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393D54-FAA9-4203-8719-230602450F1E}"/>
              </a:ext>
            </a:extLst>
          </p:cNvPr>
          <p:cNvSpPr>
            <a:spLocks noGrp="1"/>
          </p:cNvSpPr>
          <p:nvPr>
            <p:ph type="dt" sz="half" idx="10"/>
          </p:nvPr>
        </p:nvSpPr>
        <p:spPr/>
        <p:txBody>
          <a:bodyPr/>
          <a:lstStyle/>
          <a:p>
            <a:fld id="{F332A2A8-F37A-4AAE-B91F-833E20F83DD1}" type="datetime1">
              <a:rPr lang="vi-VN" smtClean="0"/>
              <a:t>15/07/2020</a:t>
            </a:fld>
            <a:endParaRPr lang="en-US" dirty="0"/>
          </a:p>
        </p:txBody>
      </p:sp>
      <p:sp>
        <p:nvSpPr>
          <p:cNvPr id="3" name="Footer Placeholder 2">
            <a:extLst>
              <a:ext uri="{FF2B5EF4-FFF2-40B4-BE49-F238E27FC236}">
                <a16:creationId xmlns:a16="http://schemas.microsoft.com/office/drawing/2014/main" id="{B013187E-80AF-4A58-ABB0-81AE6E2882FF}"/>
              </a:ext>
            </a:extLst>
          </p:cNvPr>
          <p:cNvSpPr>
            <a:spLocks noGrp="1"/>
          </p:cNvSpPr>
          <p:nvPr>
            <p:ph type="ftr" sz="quarter" idx="3"/>
          </p:nvPr>
        </p:nvSpPr>
        <p:spPr>
          <a:xfrm>
            <a:off x="3867216" y="6597650"/>
            <a:ext cx="5149784" cy="266699"/>
          </a:xfrm>
        </p:spPr>
        <p:txBody>
          <a:bodyPr/>
          <a:lstStyle/>
          <a:p>
            <a:r>
              <a:rPr lang="en-US"/>
              <a:t>Signal Processing and Radio Communications Lab</a:t>
            </a:r>
            <a:endParaRPr lang="en-US" dirty="0"/>
          </a:p>
        </p:txBody>
      </p:sp>
      <p:sp>
        <p:nvSpPr>
          <p:cNvPr id="7" name="TextBox 6"/>
          <p:cNvSpPr txBox="1"/>
          <p:nvPr/>
        </p:nvSpPr>
        <p:spPr>
          <a:xfrm>
            <a:off x="345171" y="382880"/>
            <a:ext cx="1433436" cy="584775"/>
          </a:xfrm>
          <a:prstGeom prst="rect">
            <a:avLst/>
          </a:prstGeom>
          <a:noFill/>
          <a:ln>
            <a:noFill/>
          </a:ln>
        </p:spPr>
        <p:txBody>
          <a:bodyPr wrap="square" rtlCol="0">
            <a:spAutoFit/>
          </a:bodyPr>
          <a:lstStyle/>
          <a:p>
            <a:r>
              <a:rPr lang="en-US" sz="3200" b="1" smtClean="0">
                <a:latin typeface="Calibri" panose="020F0502020204030204" pitchFamily="34" charset="0"/>
                <a:cs typeface="Calibri" panose="020F0502020204030204" pitchFamily="34" charset="0"/>
              </a:rPr>
              <a:t>STFT</a:t>
            </a:r>
            <a:endParaRPr lang="en-US" sz="3200" b="1" dirty="0" err="1" smtClean="0">
              <a:latin typeface="Calibri" panose="020F0502020204030204" pitchFamily="34" charset="0"/>
              <a:cs typeface="Calibri" panose="020F0502020204030204" pitchFamily="34" charset="0"/>
            </a:endParaRPr>
          </a:p>
        </p:txBody>
      </p:sp>
      <p:pic>
        <p:nvPicPr>
          <p:cNvPr id="20" name="Picture 19"/>
          <p:cNvPicPr>
            <a:picLocks noChangeAspect="1"/>
          </p:cNvPicPr>
          <p:nvPr/>
        </p:nvPicPr>
        <p:blipFill>
          <a:blip r:embed="rId4"/>
          <a:stretch>
            <a:fillRect/>
          </a:stretch>
        </p:blipFill>
        <p:spPr>
          <a:xfrm>
            <a:off x="922819" y="339338"/>
            <a:ext cx="9736762" cy="6115688"/>
          </a:xfrm>
          <a:prstGeom prst="rect">
            <a:avLst/>
          </a:prstGeom>
        </p:spPr>
      </p:pic>
      <p:sp>
        <p:nvSpPr>
          <p:cNvPr id="26" name="Rectangle 25"/>
          <p:cNvSpPr/>
          <p:nvPr/>
        </p:nvSpPr>
        <p:spPr>
          <a:xfrm>
            <a:off x="6543675" y="2766333"/>
            <a:ext cx="4010025" cy="1685925"/>
          </a:xfrm>
          <a:prstGeom prst="rect">
            <a:avLst/>
          </a:prstGeom>
          <a:noFill/>
          <a:ln w="28575">
            <a:solidFill>
              <a:schemeClr val="tx1"/>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29" name="Straight Arrow Connector 28"/>
          <p:cNvCxnSpPr>
            <a:stCxn id="26" idx="2"/>
          </p:cNvCxnSpPr>
          <p:nvPr/>
        </p:nvCxnSpPr>
        <p:spPr>
          <a:xfrm>
            <a:off x="8548688" y="4452258"/>
            <a:ext cx="4762" cy="431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Object 5"/>
          <p:cNvGraphicFramePr>
            <a:graphicFrameLocks noChangeAspect="1"/>
          </p:cNvGraphicFramePr>
          <p:nvPr>
            <p:extLst>
              <p:ext uri="{D42A27DB-BD31-4B8C-83A1-F6EECF244321}">
                <p14:modId xmlns:p14="http://schemas.microsoft.com/office/powerpoint/2010/main" val="851811967"/>
              </p:ext>
            </p:extLst>
          </p:nvPr>
        </p:nvGraphicFramePr>
        <p:xfrm>
          <a:off x="6442108" y="4732569"/>
          <a:ext cx="5797533" cy="1581145"/>
        </p:xfrm>
        <a:graphic>
          <a:graphicData uri="http://schemas.openxmlformats.org/presentationml/2006/ole">
            <mc:AlternateContent xmlns:mc="http://schemas.openxmlformats.org/markup-compatibility/2006">
              <mc:Choice xmlns:v="urn:schemas-microsoft-com:vml" Requires="v">
                <p:oleObj spid="_x0000_s9343" name="Visio" r:id="rId5" imgW="8620265" imgH="2343138" progId="Visio.Drawing.15">
                  <p:embed/>
                </p:oleObj>
              </mc:Choice>
              <mc:Fallback>
                <p:oleObj name="Visio" r:id="rId5" imgW="8620265" imgH="2343138"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2108" y="4732569"/>
                        <a:ext cx="5797533" cy="1581145"/>
                      </a:xfrm>
                      <a:prstGeom prst="rect">
                        <a:avLst/>
                      </a:prstGeom>
                      <a:noFill/>
                    </p:spPr>
                  </p:pic>
                </p:oleObj>
              </mc:Fallback>
            </mc:AlternateContent>
          </a:graphicData>
        </a:graphic>
      </p:graphicFrame>
      <p:sp>
        <p:nvSpPr>
          <p:cNvPr id="28" name="Rectangle 27"/>
          <p:cNvSpPr/>
          <p:nvPr/>
        </p:nvSpPr>
        <p:spPr>
          <a:xfrm>
            <a:off x="8094798" y="6107122"/>
            <a:ext cx="2973827" cy="369332"/>
          </a:xfrm>
          <a:prstGeom prst="rect">
            <a:avLst/>
          </a:prstGeom>
        </p:spPr>
        <p:txBody>
          <a:bodyPr wrap="none">
            <a:spAutoFit/>
          </a:bodyPr>
          <a:lstStyle/>
          <a:p>
            <a:r>
              <a:rPr lang="en-US" b="1">
                <a:latin typeface="Calibri" panose="020F0502020204030204" pitchFamily="34" charset="0"/>
                <a:ea typeface="Calibri" panose="020F0502020204030204" pitchFamily="34" charset="0"/>
                <a:cs typeface="Calibri" panose="020F0502020204030204" pitchFamily="34" charset="0"/>
              </a:rPr>
              <a:t>Phổ công suất của các frames</a:t>
            </a:r>
            <a:endParaRPr lang="en-US" b="1">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4"/>
          </p:nvPr>
        </p:nvSpPr>
        <p:spPr/>
        <p:txBody>
          <a:bodyPr/>
          <a:lstStyle/>
          <a:p>
            <a:fld id="{401CF334-2D5C-4859-84A6-CA7E6E43FAEB}" type="slidenum">
              <a:rPr lang="en-US" smtClean="0"/>
              <a:pPr/>
              <a:t>9</a:t>
            </a:fld>
            <a:endParaRPr lang="en-US" dirty="0"/>
          </a:p>
        </p:txBody>
      </p:sp>
    </p:spTree>
    <p:extLst>
      <p:ext uri="{BB962C8B-B14F-4D97-AF65-F5344CB8AC3E}">
        <p14:creationId xmlns:p14="http://schemas.microsoft.com/office/powerpoint/2010/main" val="260645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sentation on brainstorming">
  <a:themeElements>
    <a:clrScheme name="Custom 2">
      <a:dk1>
        <a:sysClr val="windowText" lastClr="000000"/>
      </a:dk1>
      <a:lt1>
        <a:sysClr val="window" lastClr="FFFFFF"/>
      </a:lt1>
      <a:dk2>
        <a:srgbClr val="242852"/>
      </a:dk2>
      <a:lt2>
        <a:srgbClr val="ACCBF9"/>
      </a:lt2>
      <a:accent1>
        <a:srgbClr val="84B2F6"/>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Presentation on brainstorming" id="{C229246F-E851-40FB-8E1D-535DCA6AFD71}" vid="{8D346C02-FE09-4A8E-BC58-EB73E373F0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3BE57A2-D666-4652-B423-3EEF5C79D9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0</TotalTime>
  <Words>6536</Words>
  <Application>Microsoft Office PowerPoint</Application>
  <PresentationFormat>Widescreen</PresentationFormat>
  <Paragraphs>1005</Paragraphs>
  <Slides>53</Slides>
  <Notes>25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53</vt:i4>
      </vt:variant>
    </vt:vector>
  </HeadingPairs>
  <TitlesOfParts>
    <vt:vector size="66" baseType="lpstr">
      <vt:lpstr>Angsana New</vt:lpstr>
      <vt:lpstr>Arial</vt:lpstr>
      <vt:lpstr>Calibri</vt:lpstr>
      <vt:lpstr>Cambria Math</vt:lpstr>
      <vt:lpstr>Palatino Linotype</vt:lpstr>
      <vt:lpstr>Symbol</vt:lpstr>
      <vt:lpstr>Times New Roman</vt:lpstr>
      <vt:lpstr>Verdana</vt:lpstr>
      <vt:lpstr>Wingdings</vt:lpstr>
      <vt:lpstr>Wingdings 2</vt:lpstr>
      <vt:lpstr>Presentation on brainstorming</vt:lpstr>
      <vt:lpstr>Visio</vt:lpstr>
      <vt:lpstr>Document</vt:lpstr>
      <vt:lpstr>XÂY DỰNG HỆ THỐNG PHÁT HIỆN ÂM THANH BẤT THƯỜNG SỬ DỤNG AUTOENCODERS</vt:lpstr>
      <vt:lpstr>Nội dung</vt:lpstr>
      <vt:lpstr>Giới thiệu chung</vt:lpstr>
      <vt:lpstr>PowerPoint Presentation</vt:lpstr>
      <vt:lpstr>PowerPoint Presentation</vt:lpstr>
      <vt:lpstr>PowerPoint Presentation</vt:lpstr>
      <vt:lpstr>Mô hình hệ thống</vt:lpstr>
      <vt:lpstr>PowerPoint Presentation</vt:lpstr>
      <vt:lpstr>PowerPoint Presentation</vt:lpstr>
      <vt:lpstr>PowerPoint Presentation</vt:lpstr>
      <vt:lpstr>Các mô hình mạng neural được sử dụng</vt:lpstr>
      <vt:lpstr>PowerPoint Presentation</vt:lpstr>
      <vt:lpstr>PowerPoint Presentation</vt:lpstr>
      <vt:lpstr>PowerPoint Presentation</vt:lpstr>
      <vt:lpstr>Thí nghiệm và kết quả</vt:lpstr>
      <vt:lpstr>PowerPoint Presentation</vt:lpstr>
      <vt:lpstr>PowerPoint Presentation</vt:lpstr>
      <vt:lpstr>PowerPoint Presentation</vt:lpstr>
      <vt:lpstr>Kết luận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2016-11-18T02:43:26Z</dcterms:created>
  <dcterms:modified xsi:type="dcterms:W3CDTF">2020-07-15T04:40:58Z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TC034606379991</vt:lpwstr>
  </property>
</Properties>
</file>